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7" r:id="rId8"/>
    <p:sldId id="261" r:id="rId9"/>
    <p:sldId id="259" r:id="rId10"/>
    <p:sldId id="262" r:id="rId11"/>
    <p:sldId id="268" r:id="rId12"/>
    <p:sldId id="263" r:id="rId13"/>
    <p:sldId id="269" r:id="rId14"/>
    <p:sldId id="264" r:id="rId15"/>
    <p:sldId id="265" r:id="rId16"/>
    <p:sldId id="266" r:id="rId17"/>
  </p:sldIdLst>
  <p:sldSz cx="9144000" cy="6858000" type="screen4x3"/>
  <p:notesSz cx="6858000" cy="96583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 Ha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CF683-30EB-4B6C-AF66-E15402CC221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3E44D-B4BB-424B-82B1-1964B17374A9}">
      <dgm:prSet phldrT="[Text]"/>
      <dgm:spPr/>
      <dgm:t>
        <a:bodyPr/>
        <a:lstStyle/>
        <a:p>
          <a:r>
            <a:rPr lang="en-ZA" dirty="0" smtClean="0"/>
            <a:t>Agribusiness</a:t>
          </a:r>
          <a:endParaRPr lang="en-US" dirty="0"/>
        </a:p>
      </dgm:t>
    </dgm:pt>
    <dgm:pt modelId="{09937A07-5149-4E2A-9CC7-378377A3B611}" type="parTrans" cxnId="{CF946892-17DD-472E-89B0-F5D1800F9F96}">
      <dgm:prSet/>
      <dgm:spPr/>
      <dgm:t>
        <a:bodyPr/>
        <a:lstStyle/>
        <a:p>
          <a:endParaRPr lang="en-US"/>
        </a:p>
      </dgm:t>
    </dgm:pt>
    <dgm:pt modelId="{5C069487-DD06-4EB3-A580-9DBC991530EE}" type="sibTrans" cxnId="{CF946892-17DD-472E-89B0-F5D1800F9F96}">
      <dgm:prSet/>
      <dgm:spPr/>
      <dgm:t>
        <a:bodyPr/>
        <a:lstStyle/>
        <a:p>
          <a:endParaRPr lang="en-US"/>
        </a:p>
      </dgm:t>
    </dgm:pt>
    <dgm:pt modelId="{FB270828-829B-4FC4-8BAB-8F0BB7222E4A}">
      <dgm:prSet/>
      <dgm:spPr/>
      <dgm:t>
        <a:bodyPr/>
        <a:lstStyle/>
        <a:p>
          <a:r>
            <a:rPr lang="en-ZA" dirty="0" smtClean="0"/>
            <a:t>Financial Position</a:t>
          </a:r>
        </a:p>
      </dgm:t>
    </dgm:pt>
    <dgm:pt modelId="{154869F7-B8CA-41F4-92CB-C379DB8398F7}" type="parTrans" cxnId="{FD480E3E-9405-4068-A436-2C45D5B3411D}">
      <dgm:prSet/>
      <dgm:spPr/>
      <dgm:t>
        <a:bodyPr/>
        <a:lstStyle/>
        <a:p>
          <a:endParaRPr lang="en-US"/>
        </a:p>
      </dgm:t>
    </dgm:pt>
    <dgm:pt modelId="{114220A6-2299-44E8-8714-03649F1C3D8F}" type="sibTrans" cxnId="{FD480E3E-9405-4068-A436-2C45D5B3411D}">
      <dgm:prSet/>
      <dgm:spPr/>
      <dgm:t>
        <a:bodyPr/>
        <a:lstStyle/>
        <a:p>
          <a:endParaRPr lang="en-US"/>
        </a:p>
      </dgm:t>
    </dgm:pt>
    <dgm:pt modelId="{F8E879BD-2359-4726-B0A3-266125F9B25F}">
      <dgm:prSet/>
      <dgm:spPr/>
      <dgm:t>
        <a:bodyPr/>
        <a:lstStyle/>
        <a:p>
          <a:r>
            <a:rPr lang="en-ZA" dirty="0" smtClean="0"/>
            <a:t>Repayment ability</a:t>
          </a:r>
          <a:endParaRPr lang="en-US" dirty="0"/>
        </a:p>
      </dgm:t>
    </dgm:pt>
    <dgm:pt modelId="{2879B470-329D-4DEB-9014-FC646AC25B16}" type="parTrans" cxnId="{E63B935B-F9CD-4F58-A883-15D50FC9C337}">
      <dgm:prSet/>
      <dgm:spPr/>
      <dgm:t>
        <a:bodyPr/>
        <a:lstStyle/>
        <a:p>
          <a:endParaRPr lang="en-US"/>
        </a:p>
      </dgm:t>
    </dgm:pt>
    <dgm:pt modelId="{C8BB0CB1-7157-400D-A603-C7A01CD4FDFF}" type="sibTrans" cxnId="{E63B935B-F9CD-4F58-A883-15D50FC9C337}">
      <dgm:prSet/>
      <dgm:spPr/>
      <dgm:t>
        <a:bodyPr/>
        <a:lstStyle/>
        <a:p>
          <a:endParaRPr lang="en-US"/>
        </a:p>
      </dgm:t>
    </dgm:pt>
    <dgm:pt modelId="{D45E4BB3-A8C8-479C-A373-F2681058D75E}">
      <dgm:prSet/>
      <dgm:spPr/>
      <dgm:t>
        <a:bodyPr/>
        <a:lstStyle/>
        <a:p>
          <a:r>
            <a:rPr lang="en-ZA" dirty="0" smtClean="0"/>
            <a:t>Security</a:t>
          </a:r>
          <a:endParaRPr lang="en-US" dirty="0"/>
        </a:p>
      </dgm:t>
    </dgm:pt>
    <dgm:pt modelId="{48297F76-F803-4817-B120-4AA110CF9B7E}" type="parTrans" cxnId="{9A503324-1FDD-4B26-9CD3-7E41FB9E49D5}">
      <dgm:prSet/>
      <dgm:spPr/>
      <dgm:t>
        <a:bodyPr/>
        <a:lstStyle/>
        <a:p>
          <a:endParaRPr lang="en-US"/>
        </a:p>
      </dgm:t>
    </dgm:pt>
    <dgm:pt modelId="{DDEF40B9-9846-42B7-8401-3D735459994F}" type="sibTrans" cxnId="{9A503324-1FDD-4B26-9CD3-7E41FB9E49D5}">
      <dgm:prSet/>
      <dgm:spPr/>
      <dgm:t>
        <a:bodyPr/>
        <a:lstStyle/>
        <a:p>
          <a:endParaRPr lang="en-US"/>
        </a:p>
      </dgm:t>
    </dgm:pt>
    <dgm:pt modelId="{9967FE4A-5A7B-49BB-AD52-897B69D30A8D}">
      <dgm:prSet/>
      <dgm:spPr/>
      <dgm:t>
        <a:bodyPr/>
        <a:lstStyle/>
        <a:p>
          <a:r>
            <a:rPr lang="en-ZA" dirty="0" smtClean="0"/>
            <a:t>Management capability</a:t>
          </a:r>
          <a:endParaRPr lang="en-US" dirty="0"/>
        </a:p>
      </dgm:t>
    </dgm:pt>
    <dgm:pt modelId="{904BE83B-BE8A-4FB8-86F1-2D188477F9C2}" type="parTrans" cxnId="{CE73DABE-3072-4DE7-8841-32C1B1DB1997}">
      <dgm:prSet/>
      <dgm:spPr/>
      <dgm:t>
        <a:bodyPr/>
        <a:lstStyle/>
        <a:p>
          <a:endParaRPr lang="en-US"/>
        </a:p>
      </dgm:t>
    </dgm:pt>
    <dgm:pt modelId="{DB1F89E8-B97D-453C-A518-3F6948644E58}" type="sibTrans" cxnId="{CE73DABE-3072-4DE7-8841-32C1B1DB1997}">
      <dgm:prSet/>
      <dgm:spPr/>
      <dgm:t>
        <a:bodyPr/>
        <a:lstStyle/>
        <a:p>
          <a:endParaRPr lang="en-US"/>
        </a:p>
      </dgm:t>
    </dgm:pt>
    <dgm:pt modelId="{75C38584-5CC5-46B9-8F4E-827C282D2C2D}" type="pres">
      <dgm:prSet presAssocID="{424CF683-30EB-4B6C-AF66-E15402CC22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7BB84-DB63-42FC-A68C-6654407F898F}" type="pres">
      <dgm:prSet presAssocID="{424CF683-30EB-4B6C-AF66-E15402CC2219}" presName="matrix" presStyleCnt="0"/>
      <dgm:spPr/>
    </dgm:pt>
    <dgm:pt modelId="{E81F5B49-91B8-4533-A0BA-41D9921C4641}" type="pres">
      <dgm:prSet presAssocID="{424CF683-30EB-4B6C-AF66-E15402CC2219}" presName="tile1" presStyleLbl="node1" presStyleIdx="0" presStyleCnt="4"/>
      <dgm:spPr/>
      <dgm:t>
        <a:bodyPr/>
        <a:lstStyle/>
        <a:p>
          <a:endParaRPr lang="en-US"/>
        </a:p>
      </dgm:t>
    </dgm:pt>
    <dgm:pt modelId="{971FCC80-62EC-4EB0-BC74-18D4A94D441F}" type="pres">
      <dgm:prSet presAssocID="{424CF683-30EB-4B6C-AF66-E15402CC22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C448B-15BE-46D7-8628-F3E5954E23EA}" type="pres">
      <dgm:prSet presAssocID="{424CF683-30EB-4B6C-AF66-E15402CC2219}" presName="tile2" presStyleLbl="node1" presStyleIdx="1" presStyleCnt="4"/>
      <dgm:spPr/>
      <dgm:t>
        <a:bodyPr/>
        <a:lstStyle/>
        <a:p>
          <a:endParaRPr lang="en-US"/>
        </a:p>
      </dgm:t>
    </dgm:pt>
    <dgm:pt modelId="{00CAB9AD-9445-4131-A903-3B05CD881F90}" type="pres">
      <dgm:prSet presAssocID="{424CF683-30EB-4B6C-AF66-E15402CC22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A5500-B814-4918-B418-910495235B44}" type="pres">
      <dgm:prSet presAssocID="{424CF683-30EB-4B6C-AF66-E15402CC2219}" presName="tile3" presStyleLbl="node1" presStyleIdx="2" presStyleCnt="4"/>
      <dgm:spPr/>
      <dgm:t>
        <a:bodyPr/>
        <a:lstStyle/>
        <a:p>
          <a:endParaRPr lang="en-US"/>
        </a:p>
      </dgm:t>
    </dgm:pt>
    <dgm:pt modelId="{3DA7D76D-056E-4EF8-A18A-539BEF2D9E2F}" type="pres">
      <dgm:prSet presAssocID="{424CF683-30EB-4B6C-AF66-E15402CC22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E3510-1C0E-4CA3-9F47-8D525DACCEF0}" type="pres">
      <dgm:prSet presAssocID="{424CF683-30EB-4B6C-AF66-E15402CC2219}" presName="tile4" presStyleLbl="node1" presStyleIdx="3" presStyleCnt="4"/>
      <dgm:spPr/>
      <dgm:t>
        <a:bodyPr/>
        <a:lstStyle/>
        <a:p>
          <a:endParaRPr lang="en-US"/>
        </a:p>
      </dgm:t>
    </dgm:pt>
    <dgm:pt modelId="{71EF8AFF-DC40-4B47-B2C7-D80A55F1345C}" type="pres">
      <dgm:prSet presAssocID="{424CF683-30EB-4B6C-AF66-E15402CC22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A9F29-F768-4404-92AD-073521F4BCDF}" type="pres">
      <dgm:prSet presAssocID="{424CF683-30EB-4B6C-AF66-E15402CC221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1BFB0-C1BA-4471-B948-61F7D0AF53D9}" type="presOf" srcId="{F8E879BD-2359-4726-B0A3-266125F9B25F}" destId="{037C448B-15BE-46D7-8628-F3E5954E23EA}" srcOrd="0" destOrd="0" presId="urn:microsoft.com/office/officeart/2005/8/layout/matrix1"/>
    <dgm:cxn modelId="{F1CAA5AA-D138-4E7F-A1BF-0529DC19BE2B}" type="presOf" srcId="{FB270828-829B-4FC4-8BAB-8F0BB7222E4A}" destId="{E81F5B49-91B8-4533-A0BA-41D9921C4641}" srcOrd="0" destOrd="0" presId="urn:microsoft.com/office/officeart/2005/8/layout/matrix1"/>
    <dgm:cxn modelId="{9A503324-1FDD-4B26-9CD3-7E41FB9E49D5}" srcId="{1643E44D-B4BB-424B-82B1-1964B17374A9}" destId="{D45E4BB3-A8C8-479C-A373-F2681058D75E}" srcOrd="2" destOrd="0" parTransId="{48297F76-F803-4817-B120-4AA110CF9B7E}" sibTransId="{DDEF40B9-9846-42B7-8401-3D735459994F}"/>
    <dgm:cxn modelId="{B759E1C8-71AD-435D-9EC2-5D0B29128590}" type="presOf" srcId="{FB270828-829B-4FC4-8BAB-8F0BB7222E4A}" destId="{971FCC80-62EC-4EB0-BC74-18D4A94D441F}" srcOrd="1" destOrd="0" presId="urn:microsoft.com/office/officeart/2005/8/layout/matrix1"/>
    <dgm:cxn modelId="{FD480E3E-9405-4068-A436-2C45D5B3411D}" srcId="{1643E44D-B4BB-424B-82B1-1964B17374A9}" destId="{FB270828-829B-4FC4-8BAB-8F0BB7222E4A}" srcOrd="0" destOrd="0" parTransId="{154869F7-B8CA-41F4-92CB-C379DB8398F7}" sibTransId="{114220A6-2299-44E8-8714-03649F1C3D8F}"/>
    <dgm:cxn modelId="{59E9D7BB-1E39-436C-819F-D8C4710B3878}" type="presOf" srcId="{424CF683-30EB-4B6C-AF66-E15402CC2219}" destId="{75C38584-5CC5-46B9-8F4E-827C282D2C2D}" srcOrd="0" destOrd="0" presId="urn:microsoft.com/office/officeart/2005/8/layout/matrix1"/>
    <dgm:cxn modelId="{A36A7BF5-FC8D-4596-A1DB-2CC6C7E83872}" type="presOf" srcId="{F8E879BD-2359-4726-B0A3-266125F9B25F}" destId="{00CAB9AD-9445-4131-A903-3B05CD881F90}" srcOrd="1" destOrd="0" presId="urn:microsoft.com/office/officeart/2005/8/layout/matrix1"/>
    <dgm:cxn modelId="{8A8DDE6A-7DA0-4523-B2D8-55A0D9436771}" type="presOf" srcId="{D45E4BB3-A8C8-479C-A373-F2681058D75E}" destId="{3DA7D76D-056E-4EF8-A18A-539BEF2D9E2F}" srcOrd="1" destOrd="0" presId="urn:microsoft.com/office/officeart/2005/8/layout/matrix1"/>
    <dgm:cxn modelId="{CE73DABE-3072-4DE7-8841-32C1B1DB1997}" srcId="{1643E44D-B4BB-424B-82B1-1964B17374A9}" destId="{9967FE4A-5A7B-49BB-AD52-897B69D30A8D}" srcOrd="3" destOrd="0" parTransId="{904BE83B-BE8A-4FB8-86F1-2D188477F9C2}" sibTransId="{DB1F89E8-B97D-453C-A518-3F6948644E58}"/>
    <dgm:cxn modelId="{10D9F2F5-DEAF-4339-A41C-C6CE1888446C}" type="presOf" srcId="{9967FE4A-5A7B-49BB-AD52-897B69D30A8D}" destId="{71EF8AFF-DC40-4B47-B2C7-D80A55F1345C}" srcOrd="1" destOrd="0" presId="urn:microsoft.com/office/officeart/2005/8/layout/matrix1"/>
    <dgm:cxn modelId="{BE03F487-3EAA-4FE5-80A6-F978F0303D3A}" type="presOf" srcId="{D45E4BB3-A8C8-479C-A373-F2681058D75E}" destId="{54EA5500-B814-4918-B418-910495235B44}" srcOrd="0" destOrd="0" presId="urn:microsoft.com/office/officeart/2005/8/layout/matrix1"/>
    <dgm:cxn modelId="{034F75E7-1A4E-45CE-A751-C871922F4885}" type="presOf" srcId="{9967FE4A-5A7B-49BB-AD52-897B69D30A8D}" destId="{571E3510-1C0E-4CA3-9F47-8D525DACCEF0}" srcOrd="0" destOrd="0" presId="urn:microsoft.com/office/officeart/2005/8/layout/matrix1"/>
    <dgm:cxn modelId="{CF946892-17DD-472E-89B0-F5D1800F9F96}" srcId="{424CF683-30EB-4B6C-AF66-E15402CC2219}" destId="{1643E44D-B4BB-424B-82B1-1964B17374A9}" srcOrd="0" destOrd="0" parTransId="{09937A07-5149-4E2A-9CC7-378377A3B611}" sibTransId="{5C069487-DD06-4EB3-A580-9DBC991530EE}"/>
    <dgm:cxn modelId="{E63B935B-F9CD-4F58-A883-15D50FC9C337}" srcId="{1643E44D-B4BB-424B-82B1-1964B17374A9}" destId="{F8E879BD-2359-4726-B0A3-266125F9B25F}" srcOrd="1" destOrd="0" parTransId="{2879B470-329D-4DEB-9014-FC646AC25B16}" sibTransId="{C8BB0CB1-7157-400D-A603-C7A01CD4FDFF}"/>
    <dgm:cxn modelId="{0A90F44D-F409-4B77-ACE2-C9E71BE23105}" type="presOf" srcId="{1643E44D-B4BB-424B-82B1-1964B17374A9}" destId="{B47A9F29-F768-4404-92AD-073521F4BCDF}" srcOrd="0" destOrd="0" presId="urn:microsoft.com/office/officeart/2005/8/layout/matrix1"/>
    <dgm:cxn modelId="{2B301F04-8C1F-42E6-801F-398243BC15BE}" type="presParOf" srcId="{75C38584-5CC5-46B9-8F4E-827C282D2C2D}" destId="{E6C7BB84-DB63-42FC-A68C-6654407F898F}" srcOrd="0" destOrd="0" presId="urn:microsoft.com/office/officeart/2005/8/layout/matrix1"/>
    <dgm:cxn modelId="{502D6661-DF79-4AA4-ACAC-8B1DDC85F3F3}" type="presParOf" srcId="{E6C7BB84-DB63-42FC-A68C-6654407F898F}" destId="{E81F5B49-91B8-4533-A0BA-41D9921C4641}" srcOrd="0" destOrd="0" presId="urn:microsoft.com/office/officeart/2005/8/layout/matrix1"/>
    <dgm:cxn modelId="{0F334D83-2D67-4076-BC43-958AB235E0C9}" type="presParOf" srcId="{E6C7BB84-DB63-42FC-A68C-6654407F898F}" destId="{971FCC80-62EC-4EB0-BC74-18D4A94D441F}" srcOrd="1" destOrd="0" presId="urn:microsoft.com/office/officeart/2005/8/layout/matrix1"/>
    <dgm:cxn modelId="{FFD0D0A4-6FAC-470F-9671-275385CF666E}" type="presParOf" srcId="{E6C7BB84-DB63-42FC-A68C-6654407F898F}" destId="{037C448B-15BE-46D7-8628-F3E5954E23EA}" srcOrd="2" destOrd="0" presId="urn:microsoft.com/office/officeart/2005/8/layout/matrix1"/>
    <dgm:cxn modelId="{DCF7904E-08B4-4AE6-AFC9-B2CC5A3A808D}" type="presParOf" srcId="{E6C7BB84-DB63-42FC-A68C-6654407F898F}" destId="{00CAB9AD-9445-4131-A903-3B05CD881F90}" srcOrd="3" destOrd="0" presId="urn:microsoft.com/office/officeart/2005/8/layout/matrix1"/>
    <dgm:cxn modelId="{3E8560B4-5DB3-4B79-B13D-E21ABC4741D6}" type="presParOf" srcId="{E6C7BB84-DB63-42FC-A68C-6654407F898F}" destId="{54EA5500-B814-4918-B418-910495235B44}" srcOrd="4" destOrd="0" presId="urn:microsoft.com/office/officeart/2005/8/layout/matrix1"/>
    <dgm:cxn modelId="{A9C95EDC-250E-46FB-8464-11801CECBD43}" type="presParOf" srcId="{E6C7BB84-DB63-42FC-A68C-6654407F898F}" destId="{3DA7D76D-056E-4EF8-A18A-539BEF2D9E2F}" srcOrd="5" destOrd="0" presId="urn:microsoft.com/office/officeart/2005/8/layout/matrix1"/>
    <dgm:cxn modelId="{710F77B6-E3AB-4F73-BB26-D77C9416034E}" type="presParOf" srcId="{E6C7BB84-DB63-42FC-A68C-6654407F898F}" destId="{571E3510-1C0E-4CA3-9F47-8D525DACCEF0}" srcOrd="6" destOrd="0" presId="urn:microsoft.com/office/officeart/2005/8/layout/matrix1"/>
    <dgm:cxn modelId="{0E75F8A5-C9F2-4300-90F6-C559E4BA8A1E}" type="presParOf" srcId="{E6C7BB84-DB63-42FC-A68C-6654407F898F}" destId="{71EF8AFF-DC40-4B47-B2C7-D80A55F1345C}" srcOrd="7" destOrd="0" presId="urn:microsoft.com/office/officeart/2005/8/layout/matrix1"/>
    <dgm:cxn modelId="{CC048C0A-165E-4FD9-B282-97FA96F79A7C}" type="presParOf" srcId="{75C38584-5CC5-46B9-8F4E-827C282D2C2D}" destId="{B47A9F29-F768-4404-92AD-073521F4BC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F5B49-91B8-4533-A0BA-41D9921C464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Financial Position</a:t>
          </a:r>
        </a:p>
      </dsp:txBody>
      <dsp:txXfrm rot="5400000">
        <a:off x="0" y="0"/>
        <a:ext cx="3048000" cy="1524000"/>
      </dsp:txXfrm>
    </dsp:sp>
    <dsp:sp modelId="{037C448B-15BE-46D7-8628-F3E5954E23E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Repayment ability</a:t>
          </a:r>
          <a:endParaRPr lang="en-US" sz="2300" kern="1200" dirty="0"/>
        </a:p>
      </dsp:txBody>
      <dsp:txXfrm>
        <a:off x="3048000" y="0"/>
        <a:ext cx="3048000" cy="1524000"/>
      </dsp:txXfrm>
    </dsp:sp>
    <dsp:sp modelId="{54EA5500-B814-4918-B418-910495235B4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Security</a:t>
          </a:r>
          <a:endParaRPr lang="en-US" sz="2300" kern="1200" dirty="0"/>
        </a:p>
      </dsp:txBody>
      <dsp:txXfrm rot="10800000">
        <a:off x="0" y="2539999"/>
        <a:ext cx="3048000" cy="1524000"/>
      </dsp:txXfrm>
    </dsp:sp>
    <dsp:sp modelId="{571E3510-1C0E-4CA3-9F47-8D525DACCEF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Management capability</a:t>
          </a:r>
          <a:endParaRPr lang="en-US" sz="2300" kern="1200" dirty="0"/>
        </a:p>
      </dsp:txBody>
      <dsp:txXfrm rot="-5400000">
        <a:off x="3048000" y="2539999"/>
        <a:ext cx="3048000" cy="1524000"/>
      </dsp:txXfrm>
    </dsp:sp>
    <dsp:sp modelId="{B47A9F29-F768-4404-92AD-073521F4BCD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Agribusiness</a:t>
          </a:r>
          <a:endParaRPr lang="en-US" sz="23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5297189-2091-4144-BB20-0FF7E258AC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1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AB6AAA6-2FF0-4FDB-BB8E-F2B1D9AC4A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1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AAA6-2FF0-4FDB-BB8E-F2B1D9AC4A9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723900"/>
            <a:ext cx="4829175" cy="362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FA59-3813-4F95-93AE-53F255363535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AAA6-2FF0-4FDB-BB8E-F2B1D9AC4A9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AAA6-2FF0-4FDB-BB8E-F2B1D9AC4A9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AAA6-2FF0-4FDB-BB8E-F2B1D9AC4A9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AAA6-2FF0-4FDB-BB8E-F2B1D9AC4A9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442" name="Rectangle 10"/>
          <p:cNvSpPr>
            <a:spLocks noChangeArrowheads="1"/>
          </p:cNvSpPr>
          <p:nvPr userDrawn="1"/>
        </p:nvSpPr>
        <p:spPr bwMode="auto">
          <a:xfrm>
            <a:off x="6054725" y="-22225"/>
            <a:ext cx="3089275" cy="2000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pic>
        <p:nvPicPr>
          <p:cNvPr id="18444" name="Picture 12" descr="C:\Documents and Settings\a128702\Desktop\logos\powerpoint\revised logos\StandardBan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6096000"/>
            <a:ext cx="2400300" cy="504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1160463"/>
            <a:ext cx="2117725" cy="475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1160463"/>
            <a:ext cx="6202362" cy="475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 userDrawn="1"/>
        </p:nvSpPr>
        <p:spPr bwMode="auto">
          <a:xfrm>
            <a:off x="877766" y="2017713"/>
            <a:ext cx="764784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>
              <a:defRPr/>
            </a:pPr>
            <a:endParaRPr lang="en-GB" sz="1400" b="1" dirty="0">
              <a:solidFill>
                <a:srgbClr val="004795"/>
              </a:solidFill>
              <a:cs typeface="Arial" charset="0"/>
            </a:endParaRPr>
          </a:p>
        </p:txBody>
      </p:sp>
      <p:sp>
        <p:nvSpPr>
          <p:cNvPr id="2458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67341" y="2005444"/>
            <a:ext cx="7809319" cy="699313"/>
          </a:xfrm>
          <a:ln>
            <a:noFill/>
          </a:ln>
        </p:spPr>
        <p:txBody>
          <a:bodyPr tIns="0" rIns="0" bIns="0"/>
          <a:lstStyle>
            <a:lvl1pPr algn="l">
              <a:defRPr sz="3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dirty="0" smtClean="0"/>
              <a:t>Heading Arial Bold 32pt</a:t>
            </a:r>
          </a:p>
        </p:txBody>
      </p:sp>
      <p:sp>
        <p:nvSpPr>
          <p:cNvPr id="2458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67385" y="2749672"/>
            <a:ext cx="7809231" cy="336812"/>
          </a:xfrm>
          <a:ln>
            <a:noFill/>
          </a:ln>
        </p:spPr>
        <p:txBody>
          <a:bodyPr lIns="0" tIns="0" rIns="0" bIns="0" anchor="b"/>
          <a:lstStyle>
            <a:lvl1pPr marL="0" indent="0" algn="l">
              <a:buFont typeface="Wingdings" pitchFamily="2" charset="2"/>
              <a:buNone/>
              <a:defRPr sz="2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dirty="0" smtClean="0"/>
              <a:t>Sub Heading Arial 20pt</a:t>
            </a:r>
          </a:p>
        </p:txBody>
      </p:sp>
      <p:pic>
        <p:nvPicPr>
          <p:cNvPr id="10" name="Picture 9" descr="SGB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616" y="859242"/>
            <a:ext cx="664615" cy="8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8219"/>
      </p:ext>
    </p:extLst>
  </p:cSld>
  <p:clrMapOvr>
    <a:masterClrMapping/>
  </p:clrMapOvr>
  <p:transition/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 userDrawn="1"/>
        </p:nvSpPr>
        <p:spPr bwMode="auto">
          <a:xfrm>
            <a:off x="877766" y="2017713"/>
            <a:ext cx="764784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>
              <a:defRPr/>
            </a:pPr>
            <a:endParaRPr lang="en-GB" sz="1400" b="1" dirty="0">
              <a:solidFill>
                <a:srgbClr val="004795"/>
              </a:solidFill>
              <a:cs typeface="Arial" charset="0"/>
            </a:endParaRPr>
          </a:p>
        </p:txBody>
      </p:sp>
      <p:sp>
        <p:nvSpPr>
          <p:cNvPr id="2458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67341" y="2005444"/>
            <a:ext cx="7809319" cy="699313"/>
          </a:xfrm>
          <a:ln>
            <a:noFill/>
          </a:ln>
        </p:spPr>
        <p:txBody>
          <a:bodyPr tIns="0" rIns="0" bIns="0"/>
          <a:lstStyle>
            <a:lvl1pPr algn="l">
              <a:defRPr sz="3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dirty="0" smtClean="0"/>
              <a:t>Heading Arial Bold 32pt</a:t>
            </a:r>
          </a:p>
        </p:txBody>
      </p:sp>
      <p:sp>
        <p:nvSpPr>
          <p:cNvPr id="2458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67385" y="2749672"/>
            <a:ext cx="7809231" cy="336812"/>
          </a:xfrm>
          <a:ln>
            <a:noFill/>
          </a:ln>
        </p:spPr>
        <p:txBody>
          <a:bodyPr lIns="0" tIns="0" rIns="0" bIns="0" anchor="b"/>
          <a:lstStyle>
            <a:lvl1pPr marL="0" indent="0" algn="l">
              <a:buFont typeface="Wingdings" pitchFamily="2" charset="2"/>
              <a:buNone/>
              <a:defRPr sz="2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dirty="0" smtClean="0"/>
              <a:t>Sub Heading Arial 20pt</a:t>
            </a:r>
          </a:p>
        </p:txBody>
      </p:sp>
    </p:spTree>
    <p:extLst>
      <p:ext uri="{BB962C8B-B14F-4D97-AF65-F5344CB8AC3E}">
        <p14:creationId xmlns:p14="http://schemas.microsoft.com/office/powerpoint/2010/main" val="3642851954"/>
      </p:ext>
    </p:extLst>
  </p:cSld>
  <p:clrMapOvr>
    <a:masterClrMapping/>
  </p:clrMapOvr>
  <p:transition/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8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878" y="1098552"/>
            <a:ext cx="3516923" cy="54996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4478" y="1098552"/>
            <a:ext cx="3516923" cy="54996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US"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ts val="500"/>
              </a:spcBef>
              <a:spcAft>
                <a:spcPts val="500"/>
              </a:spcAft>
              <a:buClr>
                <a:srgbClr val="999999"/>
              </a:buClr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7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823083" y="374650"/>
            <a:ext cx="23739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50000"/>
              </a:spcBef>
              <a:defRPr/>
            </a:pPr>
            <a:fld id="{19494C4E-253E-4F3F-BAA3-811DFC3BAC63}" type="slidenum">
              <a:rPr lang="en-GB" sz="800">
                <a:solidFill>
                  <a:srgbClr val="02367A"/>
                </a:solidFill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16877" y="3943352"/>
            <a:ext cx="7993539" cy="26444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216877" y="1098552"/>
            <a:ext cx="7993539" cy="26444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58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823083" y="374650"/>
            <a:ext cx="23739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50000"/>
              </a:spcBef>
              <a:defRPr/>
            </a:pPr>
            <a:fld id="{19494C4E-253E-4F3F-BAA3-811DFC3BAC63}" type="slidenum">
              <a:rPr lang="en-GB" sz="800">
                <a:solidFill>
                  <a:srgbClr val="02367A"/>
                </a:solidFill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216879" y="1098553"/>
            <a:ext cx="7993538" cy="26110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288750" y="3943349"/>
            <a:ext cx="3921666" cy="26110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16877" y="3943349"/>
            <a:ext cx="3921231" cy="26110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823083" y="374650"/>
            <a:ext cx="23739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50000"/>
              </a:spcBef>
              <a:defRPr/>
            </a:pPr>
            <a:fld id="{8122028E-8E02-466A-99DE-C7ACBC99ECA9}" type="slidenum">
              <a:rPr lang="en-GB" sz="800">
                <a:solidFill>
                  <a:srgbClr val="02367A"/>
                </a:solidFill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16879" y="3943353"/>
            <a:ext cx="7993538" cy="265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>
          <a:xfrm>
            <a:off x="216878" y="1098549"/>
            <a:ext cx="3921666" cy="26548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288750" y="1098549"/>
            <a:ext cx="3921666" cy="26548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8823083" y="374650"/>
            <a:ext cx="23739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50000"/>
              </a:spcBef>
              <a:defRPr/>
            </a:pPr>
            <a:fld id="{260D47D2-B456-4E0B-9EF8-CBB1D67005D2}" type="slidenum">
              <a:rPr lang="en-GB" sz="800">
                <a:solidFill>
                  <a:srgbClr val="02367A"/>
                </a:solidFill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sz="800" dirty="0">
              <a:solidFill>
                <a:srgbClr val="02367A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16878" y="1098549"/>
            <a:ext cx="3893926" cy="2644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316491" y="1098549"/>
            <a:ext cx="3893926" cy="264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4316491" y="3943349"/>
            <a:ext cx="3893926" cy="2644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216878" y="3943349"/>
            <a:ext cx="3893926" cy="264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8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70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7" y="188646"/>
            <a:ext cx="7772400" cy="5760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  <a:latin typeface="HelveticaNeueLT St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42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0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7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8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66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5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6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2014/03/27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30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40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87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97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2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44675"/>
            <a:ext cx="4152900" cy="407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152900" cy="407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73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8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65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2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1160463"/>
            <a:ext cx="5492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44675"/>
            <a:ext cx="84582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here to insert body copy on slides</a:t>
            </a:r>
          </a:p>
          <a:p>
            <a:pPr lvl="0"/>
            <a:endParaRPr lang="en-ZA" smtClean="0"/>
          </a:p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6054725" y="-22225"/>
            <a:ext cx="3089275" cy="2000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pic>
        <p:nvPicPr>
          <p:cNvPr id="1056" name="Picture 32" descr="C:\Documents and Settings\a128702\Desktop\logos\powerpoint\revised logos\StandardBank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1750" y="6096000"/>
            <a:ext cx="2400300" cy="50482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6878" y="154277"/>
            <a:ext cx="7993539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878" y="1098550"/>
            <a:ext cx="7993539" cy="5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2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93763" indent="-177800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50950" indent="-177800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619250" indent="-188913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076450" indent="-188913" algn="l" rtl="0" fontAlgn="base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fontAlgn="base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fontAlgn="base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fontAlgn="base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61F820-2D62-4E80-8A3D-FBDF9B557B68}" type="datetimeFigureOut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2014/03/27</a:t>
            </a:fld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F2C266-9B63-4B2B-930E-FAB6BEFD586A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4"/>
            <a:ext cx="9144000" cy="68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D83787-598D-40AC-AF8C-83F25A25CF5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76D01C-818E-4729-A941-3BD5417F04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000">
                <a:solidFill>
                  <a:srgbClr val="000099"/>
                </a:solidFill>
              </a:rPr>
              <a:t>The information contained in this document is confidential, for internal use only and may not be distributed outside the Standard Bank Group.</a:t>
            </a:r>
            <a:endParaRPr lang="en-GB" sz="1000">
              <a:solidFill>
                <a:srgbClr val="000099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616"/>
            <a:ext cx="6400800" cy="1752600"/>
          </a:xfrm>
        </p:spPr>
        <p:txBody>
          <a:bodyPr/>
          <a:lstStyle/>
          <a:p>
            <a:r>
              <a:rPr lang="en-ZA" dirty="0" smtClean="0"/>
              <a:t>Sarah van der Merwe</a:t>
            </a:r>
            <a:endParaRPr lang="en-US" dirty="0" smtClean="0"/>
          </a:p>
          <a:p>
            <a:r>
              <a:rPr lang="en-ZA" dirty="0" smtClean="0"/>
              <a:t>Provincial </a:t>
            </a:r>
            <a:r>
              <a:rPr lang="en-ZA" dirty="0" err="1" smtClean="0"/>
              <a:t>Agric</a:t>
            </a:r>
            <a:r>
              <a:rPr lang="en-ZA" dirty="0" smtClean="0"/>
              <a:t> Manager: KZN</a:t>
            </a:r>
          </a:p>
          <a:p>
            <a:r>
              <a:rPr lang="en-ZA" dirty="0" smtClean="0"/>
              <a:t>Standard Bank Business Banking</a:t>
            </a:r>
          </a:p>
          <a:p>
            <a:endParaRPr lang="en-ZA" dirty="0"/>
          </a:p>
          <a:p>
            <a:r>
              <a:rPr lang="en-ZA" dirty="0" smtClean="0"/>
              <a:t>27 March 2014</a:t>
            </a:r>
            <a:endParaRPr 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92015" y="782272"/>
            <a:ext cx="7772400" cy="1470025"/>
          </a:xfrm>
        </p:spPr>
        <p:txBody>
          <a:bodyPr/>
          <a:lstStyle/>
          <a:p>
            <a:r>
              <a:rPr lang="en-US" dirty="0" smtClean="0"/>
              <a:t>Standard Bank’s Offering</a:t>
            </a:r>
            <a:endParaRPr lang="en-US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1927225" y="368300"/>
            <a:ext cx="1590675" cy="611981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/>
              <a:t>The fonts, font sizes, colours &amp; styles</a:t>
            </a:r>
          </a:p>
          <a:p>
            <a:r>
              <a:rPr lang="en-GB"/>
              <a:t>have been</a:t>
            </a:r>
          </a:p>
          <a:p>
            <a:r>
              <a:rPr lang="en-GB"/>
              <a:t>set according to the guidelines laid down by the Marketing Division. </a:t>
            </a:r>
          </a:p>
          <a:p>
            <a:endParaRPr lang="en-GB"/>
          </a:p>
          <a:p>
            <a:r>
              <a:rPr lang="en-GB"/>
              <a:t>Please do not change any of the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400"/>
          <a:ext cx="8686800" cy="660613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725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Framework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Small/medium sized farmers with access to land- (lease agreement/ letter from local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authority- duration, ha)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Track record- 3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years (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Farming experience,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production history, farming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capability, business acumen,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planning, records, marketing processes, profitability, equity contribution,  etc)</a:t>
                      </a: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APL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platform for production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finance, BTL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BRCP for livestock purchases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6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Cession of the insurance and income to the bank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3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Mentor/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Co. Or Agribusiness- appropriate 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skills transfer &amp; true empowerment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Off-take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agreements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Customised structure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 </a:t>
                      </a:r>
                      <a:r>
                        <a:rPr lang="en-ZA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Learnings</a:t>
                      </a: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3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 Clear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credit record, no carry over production debt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 Individual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entity/ group of farmers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21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 Risks-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(delivery, reputational and skills transfer) and how they will be mitigated;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BEE Emerging Farmers Fund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8700"/>
            <a:ext cx="8458200" cy="4991100"/>
          </a:xfrm>
        </p:spPr>
        <p:txBody>
          <a:bodyPr/>
          <a:lstStyle/>
          <a:p>
            <a:pPr marL="457200" lvl="0" indent="-457200">
              <a:buAutoNum type="arabicPeriod"/>
              <a:defRPr/>
            </a:pPr>
            <a:r>
              <a:rPr lang="en-US" dirty="0" smtClean="0"/>
              <a:t>Eligibility:  Committed </a:t>
            </a:r>
            <a:r>
              <a:rPr lang="en-US" dirty="0"/>
              <a:t>black farmers with a 3 year track record, who has the aspiration to farm on a sustainable commercial </a:t>
            </a:r>
            <a:r>
              <a:rPr lang="en-US" dirty="0" smtClean="0"/>
              <a:t>scale.</a:t>
            </a:r>
            <a:endParaRPr lang="en-US" dirty="0"/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We </a:t>
            </a:r>
            <a:r>
              <a:rPr lang="en-US" dirty="0"/>
              <a:t>do not expect </a:t>
            </a:r>
            <a:r>
              <a:rPr lang="en-US" dirty="0" smtClean="0"/>
              <a:t>farmers </a:t>
            </a:r>
            <a:r>
              <a:rPr lang="en-US" dirty="0"/>
              <a:t>to </a:t>
            </a:r>
            <a:r>
              <a:rPr lang="en-US" dirty="0" smtClean="0"/>
              <a:t>own the land</a:t>
            </a:r>
            <a:r>
              <a:rPr lang="en-US" dirty="0"/>
              <a:t>. </a:t>
            </a:r>
            <a:endParaRPr lang="en-US" dirty="0" smtClean="0"/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We want to </a:t>
            </a:r>
            <a:r>
              <a:rPr lang="en-US" dirty="0"/>
              <a:t>support government in their request for </a:t>
            </a:r>
            <a:r>
              <a:rPr lang="en-US" dirty="0" smtClean="0"/>
              <a:t>public/private </a:t>
            </a:r>
            <a:r>
              <a:rPr lang="en-US" dirty="0"/>
              <a:t>partnership initiatives/projects in </a:t>
            </a:r>
            <a:r>
              <a:rPr lang="en-US" dirty="0" smtClean="0"/>
              <a:t>agriculture.</a:t>
            </a:r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Intention </a:t>
            </a:r>
            <a:r>
              <a:rPr lang="en-US" dirty="0"/>
              <a:t>is to remove financial uncertainty and protect members of the fund from any unforeseen events that are often related to </a:t>
            </a:r>
            <a:r>
              <a:rPr lang="en-US" dirty="0" smtClean="0"/>
              <a:t>farming.</a:t>
            </a:r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R500m </a:t>
            </a:r>
            <a:r>
              <a:rPr lang="en-US" dirty="0"/>
              <a:t>funding is dedicated to production </a:t>
            </a:r>
            <a:r>
              <a:rPr lang="en-US" dirty="0" smtClean="0"/>
              <a:t>facilities.</a:t>
            </a:r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APL covers </a:t>
            </a:r>
            <a:r>
              <a:rPr lang="en-US" dirty="0"/>
              <a:t>production and price risk and will be used as a platform for funding in the different industries. </a:t>
            </a:r>
            <a:endParaRPr lang="en-US" dirty="0" smtClean="0"/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fund will connect agribusinesses to land reform projects and beneficiaries in a sustainable </a:t>
            </a:r>
            <a:r>
              <a:rPr lang="en-US" dirty="0" smtClean="0"/>
              <a:t>manner.</a:t>
            </a:r>
          </a:p>
          <a:p>
            <a:pPr marL="457200" lvl="0" indent="-457200">
              <a:buAutoNum type="arabicPeriod"/>
              <a:defRPr/>
            </a:pPr>
            <a:r>
              <a:rPr lang="en-US" dirty="0" smtClean="0"/>
              <a:t>Responsible lending:  Operational </a:t>
            </a:r>
            <a:r>
              <a:rPr lang="en-US" dirty="0"/>
              <a:t>Management Company as well as the off-takers </a:t>
            </a:r>
            <a:r>
              <a:rPr lang="en-US" dirty="0" smtClean="0"/>
              <a:t>must be accredited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8700"/>
            <a:ext cx="8458200" cy="4991100"/>
          </a:xfrm>
        </p:spPr>
        <p:txBody>
          <a:bodyPr/>
          <a:lstStyle/>
          <a:p>
            <a:pPr marL="457200" lvl="0" indent="-457200" algn="ctr">
              <a:defRPr/>
            </a:pPr>
            <a:endParaRPr lang="en-US" sz="4000" dirty="0" smtClean="0"/>
          </a:p>
          <a:p>
            <a:pPr marL="457200" lvl="0" indent="-457200" algn="ctr">
              <a:defRPr/>
            </a:pPr>
            <a:endParaRPr lang="en-US" sz="4000" dirty="0"/>
          </a:p>
          <a:p>
            <a:pPr marL="457200" lvl="0" indent="-457200" algn="ctr">
              <a:defRPr/>
            </a:pPr>
            <a:r>
              <a:rPr lang="en-US" sz="4000" dirty="0" smtClean="0"/>
              <a:t>Questions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Contact details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8700"/>
            <a:ext cx="8458200" cy="4991100"/>
          </a:xfrm>
        </p:spPr>
        <p:txBody>
          <a:bodyPr/>
          <a:lstStyle/>
          <a:p>
            <a:pPr marL="457200" lvl="0" indent="-457200" algn="ctr">
              <a:defRPr/>
            </a:pPr>
            <a:endParaRPr lang="en-US" dirty="0" smtClean="0"/>
          </a:p>
          <a:p>
            <a:pPr marL="457200" lvl="0" indent="-457200" algn="ctr">
              <a:defRPr/>
            </a:pPr>
            <a:endParaRPr lang="en-US" dirty="0"/>
          </a:p>
          <a:p>
            <a:pPr marL="457200" lvl="0" indent="-457200" algn="ctr">
              <a:defRPr/>
            </a:pPr>
            <a:endParaRPr lang="en-US" dirty="0" smtClean="0"/>
          </a:p>
          <a:p>
            <a:pPr marL="457200" lvl="0" indent="-457200" algn="ctr">
              <a:defRPr/>
            </a:pPr>
            <a:r>
              <a:rPr lang="en-US" dirty="0" smtClean="0"/>
              <a:t>Sarah van der Merwe</a:t>
            </a:r>
            <a:endParaRPr lang="en-US" dirty="0"/>
          </a:p>
          <a:p>
            <a:pPr marL="457200" lvl="0" indent="-457200" algn="ctr">
              <a:defRPr/>
            </a:pPr>
            <a:r>
              <a:rPr lang="en-ZA" dirty="0" smtClean="0"/>
              <a:t>Provincial </a:t>
            </a:r>
            <a:r>
              <a:rPr lang="en-ZA" dirty="0" err="1" smtClean="0"/>
              <a:t>Agric</a:t>
            </a:r>
            <a:r>
              <a:rPr lang="en-ZA" dirty="0" smtClean="0"/>
              <a:t> Manager: KZN</a:t>
            </a:r>
            <a:endParaRPr lang="en-US" dirty="0"/>
          </a:p>
          <a:p>
            <a:pPr marL="457200" lvl="0" indent="-457200" algn="ctr">
              <a:defRPr/>
            </a:pPr>
            <a:r>
              <a:rPr lang="en-US" dirty="0"/>
              <a:t>Tel:  </a:t>
            </a:r>
            <a:r>
              <a:rPr lang="en-US" dirty="0" smtClean="0"/>
              <a:t>031 374 2142</a:t>
            </a:r>
            <a:endParaRPr lang="en-US" dirty="0"/>
          </a:p>
          <a:p>
            <a:pPr marL="457200" lvl="0" indent="-457200" algn="ctr">
              <a:defRPr/>
            </a:pPr>
            <a:r>
              <a:rPr lang="en-US" dirty="0"/>
              <a:t>Cell:  </a:t>
            </a:r>
            <a:r>
              <a:rPr lang="en-US" dirty="0" smtClean="0"/>
              <a:t>082 371 1040</a:t>
            </a:r>
            <a:endParaRPr lang="en-US" dirty="0"/>
          </a:p>
          <a:p>
            <a:pPr marL="457200" lvl="0" indent="-457200" algn="ctr">
              <a:defRPr/>
            </a:pPr>
            <a:r>
              <a:rPr lang="en-US" dirty="0"/>
              <a:t>E-mail: </a:t>
            </a:r>
            <a:r>
              <a:rPr lang="en-US" dirty="0" smtClean="0"/>
              <a:t>sarah.vandermerwe@standardbank.co.za</a:t>
            </a:r>
            <a:endParaRPr lang="en-US" dirty="0"/>
          </a:p>
          <a:p>
            <a:pPr marL="457200" lvl="0" indent="-457200" algn="ctr">
              <a:defRPr/>
            </a:pPr>
            <a:endParaRPr lang="en-US" dirty="0"/>
          </a:p>
          <a:p>
            <a:pPr marL="457200" lvl="0" indent="-457200"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Who are Standard Bank Agricultural Banking?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What is our offering about?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BEE Fund – how does it work?</a:t>
            </a:r>
            <a:endParaRPr lang="en-US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54063" y="557213"/>
            <a:ext cx="7019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ZA" sz="2800" b="1" i="1" dirty="0" smtClean="0">
                <a:solidFill>
                  <a:srgbClr val="000099"/>
                </a:solidFill>
              </a:rPr>
              <a:t>Agenda</a:t>
            </a:r>
            <a:endParaRPr lang="en-GB" sz="2800" b="1" i="1" dirty="0">
              <a:solidFill>
                <a:srgbClr val="000099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000">
                <a:solidFill>
                  <a:srgbClr val="000099"/>
                </a:solidFill>
              </a:rPr>
              <a:t>The information contained in this document is confidential, for internal use only and may not be distributed outside the Standard Bank Group.</a:t>
            </a:r>
            <a:endParaRPr lang="en-GB" sz="1000">
              <a:solidFill>
                <a:srgbClr val="0000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Agricultural Banking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42975"/>
            <a:ext cx="8458200" cy="50768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ZA" smtClean="0"/>
              <a:t>We have provided financial services to the agricultural sector for over 140 years.  Agric Banking – 30 years old in 2010.</a:t>
            </a:r>
          </a:p>
          <a:p>
            <a:pPr marL="457200" indent="-457200">
              <a:buAutoNum type="arabicPeriod"/>
            </a:pPr>
            <a:r>
              <a:rPr lang="en-ZA" smtClean="0"/>
              <a:t>We are committed to: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ZA" smtClean="0"/>
              <a:t>The development of agriculture and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ZA" smtClean="0"/>
              <a:t>to adding value to farming businesses. </a:t>
            </a:r>
          </a:p>
          <a:p>
            <a:pPr marL="457200" indent="-457200">
              <a:buAutoNum type="arabicPeriod" startAt="3"/>
            </a:pPr>
            <a:r>
              <a:rPr lang="en-ZA" smtClean="0"/>
              <a:t>We have a range of specialised products and services, </a:t>
            </a:r>
          </a:p>
          <a:p>
            <a:pPr marL="457200" indent="-457200">
              <a:buAutoNum type="arabicPeriod" startAt="3"/>
            </a:pPr>
            <a:r>
              <a:rPr lang="en-ZA" smtClean="0"/>
              <a:t>Agricultural advisors and business managers.</a:t>
            </a:r>
            <a:endParaRPr lang="en-ZA"/>
          </a:p>
          <a:p>
            <a:pPr marL="857250" lvl="1" indent="-457200">
              <a:buAutoNum type="alphaLcParenR"/>
            </a:pPr>
            <a:r>
              <a:rPr lang="en-ZA" smtClean="0"/>
              <a:t>Agricultural advisors: 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ZA" smtClean="0"/>
              <a:t>Advice on business banking,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ZA" smtClean="0"/>
              <a:t>feasibility studies,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ZA" smtClean="0"/>
              <a:t>compilation of comprehensive agricultural reports,</a:t>
            </a:r>
          </a:p>
          <a:p>
            <a:pPr marL="857250" lvl="1" indent="-457200">
              <a:buAutoNum type="alphaLcParenR"/>
            </a:pPr>
            <a:r>
              <a:rPr lang="en-ZA" smtClean="0"/>
              <a:t>Business managers:  </a:t>
            </a:r>
          </a:p>
          <a:p>
            <a:pPr marL="1314450" lvl="2" indent="-514350">
              <a:buAutoNum type="romanLcPeriod"/>
            </a:pPr>
            <a:r>
              <a:rPr lang="en-ZA" smtClean="0"/>
              <a:t>They manage the relationship between you and the Bank and </a:t>
            </a:r>
          </a:p>
          <a:p>
            <a:pPr marL="1314450" lvl="2" indent="-514350">
              <a:buAutoNum type="romanLcPeriod"/>
            </a:pPr>
            <a:r>
              <a:rPr lang="en-ZA" smtClean="0"/>
              <a:t>have a sound knowledge of agriculture.</a:t>
            </a: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tock_000013896625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766" y="1552738"/>
            <a:ext cx="5792388" cy="41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85" y="400462"/>
            <a:ext cx="7993539" cy="531812"/>
          </a:xfrm>
        </p:spPr>
        <p:txBody>
          <a:bodyPr/>
          <a:lstStyle/>
          <a:p>
            <a:r>
              <a:rPr lang="en-ZA" sz="2800" dirty="0" smtClean="0"/>
              <a:t>We understand the value chain integration and growth</a:t>
            </a:r>
            <a:endParaRPr lang="en-ZA" sz="2800" dirty="0"/>
          </a:p>
        </p:txBody>
      </p:sp>
      <p:sp>
        <p:nvSpPr>
          <p:cNvPr id="38" name="Rectangle 37"/>
          <p:cNvSpPr/>
          <p:nvPr/>
        </p:nvSpPr>
        <p:spPr>
          <a:xfrm>
            <a:off x="6729191" y="1552738"/>
            <a:ext cx="2126769" cy="41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795653" y="1641750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Processing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Ginning Co</a:t>
            </a:r>
          </a:p>
          <a:p>
            <a:pPr marL="342900" indent="-342900" eaLnBrk="0" hangingPunct="0">
              <a:spcBef>
                <a:spcPts val="1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Millers</a:t>
            </a:r>
          </a:p>
          <a:p>
            <a:pPr marL="342900" indent="-342900" eaLnBrk="0" hangingPunct="0">
              <a:spcBef>
                <a:spcPts val="1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Wine Cellars </a:t>
            </a:r>
          </a:p>
          <a:p>
            <a:pPr marL="342900" indent="-342900" eaLnBrk="0" hangingPunct="0">
              <a:spcBef>
                <a:spcPts val="1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Abattoirs</a:t>
            </a:r>
          </a:p>
          <a:p>
            <a:pPr marL="342900" indent="-342900" eaLnBrk="0" hangingPunct="0">
              <a:spcBef>
                <a:spcPts val="1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Spinners &amp; Weavers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6795653" y="2987172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Packaging &amp; Distribution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Export Co’s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Cold storage &amp; transport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Silo owners</a:t>
            </a:r>
            <a:endParaRPr lang="en-US" sz="1200" b="1" kern="0" dirty="0" smtClean="0">
              <a:solidFill>
                <a:srgbClr val="004795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795653" y="4343883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Trade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err="1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Freshmark</a:t>
            </a:r>
            <a:endParaRPr lang="en-US" sz="1200" kern="0" dirty="0" smtClean="0">
              <a:solidFill>
                <a:srgbClr val="004795">
                  <a:lumMod val="75000"/>
                </a:srgbClr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cs typeface="Arial" charset="0"/>
              </a:rPr>
              <a:t>Grain traders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89425" y="1552738"/>
            <a:ext cx="2126769" cy="41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endParaRPr lang="en-US" sz="1200" kern="0" dirty="0" smtClean="0">
              <a:solidFill>
                <a:prstClr val="white"/>
              </a:solidFill>
              <a:latin typeface="Arial"/>
              <a:cs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29191" y="5788943"/>
            <a:ext cx="2126769" cy="57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Secondary Agricultural Business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16194" y="5788943"/>
            <a:ext cx="4452923" cy="576000"/>
          </a:xfrm>
          <a:prstGeom prst="homePlate">
            <a:avLst>
              <a:gd name="adj" fmla="val 2256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Primary Agricultural Business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19077" y="1244964"/>
            <a:ext cx="4310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4795">
                    <a:lumMod val="75000"/>
                  </a:srgbClr>
                </a:solidFill>
                <a:latin typeface="Arial"/>
              </a:rPr>
              <a:t>Production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89425" y="1244964"/>
            <a:ext cx="21267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4795">
                    <a:lumMod val="75000"/>
                  </a:srgbClr>
                </a:solidFill>
                <a:latin typeface="Arial"/>
              </a:rPr>
              <a:t>Inputs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729192" y="814074"/>
            <a:ext cx="21267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4795">
                    <a:lumMod val="75000"/>
                  </a:srgbClr>
                </a:solidFill>
                <a:latin typeface="Arial"/>
              </a:rPr>
              <a:t>Wholesale buyers 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of </a:t>
            </a:r>
            <a:r>
              <a:rPr lang="en-US" sz="1400" dirty="0">
                <a:solidFill>
                  <a:srgbClr val="004795">
                    <a:lumMod val="75000"/>
                  </a:srgbClr>
                </a:solidFill>
                <a:latin typeface="Arial"/>
              </a:rPr>
              <a:t>Agricultural produce 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for</a:t>
            </a:r>
            <a:r>
              <a:rPr lang="en-US" sz="1400" dirty="0">
                <a:solidFill>
                  <a:srgbClr val="004795">
                    <a:lumMod val="75000"/>
                  </a:srgbClr>
                </a:solidFill>
                <a:latin typeface="Arial"/>
              </a:rPr>
              <a:t> the purpose of: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62369" y="1641750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Input suppliers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ZA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Seed</a:t>
            </a:r>
            <a:endParaRPr lang="en-US" sz="1200" kern="0" dirty="0" smtClean="0">
              <a:solidFill>
                <a:srgbClr val="004795">
                  <a:lumMod val="75000"/>
                </a:srgbClr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ZA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Fertilisers</a:t>
            </a:r>
            <a:endParaRPr lang="en-US" sz="1200" kern="0" dirty="0" smtClean="0">
              <a:solidFill>
                <a:srgbClr val="004795">
                  <a:lumMod val="75000"/>
                </a:srgbClr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ZA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Pesticides</a:t>
            </a:r>
            <a:endParaRPr lang="en-US" sz="1200" kern="0" dirty="0" smtClean="0">
              <a:solidFill>
                <a:srgbClr val="004795">
                  <a:lumMod val="75000"/>
                </a:srgbClr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ZA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Equipment</a:t>
            </a:r>
            <a:endParaRPr lang="en-US" sz="1200" kern="0" dirty="0" smtClean="0">
              <a:solidFill>
                <a:srgbClr val="004795">
                  <a:lumMod val="75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362369" y="2987172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Input retailers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Co-ops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Agribusinesses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62369" y="4343883"/>
            <a:ext cx="1993846" cy="129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b="1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Service providers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Crop insurance providers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Crop spray Co’s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Irrigation Co’s</a:t>
            </a:r>
          </a:p>
          <a:p>
            <a:pPr marL="342900" indent="-342900" eaLnBrk="0" hangingPunct="0">
              <a:spcBef>
                <a:spcPct val="20000"/>
              </a:spcBef>
              <a:buSzPct val="135000"/>
              <a:defRPr/>
            </a:pPr>
            <a:r>
              <a:rPr lang="en-US" sz="1200" kern="0" dirty="0" smtClean="0">
                <a:solidFill>
                  <a:srgbClr val="004795">
                    <a:lumMod val="75000"/>
                  </a:srgbClr>
                </a:solidFill>
                <a:latin typeface="Arial"/>
                <a:cs typeface="Arial" charset="0"/>
              </a:rPr>
              <a:t>Auctioneer/marketing Co’s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8040" y="5788943"/>
            <a:ext cx="2292923" cy="576000"/>
          </a:xfrm>
          <a:prstGeom prst="homePlate">
            <a:avLst>
              <a:gd name="adj" fmla="val 30402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Secondary Agricultural Business</a:t>
            </a:r>
          </a:p>
        </p:txBody>
      </p:sp>
      <p:sp>
        <p:nvSpPr>
          <p:cNvPr id="41" name="Right Arrow 40"/>
          <p:cNvSpPr>
            <a:spLocks noChangeAspect="1"/>
          </p:cNvSpPr>
          <p:nvPr/>
        </p:nvSpPr>
        <p:spPr>
          <a:xfrm>
            <a:off x="2041900" y="1641750"/>
            <a:ext cx="864000" cy="8573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>
              <a:solidFill>
                <a:srgbClr val="004795">
                  <a:lumMod val="75000"/>
                </a:srgbClr>
              </a:solidFill>
            </a:endParaRPr>
          </a:p>
        </p:txBody>
      </p:sp>
      <p:sp>
        <p:nvSpPr>
          <p:cNvPr id="42" name="Right Arrow 41"/>
          <p:cNvSpPr>
            <a:spLocks noChangeAspect="1"/>
          </p:cNvSpPr>
          <p:nvPr/>
        </p:nvSpPr>
        <p:spPr>
          <a:xfrm>
            <a:off x="6729191" y="1641750"/>
            <a:ext cx="489707" cy="857320"/>
          </a:xfrm>
          <a:prstGeom prst="rightArrow">
            <a:avLst>
              <a:gd name="adj1" fmla="val 50000"/>
              <a:gd name="adj2" fmla="val 81366"/>
            </a:avLst>
          </a:prstGeom>
          <a:solidFill>
            <a:srgbClr val="86A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>
              <a:solidFill>
                <a:srgbClr val="0047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Banking Offering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42975"/>
            <a:ext cx="8458200" cy="50768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Transactional Solutions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dirty="0" smtClean="0"/>
              <a:t>Current account, internet banking</a:t>
            </a:r>
          </a:p>
          <a:p>
            <a:pPr marL="457200" indent="-457200">
              <a:buAutoNum type="arabicPeriod"/>
            </a:pPr>
            <a:r>
              <a:rPr lang="en-US" dirty="0" smtClean="0"/>
              <a:t>Lending Solutions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dirty="0" smtClean="0"/>
              <a:t>Overdraft, </a:t>
            </a:r>
            <a:r>
              <a:rPr lang="en-US" dirty="0"/>
              <a:t>t</a:t>
            </a:r>
            <a:r>
              <a:rPr lang="en-US" dirty="0" smtClean="0"/>
              <a:t>erm loans &amp; production loans</a:t>
            </a:r>
          </a:p>
          <a:p>
            <a:pPr marL="457200" indent="-457200">
              <a:buAutoNum type="arabicPeriod"/>
            </a:pPr>
            <a:r>
              <a:rPr lang="en-US" dirty="0" smtClean="0"/>
              <a:t>Savings &amp; Investment Solutions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Crop- and livestock insurance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Wealth creation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dirty="0" smtClean="0"/>
              <a:t>Life cover, Estate planning</a:t>
            </a:r>
          </a:p>
          <a:p>
            <a:pPr marL="457200" indent="-457200">
              <a:buAutoNum type="arabicPeriod"/>
            </a:pPr>
            <a:r>
              <a:rPr lang="en-US" dirty="0" smtClean="0"/>
              <a:t>Managing Volatility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dirty="0" err="1" smtClean="0"/>
              <a:t>Safex</a:t>
            </a:r>
            <a:r>
              <a:rPr lang="en-US" dirty="0" smtClean="0"/>
              <a:t> desk, Grain Procurement Team.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388" y="2746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Lending Offering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1" y="1196975"/>
          <a:ext cx="8601075" cy="4457152"/>
        </p:xfrm>
        <a:graphic>
          <a:graphicData uri="http://schemas.openxmlformats.org/drawingml/2006/table">
            <a:tbl>
              <a:tblPr/>
              <a:tblGrid>
                <a:gridCol w="1228725"/>
                <a:gridCol w="1228725"/>
                <a:gridCol w="1228725"/>
                <a:gridCol w="1228725"/>
                <a:gridCol w="1228725"/>
                <a:gridCol w="1228725"/>
                <a:gridCol w="1228725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Kind of finance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398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What you need the money for:</a:t>
                      </a:r>
                      <a:endParaRPr lang="en-ZA" sz="1600" b="1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Overdraft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Business revolving Credit Plan 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Business Term Loan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Medium Term Loan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Agricultural Production Loan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Vehicle and asset finance</a:t>
                      </a:r>
                      <a:endParaRPr lang="en-ZA" sz="1600" b="1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Working Capital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52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Input costs, crops, livestock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735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Implements, machinery and other capital equipment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Office equipment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85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Vehicles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85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99"/>
                          </a:solidFill>
                          <a:latin typeface="Arial"/>
                        </a:rPr>
                        <a:t>Property</a:t>
                      </a:r>
                      <a:endParaRPr lang="en-ZA" sz="1600" b="0" i="0" u="none" strike="noStrike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Yes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99"/>
                          </a:solidFill>
                          <a:latin typeface="Arial"/>
                        </a:rPr>
                        <a:t>No</a:t>
                      </a:r>
                      <a:endParaRPr lang="en-ZA" sz="1600" b="0" i="0" u="none" strike="noStrike" dirty="0">
                        <a:solidFill>
                          <a:srgbClr val="000099"/>
                        </a:solidFill>
                        <a:latin typeface="Arial"/>
                      </a:endParaRPr>
                    </a:p>
                  </a:txBody>
                  <a:tcPr marL="8504" marR="8504" marT="85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Lending Offering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42975"/>
            <a:ext cx="8458200" cy="50768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ZA" dirty="0" smtClean="0"/>
              <a:t>Overdraft: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dirty="0" smtClean="0"/>
              <a:t>Ideal </a:t>
            </a:r>
            <a:r>
              <a:rPr lang="en-GB" dirty="0"/>
              <a:t>way to finance </a:t>
            </a:r>
            <a:r>
              <a:rPr lang="en-GB" dirty="0" smtClean="0"/>
              <a:t>working </a:t>
            </a:r>
            <a:r>
              <a:rPr lang="en-GB" dirty="0"/>
              <a:t>capital and cash </a:t>
            </a:r>
            <a:r>
              <a:rPr lang="en-GB" dirty="0" smtClean="0"/>
              <a:t>flow.</a:t>
            </a:r>
            <a:endParaRPr lang="en-ZA" dirty="0" smtClean="0"/>
          </a:p>
          <a:p>
            <a:pPr marL="457200" indent="-457200">
              <a:buFont typeface="+mj-lt"/>
              <a:buAutoNum type="arabicPeriod"/>
            </a:pPr>
            <a:r>
              <a:rPr lang="en-ZA" dirty="0" smtClean="0"/>
              <a:t>Agricultural Production Loan (APL):</a:t>
            </a:r>
          </a:p>
          <a:p>
            <a:pPr marL="857250" lvl="1" indent="-457200">
              <a:buAutoNum type="alphaLcParenR"/>
            </a:pPr>
            <a:r>
              <a:rPr lang="en-US" dirty="0" smtClean="0"/>
              <a:t>Short-term credit to pay for agricultural inputs.</a:t>
            </a:r>
            <a:endParaRPr lang="en-ZA" dirty="0" smtClean="0"/>
          </a:p>
          <a:p>
            <a:pPr marL="457200" indent="-457200">
              <a:buFont typeface="+mj-lt"/>
              <a:buAutoNum type="arabicPeriod"/>
            </a:pPr>
            <a:r>
              <a:rPr lang="en-ZA" dirty="0" smtClean="0"/>
              <a:t>Revolving Credit Plan (BRCP):  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Paid off over 5 years,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Can revolve up to limit once 25% of the loan has been repaid.</a:t>
            </a:r>
          </a:p>
          <a:p>
            <a:pPr marL="457200" indent="-457200">
              <a:buAutoNum type="arabicPeriod" startAt="3"/>
            </a:pPr>
            <a:r>
              <a:rPr lang="en-ZA" dirty="0" smtClean="0"/>
              <a:t>Business </a:t>
            </a:r>
            <a:r>
              <a:rPr lang="en-ZA" dirty="0"/>
              <a:t>T</a:t>
            </a:r>
            <a:r>
              <a:rPr lang="en-ZA" dirty="0" smtClean="0"/>
              <a:t>erm Loan (BTL):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Term: 3 – 10 years, repayable in equal monthly instalments.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Minimum: R50,000 with no max.</a:t>
            </a:r>
          </a:p>
          <a:p>
            <a:pPr marL="457200" indent="-457200">
              <a:buAutoNum type="arabicPeriod" startAt="4"/>
            </a:pPr>
            <a:r>
              <a:rPr lang="en-ZA" dirty="0" smtClean="0"/>
              <a:t>Medium Term Loan (MTL):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Term 2 – 15 years, repayable in monthly, bi-monthly, quarterly, bi-annually or annual instalments.</a:t>
            </a:r>
          </a:p>
          <a:p>
            <a:pPr marL="857250" lvl="1" indent="-457200">
              <a:buAutoNum type="alphaLcParenR"/>
            </a:pPr>
            <a:r>
              <a:rPr lang="en-ZA" dirty="0" smtClean="0"/>
              <a:t>Capital  payment is fixed over the term of the loan.</a:t>
            </a:r>
          </a:p>
          <a:p>
            <a:pPr marL="857250" lvl="1" indent="-457200">
              <a:buAutoNum type="arabicPeriod" startAt="3"/>
            </a:pP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:\STANDARD BANK\Economy Roadshow Presentation\_resource\l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335058" y="841415"/>
            <a:ext cx="9802483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053" y="476679"/>
            <a:ext cx="7688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2" y="476679"/>
            <a:ext cx="794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ZA" sz="3200" b="1" dirty="0" smtClean="0">
                <a:solidFill>
                  <a:prstClr val="white"/>
                </a:solidFill>
                <a:latin typeface="Calibri"/>
              </a:rPr>
              <a:t>How does the bank look at an </a:t>
            </a:r>
            <a:r>
              <a:rPr lang="en-ZA" sz="32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ZA" sz="3200" b="1" dirty="0" smtClean="0">
                <a:solidFill>
                  <a:prstClr val="white"/>
                </a:solidFill>
                <a:latin typeface="Calibri"/>
              </a:rPr>
              <a:t>gribusiness?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14650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075" y="5572125"/>
            <a:ext cx="5112224" cy="819150"/>
            <a:chOff x="2133600" y="1523999"/>
            <a:chExt cx="1828800" cy="1016000"/>
          </a:xfrm>
        </p:grpSpPr>
        <p:sp>
          <p:nvSpPr>
            <p:cNvPr id="9" name="Rounded Rectangle 8"/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183197" y="1573596"/>
              <a:ext cx="1729606" cy="91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ZA" sz="23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Regulations</a:t>
              </a:r>
              <a:endParaRPr lang="en-US" sz="2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4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3" y="388938"/>
            <a:ext cx="5492750" cy="476250"/>
          </a:xfrm>
        </p:spPr>
        <p:txBody>
          <a:bodyPr/>
          <a:lstStyle/>
          <a:p>
            <a:pPr algn="ctr"/>
            <a:r>
              <a:rPr lang="en-ZA" dirty="0" smtClean="0"/>
              <a:t>BEE Emerging Farmers Fund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42975"/>
            <a:ext cx="8458200" cy="5076825"/>
          </a:xfrm>
        </p:spPr>
        <p:txBody>
          <a:bodyPr/>
          <a:lstStyle/>
          <a:p>
            <a:pPr lvl="0">
              <a:defRPr/>
            </a:pPr>
            <a:r>
              <a:rPr lang="en-ZA" dirty="0"/>
              <a:t>Business model:</a:t>
            </a:r>
          </a:p>
          <a:p>
            <a:pPr marL="457200" lvl="0" indent="-457200">
              <a:buAutoNum type="arabicPeriod"/>
              <a:defRPr/>
            </a:pPr>
            <a:r>
              <a:rPr lang="en-ZA" dirty="0" smtClean="0"/>
              <a:t>Identify </a:t>
            </a:r>
            <a:r>
              <a:rPr lang="en-ZA" dirty="0"/>
              <a:t>a portfolio of emerging farmers in selected industries and group them in geographical areas under the mentorship of a BEE accredited operational management </a:t>
            </a:r>
            <a:r>
              <a:rPr lang="en-ZA" dirty="0" smtClean="0"/>
              <a:t>Company.</a:t>
            </a:r>
            <a:endParaRPr lang="en-ZA" dirty="0"/>
          </a:p>
          <a:p>
            <a:pPr marL="457200" lvl="0" indent="-457200">
              <a:buAutoNum type="arabicPeriod"/>
              <a:defRPr/>
            </a:pPr>
            <a:r>
              <a:rPr lang="en-ZA" dirty="0" smtClean="0"/>
              <a:t>Create </a:t>
            </a:r>
            <a:r>
              <a:rPr lang="en-ZA" dirty="0"/>
              <a:t>linkages between the management company and   agribusinesses through the full </a:t>
            </a:r>
            <a:r>
              <a:rPr lang="en-ZA" dirty="0" err="1"/>
              <a:t>agri</a:t>
            </a:r>
            <a:r>
              <a:rPr lang="en-ZA" dirty="0"/>
              <a:t> value chain to maximise </a:t>
            </a:r>
            <a:r>
              <a:rPr lang="en-ZA" dirty="0" smtClean="0"/>
              <a:t>benefits.</a:t>
            </a:r>
            <a:endParaRPr lang="en-US" dirty="0" smtClean="0"/>
          </a:p>
          <a:p>
            <a:pPr marL="457200" lvl="0" indent="-457200">
              <a:buAutoNum type="arabicPeriod"/>
              <a:defRPr/>
            </a:pPr>
            <a:r>
              <a:rPr lang="en-ZA" dirty="0" smtClean="0"/>
              <a:t>The </a:t>
            </a:r>
            <a:r>
              <a:rPr lang="en-ZA" dirty="0"/>
              <a:t>management company with its linkages will cover production loan approval, disbursement, monitoring, procurement, implementation of risk mitigation, securing markets </a:t>
            </a:r>
            <a:r>
              <a:rPr lang="en-ZA" dirty="0" smtClean="0"/>
              <a:t>etc.</a:t>
            </a:r>
            <a:endParaRPr lang="en-US" dirty="0" smtClean="0"/>
          </a:p>
          <a:p>
            <a:pPr marL="457200" lvl="0" indent="-457200">
              <a:buAutoNum type="arabicPeriod"/>
              <a:defRPr/>
            </a:pPr>
            <a:r>
              <a:rPr lang="en-ZA" dirty="0" smtClean="0"/>
              <a:t>A </a:t>
            </a:r>
            <a:r>
              <a:rPr lang="en-ZA" dirty="0"/>
              <a:t>Mentor/or mentors accredited through the newly established Standard </a:t>
            </a:r>
            <a:r>
              <a:rPr lang="en-ZA" dirty="0" smtClean="0"/>
              <a:t>Bank Centre </a:t>
            </a:r>
            <a:r>
              <a:rPr lang="en-ZA" dirty="0"/>
              <a:t>for Agribusiness Leadership and Mentorship Development with US and PWC, </a:t>
            </a:r>
            <a:r>
              <a:rPr lang="en-ZA" dirty="0" smtClean="0"/>
              <a:t>will be </a:t>
            </a:r>
            <a:r>
              <a:rPr lang="en-ZA" dirty="0"/>
              <a:t>linked to the portfolio of farmers to ensure skills </a:t>
            </a:r>
            <a:r>
              <a:rPr lang="en-ZA" dirty="0" smtClean="0"/>
              <a:t>transfer.</a:t>
            </a:r>
          </a:p>
          <a:p>
            <a:pPr marL="457200" lvl="0" indent="-457200">
              <a:buAutoNum type="arabicPeriod"/>
              <a:defRPr/>
            </a:pPr>
            <a:r>
              <a:rPr lang="en-ZA" dirty="0" smtClean="0"/>
              <a:t>Focus </a:t>
            </a:r>
            <a:r>
              <a:rPr lang="en-ZA" dirty="0"/>
              <a:t>on 4 industries: Grain, Livestock, Citrus and </a:t>
            </a:r>
            <a:r>
              <a:rPr lang="en-ZA" dirty="0" smtClean="0"/>
              <a:t>Sugarcane.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al Template1l">
  <a:themeElements>
    <a:clrScheme name="Internal Template1l 9">
      <a:dk1>
        <a:srgbClr val="808080"/>
      </a:dk1>
      <a:lt1>
        <a:srgbClr val="FFFFFF"/>
      </a:lt1>
      <a:dk2>
        <a:srgbClr val="0066FF"/>
      </a:dk2>
      <a:lt2>
        <a:srgbClr val="FFFFFF"/>
      </a:lt2>
      <a:accent1>
        <a:srgbClr val="00CCFF"/>
      </a:accent1>
      <a:accent2>
        <a:srgbClr val="3333CC"/>
      </a:accent2>
      <a:accent3>
        <a:srgbClr val="AAB8FF"/>
      </a:accent3>
      <a:accent4>
        <a:srgbClr val="DADADA"/>
      </a:accent4>
      <a:accent5>
        <a:srgbClr val="AA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Internal Template1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nal Template1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 Template1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 Template1l 8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FFFFFF"/>
        </a:accent1>
        <a:accent2>
          <a:srgbClr val="3333CC"/>
        </a:accent2>
        <a:accent3>
          <a:srgbClr val="AAB8FF"/>
        </a:accent3>
        <a:accent4>
          <a:srgbClr val="DADADA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 Template1l 9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00CCFF"/>
        </a:accent1>
        <a:accent2>
          <a:srgbClr val="3333CC"/>
        </a:accent2>
        <a:accent3>
          <a:srgbClr val="AAB8FF"/>
        </a:accent3>
        <a:accent4>
          <a:srgbClr val="DADADA"/>
        </a:accent4>
        <a:accent5>
          <a:srgbClr val="AA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B Pitch">
  <a:themeElements>
    <a:clrScheme name="Standard Bank_01">
      <a:dk1>
        <a:srgbClr val="02367A"/>
      </a:dk1>
      <a:lt1>
        <a:sysClr val="window" lastClr="FFFFFF"/>
      </a:lt1>
      <a:dk2>
        <a:srgbClr val="004795"/>
      </a:dk2>
      <a:lt2>
        <a:srgbClr val="6487C8"/>
      </a:lt2>
      <a:accent1>
        <a:srgbClr val="78963C"/>
      </a:accent1>
      <a:accent2>
        <a:srgbClr val="B9B92D"/>
      </a:accent2>
      <a:accent3>
        <a:srgbClr val="2391B9"/>
      </a:accent3>
      <a:accent4>
        <a:srgbClr val="6E468C"/>
      </a:accent4>
      <a:accent5>
        <a:srgbClr val="7D8CC8"/>
      </a:accent5>
      <a:accent6>
        <a:srgbClr val="64003C"/>
      </a:accent6>
      <a:hlink>
        <a:srgbClr val="A51E4B"/>
      </a:hlink>
      <a:folHlink>
        <a:srgbClr val="A54B2D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Settings\a096384\Application Data\Microsoft\Templates\Internal Template1l.pot</Template>
  <TotalTime>461</TotalTime>
  <Words>989</Words>
  <Application>Microsoft Office PowerPoint</Application>
  <PresentationFormat>On-screen Show (4:3)</PresentationFormat>
  <Paragraphs>199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Internal Template1l</vt:lpstr>
      <vt:lpstr>CIB Pitch</vt:lpstr>
      <vt:lpstr>Office Theme</vt:lpstr>
      <vt:lpstr>1_Office Theme</vt:lpstr>
      <vt:lpstr>Standard Bank’s Offering</vt:lpstr>
      <vt:lpstr>PowerPoint Presentation</vt:lpstr>
      <vt:lpstr>Agricultural Banking</vt:lpstr>
      <vt:lpstr>We understand the value chain integration and growth</vt:lpstr>
      <vt:lpstr>Banking Offering</vt:lpstr>
      <vt:lpstr>Lending Offering</vt:lpstr>
      <vt:lpstr>Lending Offering</vt:lpstr>
      <vt:lpstr>PowerPoint Presentation</vt:lpstr>
      <vt:lpstr>BEE Emerging Farmers Fund</vt:lpstr>
      <vt:lpstr>PowerPoint Presentation</vt:lpstr>
      <vt:lpstr>BEE Emerging Farmers Fund</vt:lpstr>
      <vt:lpstr>PowerPoint Presentation</vt:lpstr>
      <vt:lpstr>Contact details</vt:lpstr>
    </vt:vector>
  </TitlesOfParts>
  <Company>SBIC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 (Font Arial; size 32)</dc:title>
  <dc:creator>SBIC</dc:creator>
  <cp:lastModifiedBy>a136347</cp:lastModifiedBy>
  <cp:revision>67</cp:revision>
  <cp:lastPrinted>2003-06-27T11:47:51Z</cp:lastPrinted>
  <dcterms:created xsi:type="dcterms:W3CDTF">2003-06-26T11:57:10Z</dcterms:created>
  <dcterms:modified xsi:type="dcterms:W3CDTF">2014-03-27T09:27:12Z</dcterms:modified>
</cp:coreProperties>
</file>