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5" r:id="rId2"/>
    <p:sldId id="336" r:id="rId3"/>
    <p:sldId id="339" r:id="rId4"/>
    <p:sldId id="340" r:id="rId5"/>
    <p:sldId id="341" r:id="rId6"/>
    <p:sldId id="342" r:id="rId7"/>
    <p:sldId id="343" r:id="rId8"/>
  </p:sldIdLst>
  <p:sldSz cx="9144000" cy="6858000" type="screen4x3"/>
  <p:notesSz cx="6743700" cy="9906000"/>
  <p:custDataLst>
    <p:tags r:id="rId11"/>
  </p:custDataLst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056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109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165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218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274" algn="l" defTabSz="914109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328" algn="l" defTabSz="914109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383" algn="l" defTabSz="914109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6438" algn="l" defTabSz="914109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EE1"/>
    <a:srgbClr val="C5D3B5"/>
    <a:srgbClr val="22513D"/>
    <a:srgbClr val="000000"/>
    <a:srgbClr val="E0EAC4"/>
    <a:srgbClr val="FFFFFF"/>
    <a:srgbClr val="8D8E79"/>
    <a:srgbClr val="EDEDED"/>
    <a:srgbClr val="B8C800"/>
    <a:srgbClr val="3CA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0" autoAdjust="0"/>
    <p:restoredTop sz="94600"/>
  </p:normalViewPr>
  <p:slideViewPr>
    <p:cSldViewPr snapToGrid="0">
      <p:cViewPr>
        <p:scale>
          <a:sx n="72" d="100"/>
          <a:sy n="72" d="100"/>
        </p:scale>
        <p:origin x="-1470" y="-13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930" y="-108"/>
      </p:cViewPr>
      <p:guideLst>
        <p:guide orient="horz" pos="312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209213"/>
            <a:ext cx="28321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03638" y="10209213"/>
            <a:ext cx="28321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53B18A-4F6D-4926-B156-4325BDE88A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705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8313" y="620713"/>
            <a:ext cx="5813425" cy="43592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6100" y="5322888"/>
            <a:ext cx="574675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18213" y="9528175"/>
            <a:ext cx="5349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20D72213-53D0-4483-B89F-2036B8B20BF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57925" y="111125"/>
            <a:ext cx="29527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nb-NO"/>
              <a:t>-AAA123-20090304-</a:t>
            </a:r>
          </a:p>
        </p:txBody>
      </p:sp>
    </p:spTree>
    <p:extLst>
      <p:ext uri="{BB962C8B-B14F-4D97-AF65-F5344CB8AC3E}">
        <p14:creationId xmlns:p14="http://schemas.microsoft.com/office/powerpoint/2010/main" val="38379530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95065" rtl="0" fontAlgn="base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17439" indent="-115851" algn="l" defTabSz="895065" rtl="0" fontAlgn="base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▪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99943" indent="-180918" algn="l" defTabSz="895065" rtl="0" fontAlgn="base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–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426902" indent="-125373" algn="l" defTabSz="895065" rtl="0" fontAlgn="base">
      <a:spcBef>
        <a:spcPct val="0"/>
      </a:spcBef>
      <a:spcAft>
        <a:spcPct val="0"/>
      </a:spcAft>
      <a:buClr>
        <a:schemeClr val="tx2"/>
      </a:buClr>
      <a:buFont typeface="Arial" pitchFamily="34" charset="0"/>
      <a:buChar char="▫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542754" indent="-114263" algn="l" defTabSz="895065" rtl="0" fontAlgn="base">
      <a:spcBef>
        <a:spcPct val="0"/>
      </a:spcBef>
      <a:spcAft>
        <a:spcPct val="0"/>
      </a:spcAft>
      <a:buClr>
        <a:schemeClr val="tx2"/>
      </a:buClr>
      <a:buSzPct val="89000"/>
      <a:buFont typeface="Arial" pitchFamily="34" charset="0"/>
      <a:buChar char="-"/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274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8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83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8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4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2.vml"/><Relationship Id="rId6" Type="http://schemas.openxmlformats.org/officeDocument/2006/relationships/tags" Target="../tags/tag16.xml"/><Relationship Id="rId11" Type="http://schemas.openxmlformats.org/officeDocument/2006/relationships/image" Target="../media/image3.jpeg"/><Relationship Id="rId5" Type="http://schemas.openxmlformats.org/officeDocument/2006/relationships/tags" Target="../tags/tag15.xml"/><Relationship Id="rId10" Type="http://schemas.openxmlformats.org/officeDocument/2006/relationships/image" Target="../media/image2.emf"/><Relationship Id="rId4" Type="http://schemas.openxmlformats.org/officeDocument/2006/relationships/tags" Target="../tags/tag14.xml"/><Relationship Id="rId9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78" name="Rectangle 1190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3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AutoShape 122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466" name="McK Title Elements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693988" y="5030725"/>
            <a:ext cx="5035550" cy="1179577"/>
            <a:chOff x="1663" y="3106"/>
            <a:chExt cx="3109" cy="728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466725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933450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400175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1865313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3225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7797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2369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6941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GB" altLang="zh-CN" sz="1400">
                  <a:ea typeface="SimSun" pitchFamily="2" charset="-122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466725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933450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400175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1865313" algn="l" defTabSz="93345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3225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7797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2369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694113" defTabSz="9334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GB" altLang="zh-CN" sz="1400">
                  <a:ea typeface="SimSun" pitchFamily="2" charset="-122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680"/>
              <a:ext cx="27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algn="l" defTabSz="820477" eaLnBrk="0" hangingPunct="0"/>
              <a:r>
                <a:rPr lang="en-GB" altLang="zh-CN" sz="800">
                  <a:ea typeface="SimSun" pitchFamily="2" charset="-122"/>
                </a:rPr>
                <a:t>CONFIDENTIAL AND PROPRIETARY</a:t>
              </a:r>
            </a:p>
            <a:p>
              <a:pPr algn="l" defTabSz="820477" eaLnBrk="0" hangingPunct="0"/>
              <a:r>
                <a:rPr lang="en-GB" altLang="zh-CN" sz="800">
                  <a:ea typeface="SimSun" pitchFamily="2" charset="-122"/>
                </a:rPr>
                <a:t>Any use of this material without specific permission of McKinsey &amp; Company is strictly prohibited</a:t>
              </a:r>
            </a:p>
          </p:txBody>
        </p:sp>
      </p:grpSp>
      <p:pic>
        <p:nvPicPr>
          <p:cNvPr id="13452" name="TitleBottomBarBW" hidden="1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3" y="6577016"/>
            <a:ext cx="16668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63" name="doc id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13779" y="36513"/>
            <a:ext cx="3016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algn="l" defTabSz="9334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466725" algn="l" defTabSz="9334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933450" algn="l" defTabSz="9334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400175" algn="l" defTabSz="9334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1865313" algn="l" defTabSz="9334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322513" defTabSz="933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779713" defTabSz="933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236913" defTabSz="933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694113" defTabSz="9334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nb-NO" sz="800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6"/>
            </p:custDataLst>
          </p:nvPr>
        </p:nvSpPr>
        <p:spPr bwMode="auto">
          <a:xfrm>
            <a:off x="2693988" y="2176463"/>
            <a:ext cx="5035550" cy="406400"/>
          </a:xfrm>
        </p:spPr>
        <p:txBody>
          <a:bodyPr anchor="t"/>
          <a:lstStyle>
            <a:lvl1pPr>
              <a:defRPr sz="2800" b="0"/>
            </a:lvl1pPr>
          </a:lstStyle>
          <a:p>
            <a:pPr lvl="0"/>
            <a:r>
              <a:rPr lang="en-GB" altLang="zh-CN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7"/>
            </p:custDataLst>
          </p:nvPr>
        </p:nvSpPr>
        <p:spPr bwMode="auto">
          <a:xfrm>
            <a:off x="2693988" y="3944939"/>
            <a:ext cx="5035550" cy="21982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en-GB" altLang="zh-CN" noProof="0" smtClean="0"/>
              <a:t>Click to edit Master subtitle style</a:t>
            </a:r>
          </a:p>
        </p:txBody>
      </p:sp>
      <p:pic>
        <p:nvPicPr>
          <p:cNvPr id="13481" name="Picture 13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3"/>
            <a:ext cx="487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82" name="Picture 12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5737225"/>
            <a:ext cx="7874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63729" y="1990725"/>
            <a:ext cx="2708434" cy="125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947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3" y="396878"/>
            <a:ext cx="584775" cy="2816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794" y="396878"/>
            <a:ext cx="1231106" cy="2816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133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67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1634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2872"/>
            <a:ext cx="7772400" cy="3140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6" indent="0">
              <a:buNone/>
              <a:defRPr sz="1800"/>
            </a:lvl2pPr>
            <a:lvl3pPr marL="914109" indent="0">
              <a:buNone/>
              <a:defRPr sz="1600"/>
            </a:lvl3pPr>
            <a:lvl4pPr marL="1371165" indent="0">
              <a:buNone/>
              <a:defRPr sz="1400"/>
            </a:lvl4pPr>
            <a:lvl5pPr marL="1828218" indent="0">
              <a:buNone/>
              <a:defRPr sz="1400"/>
            </a:lvl5pPr>
            <a:lvl6pPr marL="2285274" indent="0">
              <a:buNone/>
              <a:defRPr sz="1400"/>
            </a:lvl6pPr>
            <a:lvl7pPr marL="2742328" indent="0">
              <a:buNone/>
              <a:defRPr sz="1400"/>
            </a:lvl7pPr>
            <a:lvl8pPr marL="3199383" indent="0">
              <a:buNone/>
              <a:defRPr sz="1400"/>
            </a:lvl8pPr>
            <a:lvl9pPr marL="365643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1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728" y="1990728"/>
            <a:ext cx="2117725" cy="252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2850" y="1990728"/>
            <a:ext cx="2119313" cy="252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367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314"/>
            <a:ext cx="822960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421207"/>
            <a:ext cx="4040188" cy="753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421207"/>
            <a:ext cx="4041775" cy="753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096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67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8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838450"/>
            <a:ext cx="3008313" cy="59665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2402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219820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15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69013"/>
            <a:ext cx="5486400" cy="29832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056" indent="0">
              <a:buNone/>
              <a:defRPr sz="2800"/>
            </a:lvl2pPr>
            <a:lvl3pPr marL="914109" indent="0">
              <a:buNone/>
              <a:defRPr sz="2400"/>
            </a:lvl3pPr>
            <a:lvl4pPr marL="1371165" indent="0">
              <a:buNone/>
              <a:defRPr sz="2000"/>
            </a:lvl4pPr>
            <a:lvl5pPr marL="1828218" indent="0">
              <a:buNone/>
              <a:defRPr sz="2000"/>
            </a:lvl5pPr>
            <a:lvl6pPr marL="2285274" indent="0">
              <a:buNone/>
              <a:defRPr sz="2000"/>
            </a:lvl6pPr>
            <a:lvl7pPr marL="2742328" indent="0">
              <a:buNone/>
              <a:defRPr sz="2000"/>
            </a:lvl7pPr>
            <a:lvl8pPr marL="3199383" indent="0">
              <a:buNone/>
              <a:defRPr sz="2000"/>
            </a:lvl8pPr>
            <a:lvl9pPr marL="3656438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219820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442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3" name="Rectangle 289" hidden="1"/>
          <p:cNvGraphicFramePr>
            <a:graphicFrameLocks/>
          </p:cNvGraphicFramePr>
          <p:nvPr userDrawn="1">
            <p:custDataLst>
              <p:tags r:id="rId14"/>
            </p:custDataLst>
          </p:nvPr>
        </p:nvGraphicFramePr>
        <p:xfrm>
          <a:off x="3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0" name="AutoShape 45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McK 2. Slide Title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gray">
          <a:xfrm>
            <a:off x="122238" y="387476"/>
            <a:ext cx="87931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gray">
          <a:xfrm>
            <a:off x="1482725" y="1990725"/>
            <a:ext cx="4389438" cy="12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122238" y="26988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933153"/>
            <a:r>
              <a:rPr lang="en-GB" altLang="zh-CN" sz="1400">
                <a:solidFill>
                  <a:srgbClr val="808080"/>
                </a:solidFill>
                <a:ea typeface="SimSun" pitchFamily="2" charset="-122"/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122241" y="542925"/>
            <a:ext cx="3729037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912813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algn="l" defTabSz="912813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912813" algn="l" defTabSz="912813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algn="l" defTabSz="912813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algn="l" defTabSz="912813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altLang="zh-CN" sz="1400">
                <a:solidFill>
                  <a:srgbClr val="808080"/>
                </a:solidFill>
                <a:ea typeface="SimSun" pitchFamily="2" charset="-122"/>
              </a:rPr>
              <a:t>Unit of measure</a:t>
            </a:r>
          </a:p>
        </p:txBody>
      </p:sp>
      <p:grpSp>
        <p:nvGrpSpPr>
          <p:cNvPr id="1442" name="McK Slide Elements"/>
          <p:cNvGrpSpPr>
            <a:grpSpLocks/>
          </p:cNvGrpSpPr>
          <p:nvPr userDrawn="1"/>
        </p:nvGrpSpPr>
        <p:grpSpPr bwMode="auto">
          <a:xfrm>
            <a:off x="122241" y="6203950"/>
            <a:ext cx="8721725" cy="517525"/>
            <a:chOff x="77" y="3908"/>
            <a:chExt cx="5494" cy="326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gray">
            <a:xfrm>
              <a:off x="77" y="3908"/>
              <a:ext cx="5494" cy="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6363" indent="-106363" algn="l" defTabSz="912813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1052513" algn="l" defTabSz="912813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243013" algn="l" defTabSz="912813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433513" algn="l" defTabSz="912813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algn="l" defTabSz="912813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defTabSz="9128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defTabSz="9128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defTabSz="9128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defTabSz="9128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GB" altLang="zh-CN" sz="1000">
                  <a:ea typeface="SimSun" pitchFamily="2" charset="-122"/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gray">
            <a:xfrm>
              <a:off x="77" y="4136"/>
              <a:ext cx="4411" cy="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2102" indent="-622102" algn="l" defTabSz="912525">
                <a:tabLst>
                  <a:tab pos="625277" algn="l"/>
                </a:tabLst>
              </a:pPr>
              <a:r>
                <a:rPr lang="en-GB" altLang="zh-CN" sz="1000">
                  <a:solidFill>
                    <a:srgbClr val="000000"/>
                  </a:solidFill>
                  <a:ea typeface="SimSun" pitchFamily="2" charset="-122"/>
                </a:rPr>
                <a:t>SOURCE: Source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482725" y="1149353"/>
            <a:ext cx="4349750" cy="519113"/>
            <a:chOff x="915" y="710"/>
            <a:chExt cx="2686" cy="320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659" anchor="b">
              <a:spAutoFit/>
            </a:bodyPr>
            <a:lstStyle/>
            <a:p>
              <a:pPr algn="l" defTabSz="933153"/>
              <a:r>
                <a:rPr lang="en-GB" altLang="zh-CN" b="1">
                  <a:ea typeface="SimSun" pitchFamily="2" charset="-122"/>
                </a:rPr>
                <a:t>Title</a:t>
              </a:r>
            </a:p>
            <a:p>
              <a:pPr algn="l" defTabSz="933153"/>
              <a:r>
                <a:rPr lang="en-GB" altLang="zh-CN">
                  <a:solidFill>
                    <a:srgbClr val="808080"/>
                  </a:solidFill>
                  <a:ea typeface="SimSun" pitchFamily="2" charset="-122"/>
                </a:rPr>
                <a:t>Unit of measure</a:t>
              </a:r>
            </a:p>
          </p:txBody>
        </p:sp>
      </p:grpSp>
      <p:sp>
        <p:nvSpPr>
          <p:cNvPr id="1316" name="Line 292"/>
          <p:cNvSpPr>
            <a:spLocks noChangeShapeType="1"/>
          </p:cNvSpPr>
          <p:nvPr userDrawn="1">
            <p:custDataLst>
              <p:tags r:id="rId20"/>
            </p:custDataLst>
          </p:nvPr>
        </p:nvSpPr>
        <p:spPr bwMode="gray">
          <a:xfrm>
            <a:off x="0" y="711200"/>
            <a:ext cx="9144000" cy="0"/>
          </a:xfrm>
          <a:prstGeom prst="line">
            <a:avLst/>
          </a:prstGeom>
          <a:noFill/>
          <a:ln w="19050">
            <a:solidFill>
              <a:srgbClr val="8D8E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6" rIns="91411" bIns="45706"/>
          <a:lstStyle/>
          <a:p>
            <a:endParaRPr lang="en-ZA"/>
          </a:p>
        </p:txBody>
      </p:sp>
      <p:sp>
        <p:nvSpPr>
          <p:cNvPr id="1390" name="Line 366"/>
          <p:cNvSpPr>
            <a:spLocks noChangeShapeType="1"/>
          </p:cNvSpPr>
          <p:nvPr userDrawn="1">
            <p:custDataLst>
              <p:tags r:id="rId21"/>
            </p:custDataLst>
          </p:nvPr>
        </p:nvSpPr>
        <p:spPr bwMode="gray">
          <a:xfrm>
            <a:off x="0" y="6303963"/>
            <a:ext cx="9144000" cy="0"/>
          </a:xfrm>
          <a:prstGeom prst="line">
            <a:avLst/>
          </a:prstGeom>
          <a:noFill/>
          <a:ln w="19050">
            <a:solidFill>
              <a:srgbClr val="8D8E7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6" rIns="91411" bIns="45706"/>
          <a:lstStyle/>
          <a:p>
            <a:endParaRPr lang="en-ZA"/>
          </a:p>
        </p:txBody>
      </p:sp>
      <p:pic>
        <p:nvPicPr>
          <p:cNvPr id="1425" name="Picture 7" descr="NedbankLogoRGB300.jpg                                          003FA99D&#10;Heart Of Gold                  C17FE26E:"/>
          <p:cNvPicPr>
            <a:picLocks noChangeAspect="1" noChangeArrowheads="1"/>
          </p:cNvPicPr>
          <p:nvPr userDrawn="1">
            <p:custDataLst>
              <p:tags r:id="rId2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849563" y="6330953"/>
            <a:ext cx="62738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 userDrawn="1">
            <p:custDataLst>
              <p:tags r:id="rId23"/>
            </p:custDataLst>
          </p:nvPr>
        </p:nvSpPr>
        <p:spPr bwMode="gray">
          <a:xfrm>
            <a:off x="7966075" y="6424616"/>
            <a:ext cx="11572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3" rIns="91407" bIns="45703"/>
          <a:lstStyle>
            <a:lvl1pPr algn="l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FFF47E52-4B01-410C-BDAD-664342FC15AB}" type="slidenum">
              <a:rPr lang="en-GB" sz="800">
                <a:solidFill>
                  <a:schemeClr val="bg1"/>
                </a:solidFill>
                <a:cs typeface="Arial" pitchFamily="34" charset="0"/>
              </a:rPr>
              <a:pPr algn="r"/>
              <a:t>‹#›</a:t>
            </a:fld>
            <a:endParaRPr lang="en-GB" sz="800">
              <a:solidFill>
                <a:schemeClr val="bg1"/>
              </a:solidFill>
              <a:cs typeface="Arial" pitchFamily="34" charset="0"/>
            </a:endParaRPr>
          </a:p>
          <a:p>
            <a:pPr algn="r"/>
            <a:fld id="{EBC161E7-1294-4C95-AECF-8B57FC617FAD}" type="datetime3">
              <a:rPr lang="en-GB" sz="800">
                <a:solidFill>
                  <a:schemeClr val="bg1"/>
                </a:solidFill>
                <a:cs typeface="Arial" pitchFamily="34" charset="0"/>
              </a:rPr>
              <a:pPr algn="r"/>
              <a:t>27 March, 2014</a:t>
            </a:fld>
            <a:endParaRPr lang="en-GB" sz="100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056"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109"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165"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218" algn="l" defTabSz="912525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algn="l" defTabSz="912525" rtl="0" fontAlgn="base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787" indent="-195202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2pPr>
      <a:lvl3pPr marL="466576" indent="-268202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626863" indent="-158700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▫"/>
        <a:defRPr sz="1600">
          <a:solidFill>
            <a:schemeClr val="tx1"/>
          </a:solidFill>
          <a:latin typeface="+mn-lt"/>
        </a:defRPr>
      </a:lvl4pPr>
      <a:lvl5pPr marL="761758" indent="-133308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5pPr>
      <a:lvl6pPr marL="1218813" indent="-133308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5867" indent="-133308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2922" indent="-133308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89976" indent="-133308" algn="l" defTabSz="912525" rtl="0" fontAlgn="base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296143"/>
          </a:xfrm>
        </p:spPr>
        <p:txBody>
          <a:bodyPr/>
          <a:lstStyle/>
          <a:p>
            <a:r>
              <a:rPr lang="en-ZA" dirty="0" smtClean="0"/>
              <a:t>NEDBANK BUSINESS BANKING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5886" y="3211034"/>
            <a:ext cx="5035550" cy="1977656"/>
          </a:xfrm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tx1"/>
                </a:solidFill>
              </a:rPr>
              <a:t>		AGRICULTURE DIVISION: </a:t>
            </a:r>
          </a:p>
          <a:p>
            <a:endParaRPr lang="en-ZA" dirty="0"/>
          </a:p>
          <a:p>
            <a:endParaRPr lang="en-ZA" dirty="0" smtClean="0">
              <a:solidFill>
                <a:schemeClr val="tx1"/>
              </a:solidFill>
            </a:endParaRPr>
          </a:p>
          <a:p>
            <a:r>
              <a:rPr lang="en-ZA" b="1" dirty="0" smtClean="0">
                <a:solidFill>
                  <a:schemeClr val="tx1"/>
                </a:solidFill>
              </a:rPr>
              <a:t>PATNERING WITH YOU TO GROW YOUR AGRICBUSINESS</a:t>
            </a:r>
          </a:p>
          <a:p>
            <a:endParaRPr lang="en-ZA" b="1" dirty="0" smtClean="0">
              <a:solidFill>
                <a:schemeClr val="tx1"/>
              </a:solidFill>
            </a:endParaRPr>
          </a:p>
          <a:p>
            <a:endParaRPr lang="en-ZA" b="1" dirty="0"/>
          </a:p>
          <a:p>
            <a:endParaRPr lang="en-ZA" b="1" dirty="0" smtClean="0">
              <a:solidFill>
                <a:schemeClr val="tx1"/>
              </a:solidFill>
            </a:endParaRPr>
          </a:p>
          <a:p>
            <a:endParaRPr lang="en-ZA" b="1" dirty="0" smtClean="0">
              <a:solidFill>
                <a:schemeClr val="tx1"/>
              </a:solidFill>
            </a:endParaRPr>
          </a:p>
          <a:p>
            <a:r>
              <a:rPr lang="en-ZA" b="1" dirty="0" smtClean="0">
                <a:solidFill>
                  <a:schemeClr val="tx1"/>
                </a:solidFill>
              </a:rPr>
              <a:t>FANELE MABUTHO MBATHA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8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NEDBANK BUSINESS BANKING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25" y="1990725"/>
            <a:ext cx="4389438" cy="2708434"/>
          </a:xfrm>
        </p:spPr>
        <p:txBody>
          <a:bodyPr/>
          <a:lstStyle/>
          <a:p>
            <a:r>
              <a:rPr lang="en-ZA" dirty="0" smtClean="0"/>
              <a:t>Specialised Agricultural division.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Decentralised business model.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Credit managers on the ground.</a:t>
            </a:r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Pricing based on individual risk, not average.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951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CLIENT SERVICE TEAM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183" y="1669774"/>
            <a:ext cx="5857460" cy="3670852"/>
          </a:xfrm>
        </p:spPr>
        <p:txBody>
          <a:bodyPr>
            <a:normAutofit/>
          </a:bodyPr>
          <a:lstStyle/>
          <a:p>
            <a:r>
              <a:rPr lang="en-ZA" dirty="0" smtClean="0"/>
              <a:t>Dedicated </a:t>
            </a:r>
            <a:r>
              <a:rPr lang="en-ZA" b="1" dirty="0" smtClean="0"/>
              <a:t>business manager </a:t>
            </a:r>
            <a:r>
              <a:rPr lang="en-ZA" dirty="0" smtClean="0"/>
              <a:t>in your area.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&gt; point of contact bank &amp; client.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&gt; all personal &amp; business banking needs.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&gt; </a:t>
            </a:r>
            <a:r>
              <a:rPr lang="en-ZA" dirty="0" err="1" smtClean="0"/>
              <a:t>indepth</a:t>
            </a:r>
            <a:r>
              <a:rPr lang="en-ZA" dirty="0" smtClean="0"/>
              <a:t> understanding of your business.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b="1" dirty="0" smtClean="0"/>
              <a:t>Credit Manager &amp;credit analyst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&gt; manage all your credit aspect.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&gt; Assess loan application.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b="1" dirty="0" smtClean="0"/>
              <a:t>Service manager:</a:t>
            </a:r>
          </a:p>
          <a:p>
            <a:r>
              <a:rPr lang="en-ZA" b="1" dirty="0"/>
              <a:t>	</a:t>
            </a:r>
            <a:r>
              <a:rPr lang="en-ZA" b="1" dirty="0" smtClean="0"/>
              <a:t> </a:t>
            </a:r>
            <a:r>
              <a:rPr lang="en-ZA" dirty="0" smtClean="0"/>
              <a:t>&gt; second point of contact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&gt; support of day-to-day requirements.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400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to apply for a loan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965" y="1417984"/>
            <a:ext cx="6215270" cy="2954655"/>
          </a:xfrm>
        </p:spPr>
        <p:txBody>
          <a:bodyPr/>
          <a:lstStyle/>
          <a:p>
            <a:r>
              <a:rPr lang="en-ZA" dirty="0" smtClean="0"/>
              <a:t>Production history(3-5 years).</a:t>
            </a:r>
          </a:p>
          <a:p>
            <a:endParaRPr lang="en-ZA" dirty="0" smtClean="0"/>
          </a:p>
          <a:p>
            <a:r>
              <a:rPr lang="en-ZA" dirty="0" smtClean="0"/>
              <a:t>Annual Financial Statements(3-5 years).</a:t>
            </a:r>
          </a:p>
          <a:p>
            <a:endParaRPr lang="en-ZA" dirty="0" smtClean="0"/>
          </a:p>
          <a:p>
            <a:r>
              <a:rPr lang="en-ZA" dirty="0" smtClean="0"/>
              <a:t>Monthly Management accounts.</a:t>
            </a:r>
          </a:p>
          <a:p>
            <a:endParaRPr lang="en-ZA" dirty="0" smtClean="0"/>
          </a:p>
          <a:p>
            <a:r>
              <a:rPr lang="en-ZA" dirty="0" smtClean="0"/>
              <a:t>Cash Flow Projections.</a:t>
            </a:r>
          </a:p>
          <a:p>
            <a:endParaRPr lang="en-ZA" dirty="0" smtClean="0"/>
          </a:p>
          <a:p>
            <a:r>
              <a:rPr lang="en-ZA" dirty="0" smtClean="0"/>
              <a:t>CK1 &amp; CK2, certificate of incorporations, founding statements.</a:t>
            </a:r>
          </a:p>
          <a:p>
            <a:endParaRPr lang="en-ZA" dirty="0" smtClean="0"/>
          </a:p>
          <a:p>
            <a:r>
              <a:rPr lang="en-ZA" dirty="0" smtClean="0"/>
              <a:t>ID copies of all directors or members </a:t>
            </a:r>
            <a:r>
              <a:rPr lang="en-ZA" dirty="0"/>
              <a:t>e</a:t>
            </a:r>
            <a:r>
              <a:rPr lang="en-ZA" dirty="0" smtClean="0"/>
              <a:t>tc.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458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Nedbank Products for farmers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6" y="1616766"/>
            <a:ext cx="5473147" cy="3127512"/>
          </a:xfrm>
        </p:spPr>
        <p:txBody>
          <a:bodyPr>
            <a:normAutofit/>
          </a:bodyPr>
          <a:lstStyle/>
          <a:p>
            <a:r>
              <a:rPr lang="en-ZA" dirty="0" smtClean="0"/>
              <a:t>Current account: internet banking, </a:t>
            </a:r>
            <a:r>
              <a:rPr lang="en-ZA" dirty="0" err="1" smtClean="0"/>
              <a:t>cellphone</a:t>
            </a:r>
            <a:r>
              <a:rPr lang="en-ZA" dirty="0" smtClean="0"/>
              <a:t>, credit cards…</a:t>
            </a:r>
          </a:p>
          <a:p>
            <a:endParaRPr lang="en-ZA" dirty="0" smtClean="0"/>
          </a:p>
          <a:p>
            <a:r>
              <a:rPr lang="en-ZA" dirty="0" smtClean="0"/>
              <a:t>Overdraft (seasonal or short term).</a:t>
            </a:r>
          </a:p>
          <a:p>
            <a:endParaRPr lang="en-ZA" dirty="0" smtClean="0"/>
          </a:p>
          <a:p>
            <a:r>
              <a:rPr lang="en-ZA" dirty="0" err="1" smtClean="0"/>
              <a:t>Agri</a:t>
            </a:r>
            <a:r>
              <a:rPr lang="en-ZA" dirty="0" smtClean="0"/>
              <a:t>-instalments sale agreement(Vehicle).</a:t>
            </a:r>
          </a:p>
          <a:p>
            <a:endParaRPr lang="en-ZA" dirty="0" smtClean="0"/>
          </a:p>
          <a:p>
            <a:r>
              <a:rPr lang="en-ZA" dirty="0" err="1" smtClean="0"/>
              <a:t>Nedbond</a:t>
            </a:r>
            <a:r>
              <a:rPr lang="en-ZA" dirty="0" smtClean="0"/>
              <a:t>- fixed property </a:t>
            </a:r>
            <a:r>
              <a:rPr lang="en-ZA" dirty="0" err="1" smtClean="0"/>
              <a:t>e.g</a:t>
            </a:r>
            <a:r>
              <a:rPr lang="en-ZA" dirty="0" smtClean="0"/>
              <a:t> farm.</a:t>
            </a:r>
          </a:p>
          <a:p>
            <a:endParaRPr lang="en-ZA" dirty="0" smtClean="0"/>
          </a:p>
          <a:p>
            <a:r>
              <a:rPr lang="en-ZA" dirty="0" err="1" smtClean="0"/>
              <a:t>Agri</a:t>
            </a:r>
            <a:r>
              <a:rPr lang="en-ZA" dirty="0" smtClean="0"/>
              <a:t>-production Loan(inputs, </a:t>
            </a:r>
            <a:r>
              <a:rPr lang="en-ZA" dirty="0" err="1" smtClean="0"/>
              <a:t>fertilizer,seed</a:t>
            </a:r>
            <a:r>
              <a:rPr lang="en-ZA" dirty="0" smtClean="0"/>
              <a:t>).</a:t>
            </a:r>
          </a:p>
          <a:p>
            <a:endParaRPr lang="en-ZA" dirty="0" smtClean="0"/>
          </a:p>
          <a:p>
            <a:r>
              <a:rPr lang="en-ZA" dirty="0" smtClean="0"/>
              <a:t>Specialised finance and BEE, (ED).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741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OFFICE CONTACT DETAILS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470" y="1550504"/>
            <a:ext cx="5724939" cy="3200876"/>
          </a:xfrm>
        </p:spPr>
        <p:txBody>
          <a:bodyPr/>
          <a:lstStyle/>
          <a:p>
            <a:r>
              <a:rPr lang="en-ZA" dirty="0" smtClean="0"/>
              <a:t>Offices in PMB, Port Shepstone, Richards bay:</a:t>
            </a:r>
          </a:p>
          <a:p>
            <a:endParaRPr lang="en-ZA" dirty="0" smtClean="0"/>
          </a:p>
          <a:p>
            <a:r>
              <a:rPr lang="en-ZA" dirty="0" smtClean="0"/>
              <a:t>Tel: 033 897 7100</a:t>
            </a:r>
          </a:p>
          <a:p>
            <a:endParaRPr lang="en-ZA" dirty="0" smtClean="0"/>
          </a:p>
          <a:p>
            <a:r>
              <a:rPr lang="en-ZA" dirty="0" smtClean="0"/>
              <a:t>Fax : 033 897 7145.</a:t>
            </a:r>
          </a:p>
          <a:p>
            <a:endParaRPr lang="en-ZA" dirty="0" smtClean="0"/>
          </a:p>
          <a:p>
            <a:r>
              <a:rPr lang="en-ZA" dirty="0" smtClean="0"/>
              <a:t>Email : </a:t>
            </a:r>
            <a:r>
              <a:rPr lang="en-ZA" b="1" dirty="0" smtClean="0"/>
              <a:t>agriculture@nedbank.co.za</a:t>
            </a:r>
            <a:r>
              <a:rPr lang="en-ZA" dirty="0" smtClean="0"/>
              <a:t> </a:t>
            </a:r>
          </a:p>
          <a:p>
            <a:endParaRPr lang="en-ZA" dirty="0" smtClean="0"/>
          </a:p>
          <a:p>
            <a:r>
              <a:rPr lang="en-ZA" dirty="0" smtClean="0"/>
              <a:t>Richards bay: 035 901 9379</a:t>
            </a:r>
          </a:p>
          <a:p>
            <a:endParaRPr lang="en-ZA" dirty="0" smtClean="0"/>
          </a:p>
          <a:p>
            <a:r>
              <a:rPr lang="en-ZA" dirty="0" smtClean="0"/>
              <a:t>Port Shepstone: 039 688 9317</a:t>
            </a:r>
          </a:p>
          <a:p>
            <a:endParaRPr lang="en-ZA" dirty="0" smtClean="0"/>
          </a:p>
          <a:p>
            <a:r>
              <a:rPr lang="en-ZA" dirty="0" smtClean="0"/>
              <a:t>Newcastle: 034 328 9460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837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My contact details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25" y="1590261"/>
            <a:ext cx="4389438" cy="1723549"/>
          </a:xfrm>
        </p:spPr>
        <p:txBody>
          <a:bodyPr/>
          <a:lstStyle/>
          <a:p>
            <a:r>
              <a:rPr lang="en-ZA" dirty="0" smtClean="0"/>
              <a:t>Mobile : </a:t>
            </a:r>
            <a:r>
              <a:rPr lang="en-ZA" b="1" dirty="0" smtClean="0"/>
              <a:t>083 293 1203</a:t>
            </a:r>
          </a:p>
          <a:p>
            <a:endParaRPr lang="en-ZA" b="1" dirty="0" smtClean="0"/>
          </a:p>
          <a:p>
            <a:r>
              <a:rPr lang="en-ZA" dirty="0" smtClean="0"/>
              <a:t>Tel : </a:t>
            </a:r>
            <a:r>
              <a:rPr lang="en-ZA" b="1" dirty="0" smtClean="0"/>
              <a:t>033 897 7209</a:t>
            </a:r>
          </a:p>
          <a:p>
            <a:endParaRPr lang="en-ZA" b="1" dirty="0" smtClean="0"/>
          </a:p>
          <a:p>
            <a:r>
              <a:rPr lang="en-ZA" dirty="0" smtClean="0"/>
              <a:t>Fax : 033 897 7145</a:t>
            </a:r>
          </a:p>
          <a:p>
            <a:endParaRPr lang="en-ZA" dirty="0" smtClean="0"/>
          </a:p>
          <a:p>
            <a:r>
              <a:rPr lang="en-ZA" dirty="0" smtClean="0"/>
              <a:t>Email : </a:t>
            </a:r>
            <a:r>
              <a:rPr lang="en-ZA" b="1" dirty="0" smtClean="0"/>
              <a:t>fanelemb@nedbank.co.za</a:t>
            </a:r>
            <a:r>
              <a:rPr lang="en-ZA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908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16160&quot;&gt;&lt;version val=&quot;179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1&quot;/&gt;&lt;m_msofilltype val=&quot;1&quot;/&gt;&lt;m_col&gt;&lt;m_ppcolschidx val=&quot;5&quot;/&gt;&lt;/m_col&gt;&lt;/m_fill&gt;&lt;m_linestyle&gt;&lt;m_bVisible val=&quot;1&quot;/&gt;&lt;m_nWeight val=&quot;6&quot;/&gt;&lt;m_col&gt;&lt;m_ppcolschidx val=&quot;0&quot;/&gt;&lt;m_rgb r=&quot;80&quot; g=&quot;80&quot; b=&quot;80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1&quot;/&gt;&lt;m_msofilltype val=&quot;1&quot;/&gt;&lt;m_col&gt;&lt;m_ppcolschidx val=&quot;5&quot;/&gt;&lt;/m_col&gt;&lt;/m_fill&gt;&lt;m_linestyle&gt;&lt;m_bVisible val=&quot;1&quot;/&gt;&lt;m_nWeight val=&quot;6&quot;/&gt;&lt;m_col&gt;&lt;m_ppcolschidx val=&quot;0&quot;/&gt;&lt;m_rgb r=&quot;80&quot; g=&quot;80&quot; b=&quot;80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0&quot;/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&gt;&lt;key val=&quot;0&quot;/&gt;&lt;elem&gt;&lt;m_nPartnerID val=&quot;536&quot;/&gt;&lt;m_nIndex val=&quot;1&quot;/&gt;&lt;/elem&gt;&lt;key val=&quot;3&quot;/&gt;&lt;elem&gt;&lt;m_nPartnerID val=&quot;536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 &lt;/m_chGroupingSymbol&gt;&lt;m_chDecimalSymbol17909&gt;.&lt;/m_chDecimalSymbol17909&gt;&lt;m_nGroupingDigits17909 val=&quot;3&quot;/&gt;&lt;m_chGroupingSymbol17909&gt; &lt;/m_chGroupingSymbol17909&gt;&lt;/m_precDefault&gt;&lt;/CDefaultPrec&gt;&lt;/root&gt;"/>
  <p:tag name="THINKCELLUNDODONOTDELETE" val="470"/>
  <p:tag name="NP_IDX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9QcAm_9keRxh0V5tH2X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bfbE7VbUaSvDAIOGvx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MztY_IIkG6XXtdpdJR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39mtllDkaeMC4oR0qca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GLSqSXpUWu_.unyRHSx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TzvAL2DUC6MCRz3ET5D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hQ3_784ukG1Vycc0878p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BiuNa88EOR3USh4QN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wOtCNiNUSxmaxdEikqE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Zr5vanc06txX3NsUt.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VTHtEdLkipvnfSbabr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aH4r1DZoUujf_yT0Skbh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y5hTDmc0GajDi6foZB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CEyCrL9kasw7w8ttOtNg"/>
</p:tagLst>
</file>

<file path=ppt/theme/theme1.xml><?xml version="1.0" encoding="utf-8"?>
<a:theme xmlns:a="http://schemas.openxmlformats.org/drawingml/2006/main" name="blank">
  <a:themeElements>
    <a:clrScheme name="blank 10">
      <a:dk1>
        <a:srgbClr val="000000"/>
      </a:dk1>
      <a:lt1>
        <a:srgbClr val="FFFFFF"/>
      </a:lt1>
      <a:dk2>
        <a:srgbClr val="22513D"/>
      </a:dk2>
      <a:lt2>
        <a:srgbClr val="F6EEE1"/>
      </a:lt2>
      <a:accent1>
        <a:srgbClr val="22513D"/>
      </a:accent1>
      <a:accent2>
        <a:srgbClr val="C5D3B5"/>
      </a:accent2>
      <a:accent3>
        <a:srgbClr val="FFFFFF"/>
      </a:accent3>
      <a:accent4>
        <a:srgbClr val="000000"/>
      </a:accent4>
      <a:accent5>
        <a:srgbClr val="ABB3AF"/>
      </a:accent5>
      <a:accent6>
        <a:srgbClr val="B2BFA4"/>
      </a:accent6>
      <a:hlink>
        <a:srgbClr val="E0EAC4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33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334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22513D"/>
        </a:dk2>
        <a:lt2>
          <a:srgbClr val="8D8E79"/>
        </a:lt2>
        <a:accent1>
          <a:srgbClr val="E0EAC4"/>
        </a:accent1>
        <a:accent2>
          <a:srgbClr val="97CB59"/>
        </a:accent2>
        <a:accent3>
          <a:srgbClr val="FFFFFF"/>
        </a:accent3>
        <a:accent4>
          <a:srgbClr val="000000"/>
        </a:accent4>
        <a:accent5>
          <a:srgbClr val="EDF3DE"/>
        </a:accent5>
        <a:accent6>
          <a:srgbClr val="88B850"/>
        </a:accent6>
        <a:hlink>
          <a:srgbClr val="C2D6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5900"/>
        </a:dk2>
        <a:lt2>
          <a:srgbClr val="8D8E79"/>
        </a:lt2>
        <a:accent1>
          <a:srgbClr val="E0EAC4"/>
        </a:accent1>
        <a:accent2>
          <a:srgbClr val="97CB59"/>
        </a:accent2>
        <a:accent3>
          <a:srgbClr val="FFFFFF"/>
        </a:accent3>
        <a:accent4>
          <a:srgbClr val="000000"/>
        </a:accent4>
        <a:accent5>
          <a:srgbClr val="EDF3DE"/>
        </a:accent5>
        <a:accent6>
          <a:srgbClr val="88B850"/>
        </a:accent6>
        <a:hlink>
          <a:srgbClr val="C2D6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22513D"/>
        </a:dk2>
        <a:lt2>
          <a:srgbClr val="FFFFFF"/>
        </a:lt2>
        <a:accent1>
          <a:srgbClr val="22513D"/>
        </a:accent1>
        <a:accent2>
          <a:srgbClr val="B8C800"/>
        </a:accent2>
        <a:accent3>
          <a:srgbClr val="FFFFFF"/>
        </a:accent3>
        <a:accent4>
          <a:srgbClr val="000000"/>
        </a:accent4>
        <a:accent5>
          <a:srgbClr val="ABB3AF"/>
        </a:accent5>
        <a:accent6>
          <a:srgbClr val="A6B500"/>
        </a:accent6>
        <a:hlink>
          <a:srgbClr val="8D8E79"/>
        </a:hlink>
        <a:folHlink>
          <a:srgbClr val="FF8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22513D"/>
        </a:dk2>
        <a:lt2>
          <a:srgbClr val="8D8E79"/>
        </a:lt2>
        <a:accent1>
          <a:srgbClr val="22513D"/>
        </a:accent1>
        <a:accent2>
          <a:srgbClr val="B8C800"/>
        </a:accent2>
        <a:accent3>
          <a:srgbClr val="FFFFFF"/>
        </a:accent3>
        <a:accent4>
          <a:srgbClr val="000000"/>
        </a:accent4>
        <a:accent5>
          <a:srgbClr val="ABB3AF"/>
        </a:accent5>
        <a:accent6>
          <a:srgbClr val="A6B500"/>
        </a:accent6>
        <a:hlink>
          <a:srgbClr val="3CA626"/>
        </a:hlink>
        <a:folHlink>
          <a:srgbClr val="FF8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22513D"/>
        </a:dk2>
        <a:lt2>
          <a:srgbClr val="DDDDDD"/>
        </a:lt2>
        <a:accent1>
          <a:srgbClr val="22513D"/>
        </a:accent1>
        <a:accent2>
          <a:srgbClr val="6A9689"/>
        </a:accent2>
        <a:accent3>
          <a:srgbClr val="FFFFFF"/>
        </a:accent3>
        <a:accent4>
          <a:srgbClr val="000000"/>
        </a:accent4>
        <a:accent5>
          <a:srgbClr val="ABB3AF"/>
        </a:accent5>
        <a:accent6>
          <a:srgbClr val="5F877C"/>
        </a:accent6>
        <a:hlink>
          <a:srgbClr val="E0EAC4"/>
        </a:hlink>
        <a:folHlink>
          <a:srgbClr val="8FAB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22513D"/>
        </a:dk2>
        <a:lt2>
          <a:srgbClr val="DDDDDD"/>
        </a:lt2>
        <a:accent1>
          <a:srgbClr val="22513D"/>
        </a:accent1>
        <a:accent2>
          <a:srgbClr val="8FAB6E"/>
        </a:accent2>
        <a:accent3>
          <a:srgbClr val="FFFFFF"/>
        </a:accent3>
        <a:accent4>
          <a:srgbClr val="000000"/>
        </a:accent4>
        <a:accent5>
          <a:srgbClr val="ABB3AF"/>
        </a:accent5>
        <a:accent6>
          <a:srgbClr val="819B63"/>
        </a:accent6>
        <a:hlink>
          <a:srgbClr val="E0EAC4"/>
        </a:hlink>
        <a:folHlink>
          <a:srgbClr val="C5D3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22513D"/>
        </a:dk2>
        <a:lt2>
          <a:srgbClr val="F6EEE1"/>
        </a:lt2>
        <a:accent1>
          <a:srgbClr val="22513D"/>
        </a:accent1>
        <a:accent2>
          <a:srgbClr val="C5D3B5"/>
        </a:accent2>
        <a:accent3>
          <a:srgbClr val="FFFFFF"/>
        </a:accent3>
        <a:accent4>
          <a:srgbClr val="000000"/>
        </a:accent4>
        <a:accent5>
          <a:srgbClr val="ABB3AF"/>
        </a:accent5>
        <a:accent6>
          <a:srgbClr val="B2BFA4"/>
        </a:accent6>
        <a:hlink>
          <a:srgbClr val="E0EAC4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2441</TotalTime>
  <Words>192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</vt:lpstr>
      <vt:lpstr>think-cell Slide</vt:lpstr>
      <vt:lpstr>NEDBANK BUSINESS BANKING </vt:lpstr>
      <vt:lpstr>NEDBANK BUSINESS BANKING</vt:lpstr>
      <vt:lpstr>CLIENT SERVICE TEAM</vt:lpstr>
      <vt:lpstr>How to apply for a loan</vt:lpstr>
      <vt:lpstr>Nedbank Products for farmers </vt:lpstr>
      <vt:lpstr>OFFICE CONTACT DETAILS</vt:lpstr>
      <vt:lpstr>My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Jackie van Wyk</dc:creator>
  <cp:lastModifiedBy>Parry, N. (Nicholas) (Kzn)</cp:lastModifiedBy>
  <cp:revision>140</cp:revision>
  <cp:lastPrinted>2008-09-19T11:06:26Z</cp:lastPrinted>
  <dcterms:created xsi:type="dcterms:W3CDTF">2011-06-27T15:14:37Z</dcterms:created>
  <dcterms:modified xsi:type="dcterms:W3CDTF">2014-03-27T10:18:07Z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Final">
    <vt:bool>true</vt:bool>
  </property>
  <property fmtid="{D5CDD505-2E9C-101B-9397-08002B2CF9AE}" pid="6" name="DocID">
    <vt:lpwstr/>
  </property>
  <property fmtid="{D5CDD505-2E9C-101B-9397-08002B2CF9AE}" pid="7" name="DocIDinTitle">
    <vt:bool>false</vt:bool>
  </property>
  <property fmtid="{D5CDD505-2E9C-101B-9397-08002B2CF9AE}" pid="8" name="DocIDinSlide">
    <vt:bool>true</vt:bool>
  </property>
  <property fmtid="{D5CDD505-2E9C-101B-9397-08002B2CF9AE}" pid="9" name="DocIDPosition">
    <vt:i4>1</vt:i4>
  </property>
  <property fmtid="{D5CDD505-2E9C-101B-9397-08002B2CF9AE}" pid="10" name="Title">
    <vt:lpwstr>Title</vt:lpwstr>
  </property>
  <property fmtid="{D5CDD505-2E9C-101B-9397-08002B2CF9AE}" pid="11" name="Event">
    <vt:lpwstr/>
  </property>
  <property fmtid="{D5CDD505-2E9C-101B-9397-08002B2CF9AE}" pid="12" name="Delivery Date">
    <vt:lpwstr>Date:_x000d_
Confidential_x000d_
Version: Final</vt:lpwstr>
  </property>
</Properties>
</file>