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4"/>
  </p:notesMasterIdLst>
  <p:handoutMasterIdLst>
    <p:handoutMasterId r:id="rId15"/>
  </p:handoutMasterIdLst>
  <p:sldIdLst>
    <p:sldId id="258" r:id="rId2"/>
    <p:sldId id="410" r:id="rId3"/>
    <p:sldId id="382" r:id="rId4"/>
    <p:sldId id="344" r:id="rId5"/>
    <p:sldId id="407" r:id="rId6"/>
    <p:sldId id="414" r:id="rId7"/>
    <p:sldId id="412" r:id="rId8"/>
    <p:sldId id="415" r:id="rId9"/>
    <p:sldId id="406" r:id="rId10"/>
    <p:sldId id="416" r:id="rId11"/>
    <p:sldId id="413" r:id="rId12"/>
    <p:sldId id="405" r:id="rId13"/>
  </p:sldIdLst>
  <p:sldSz cx="9144000" cy="6858000" type="screen4x3"/>
  <p:notesSz cx="9939338" cy="680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060"/>
    <a:srgbClr val="000066"/>
    <a:srgbClr val="FFFFFF"/>
    <a:srgbClr val="003399"/>
    <a:srgbClr val="000000"/>
    <a:srgbClr val="D1C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84" autoAdjust="0"/>
  </p:normalViewPr>
  <p:slideViewPr>
    <p:cSldViewPr>
      <p:cViewPr>
        <p:scale>
          <a:sx n="100" d="100"/>
          <a:sy n="100" d="100"/>
        </p:scale>
        <p:origin x="-408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598" y="2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C010BC-79CE-49AB-8D16-EB00BDBC3501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3745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598" y="6463745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F18DB5-79C5-4490-8752-614019C5EA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598" y="2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5CB424-F5FC-4D42-88A1-C8179EDD9B0C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39883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70" y="3231077"/>
            <a:ext cx="7951789" cy="3064116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3745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598" y="6463745"/>
            <a:ext cx="4307153" cy="34028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8B1118-23DF-476D-86F2-EAFBE62C0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DEBF-B162-4F12-AE0B-91B0477E13DE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EC9F-7C97-4B1A-A034-B6B24F14F1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210D4-201D-43ED-BFDE-710FD3F4D9E4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A6180-73AE-47FA-914A-E92E207D8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7758-E71B-48E5-8EAA-3D347B0A9ACC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0C80-AC23-494D-ACAF-98C965AD4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AB38-75C4-4F5D-82F9-FFE744FBC2D7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7918-CCD7-41C8-8D6C-8AF9E3C1FC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BB7B-AB61-4C20-BA2E-CAA0F1F7F42B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705C-1865-4865-A6E0-B83E606A3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1883-9810-407C-940E-4B5BB3B58FCC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0635F-2FA5-44FE-B631-B18BF5673A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84E31-0DE6-4BB1-BE38-0915216ADE1F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4EBC-6C88-4363-8853-790BC7F43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7904-725B-4796-852B-B62067529B6B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87C2-5162-4176-A707-69EABD442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477E-896B-4A8C-9BB2-24C6D794C5AC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C47B-F5CA-4CF8-AEA8-E0F03BA9CC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C8DA-5C2D-4FE2-B623-C1E65CB8558F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4590-D7D2-48DD-8634-E8DA1083C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2446-6EC5-44B2-9817-F716F0414B6D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CF7AE-3969-4F2A-AD61-E26218D5A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F640F5-331C-4D12-9DC1-9B3068EF0743}" type="datetimeFigureOut">
              <a:rPr lang="en-US"/>
              <a:pPr>
                <a:defRPr/>
              </a:pPr>
              <a:t>2/13/2012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118620-823F-4A9E-974D-C597F7E51F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19" r:id="rId2"/>
    <p:sldLayoutId id="2147484228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9" r:id="rId9"/>
    <p:sldLayoutId id="2147484225" r:id="rId10"/>
    <p:sldLayoutId id="2147484226" r:id="rId11"/>
  </p:sldLayoutIdLst>
  <p:transition spd="slow">
    <p:pull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>
              <a:solidFill>
                <a:srgbClr val="000066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762000"/>
            <a:ext cx="9145588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990600" y="16002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GB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000" dirty="0">
              <a:solidFill>
                <a:srgbClr val="000066"/>
              </a:solidFill>
              <a:latin typeface="Constantia" pitchFamily="18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379412" y="533401"/>
            <a:ext cx="7772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KZN 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Growth 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Fund</a:t>
            </a:r>
          </a:p>
          <a:p>
            <a:pPr algn="ctr"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Investment Promotion Stakeholder Forum</a:t>
            </a:r>
          </a:p>
          <a:p>
            <a:pPr algn="ctr"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14 February 2012</a:t>
            </a:r>
          </a:p>
          <a:p>
            <a:pPr algn="ctr">
              <a:defRPr/>
            </a:pPr>
            <a:endParaRPr lang="en-US" sz="5400" b="1" dirty="0">
              <a:solidFill>
                <a:srgbClr val="000066"/>
              </a:solidFill>
            </a:endParaRP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1828800" y="4611231"/>
            <a:ext cx="4953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66"/>
                </a:solidFill>
              </a:rPr>
              <a:t> 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Manoj Nathoo</a:t>
            </a: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Common Hurdles that can cause delays or rejections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371600"/>
            <a:ext cx="86106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Viability Concerns (insufficient margins, high overheads, etc)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Equity Contribution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Off-take agreements / market appetite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Regulatory </a:t>
            </a:r>
            <a:r>
              <a:rPr lang="en-US" sz="2000" dirty="0" smtClean="0">
                <a:solidFill>
                  <a:srgbClr val="000099"/>
                </a:solidFill>
              </a:rPr>
              <a:t>approvals (EIA, demarcations, etc)</a:t>
            </a: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Incomplete or improper business plans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Insufficient infrastructure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Proper PPP </a:t>
            </a:r>
            <a:r>
              <a:rPr lang="en-US" sz="2000" dirty="0" smtClean="0">
                <a:solidFill>
                  <a:srgbClr val="000099"/>
                </a:solidFill>
              </a:rPr>
              <a:t>procedures not followed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makes us different?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610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Interest and Capital repayment holidays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Sculptured repayment profile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Own contribution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Security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KZN Focused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Viability-based funder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52400" y="1295400"/>
            <a:ext cx="85344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Ø"/>
            </a:pPr>
            <a:endParaRPr lang="en-GB" sz="2000">
              <a:solidFill>
                <a:srgbClr val="000099"/>
              </a:solidFill>
            </a:endParaRP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914400" y="26670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</a:pPr>
            <a:endParaRPr lang="en-US" sz="2800">
              <a:solidFill>
                <a:srgbClr val="000066"/>
              </a:solidFill>
            </a:endParaRPr>
          </a:p>
          <a:p>
            <a:pPr marL="457200" indent="-457200">
              <a:buFont typeface="Arial" charset="0"/>
              <a:buChar char="•"/>
              <a:tabLst>
                <a:tab pos="457200" algn="l"/>
              </a:tabLst>
            </a:pP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57200"/>
            <a:ext cx="71628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Questions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KZN Growth Fund</a:t>
            </a: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</a:t>
            </a:r>
            <a:r>
              <a:rPr lang="en-US" sz="28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Floor,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Nedbank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Building</a:t>
            </a: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303 Anton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Lembede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St (Smith St)</a:t>
            </a: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Durban</a:t>
            </a: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Ph: 031 304 1116</a:t>
            </a: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manoj.nathoo@kzngrowthfund.co.za</a:t>
            </a: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www.kzngrowthfund.co.za</a:t>
            </a:r>
          </a:p>
          <a:p>
            <a:pPr algn="ctr">
              <a:defRPr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Strategic Objectives</a:t>
            </a:r>
            <a:b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Provide project finance to viable companies in KZN</a:t>
            </a: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Enhance economic growth and development in KZN</a:t>
            </a: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Increase employment</a:t>
            </a: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Promote BEE </a:t>
            </a: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“Crowd-in” private sector investment in KZN</a:t>
            </a:r>
          </a:p>
          <a:p>
            <a:pPr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endParaRPr lang="en-ZA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History of the Growth Fund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304800" y="1066800"/>
            <a:ext cx="86868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KGF </a:t>
            </a:r>
            <a:r>
              <a:rPr lang="en-US" sz="2000" dirty="0">
                <a:solidFill>
                  <a:srgbClr val="000099"/>
                </a:solidFill>
              </a:rPr>
              <a:t>established in March 2005 by KZN </a:t>
            </a:r>
            <a:r>
              <a:rPr lang="en-US" sz="2000" dirty="0" smtClean="0">
                <a:solidFill>
                  <a:srgbClr val="000099"/>
                </a:solidFill>
              </a:rPr>
              <a:t>provincial government (initiative of the then MEC, Dr </a:t>
            </a:r>
            <a:r>
              <a:rPr lang="en-US" sz="2000" dirty="0" err="1" smtClean="0">
                <a:solidFill>
                  <a:srgbClr val="000099"/>
                </a:solidFill>
              </a:rPr>
              <a:t>Zweli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</a:rPr>
              <a:t>Mkhize</a:t>
            </a:r>
            <a:r>
              <a:rPr lang="en-US" sz="2000" dirty="0" smtClean="0">
                <a:solidFill>
                  <a:srgbClr val="000099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Other participants signed up end 2008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PPP - Government funding as well as other sources as below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KZN Government:		R362m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	Standard Bank:		R200m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	DBSA:			R225m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	INCA:			R300m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b="1" dirty="0" smtClean="0">
                <a:solidFill>
                  <a:srgbClr val="000099"/>
                </a:solidFill>
              </a:rPr>
              <a:t>	Total:			R1,087m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KZN government has already committed further funding for an Fund 2.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Funding Criteria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610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KZN based projects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Debt funding provided: R30m – R80m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Target Sectors: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Energy/ Power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Telecoms, ICT, BPO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Tourism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Bulk Infrastructure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Transport and Logistics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Other – bio-fuels, manufacturing, </a:t>
            </a:r>
            <a:r>
              <a:rPr lang="en-US" sz="2000" dirty="0" err="1" smtClean="0">
                <a:solidFill>
                  <a:srgbClr val="000099"/>
                </a:solidFill>
              </a:rPr>
              <a:t>agri</a:t>
            </a:r>
            <a:r>
              <a:rPr lang="en-US" sz="2000" dirty="0" smtClean="0">
                <a:solidFill>
                  <a:srgbClr val="000099"/>
                </a:solidFill>
              </a:rPr>
              <a:t>-processing, mineral beneficiation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Loan period of 5 – 10 years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Exclusions: working capital, property finance, acquisitions</a:t>
            </a:r>
          </a:p>
          <a:p>
            <a:pPr marL="457200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Funding Criteria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61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Minimum BEE participation  - 30% of equity of which at least 50% by value to be from KZN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Job Creation – sustainable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Project to be at advanced stage of implementation to enable disbursement within 6 months of application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Minimum equity contribution of 10%. Could be more in certain industries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Interest rates approximately at prime plus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  <a:p>
            <a:pPr marL="2286000" lvl="4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Sector Limits and Availability</a:t>
            </a:r>
          </a:p>
          <a:p>
            <a:pPr>
              <a:defRPr/>
            </a:pP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defRPr/>
            </a:pP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  <a:p>
            <a:pPr marL="2286000" lvl="4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057400"/>
          <a:ext cx="7924799" cy="3810003"/>
        </p:xfrm>
        <a:graphic>
          <a:graphicData uri="http://schemas.openxmlformats.org/drawingml/2006/table">
            <a:tbl>
              <a:tblPr/>
              <a:tblGrid>
                <a:gridCol w="2133356"/>
                <a:gridCol w="851123"/>
                <a:gridCol w="1179211"/>
                <a:gridCol w="1179211"/>
                <a:gridCol w="1306006"/>
                <a:gridCol w="1275892"/>
              </a:tblGrid>
              <a:tr h="1120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Sectors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Sector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Limits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(no more than)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Amount Available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(R’m)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Amount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Committed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(R’m)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Amount to be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committed – Final Stages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 of Approval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R’m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Funding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 Available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R’m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73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Tourism (hotel)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40%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85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354.8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Power 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40%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Transport &amp;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Logistics (ship building)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40%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42.7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392.1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Bulk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Services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40%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Telecoms (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fibre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optic</a:t>
                      </a:r>
                      <a:r>
                        <a:rPr lang="en-US" sz="1000" baseline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 infrastructure)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40%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434.8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193.1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81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160.7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Other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(hospitals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pulp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and paper, food processing, shopping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centers)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25%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271.75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110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343.30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(181.55)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Total Portfolio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345.8</a:t>
                      </a:r>
                      <a:endParaRPr lang="en-Z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509.3</a:t>
                      </a: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following table gives an overview of the current portfolio sector spread: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95600" y="99060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Application Process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61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Business Plan / Application sent to KGF Team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Two stage screening process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Initial Screening done against high level criteria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Full Appraisal done – full analysis of business, tests for viability, risk assessment, etc.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Presented to Investment Committee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Presented to Trustees for final approval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Legal closing and aftercare arrangements made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Average time to obtain final approval depends on speed of obtaining information and negotiations but roughly 3 months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Process (continued)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0"/>
            <a:ext cx="8610600" cy="557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Due Diligence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Technical 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Market and Demand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Operational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Legal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Environmental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Financial Model audit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etc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Formulation of appropriate funding structure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99"/>
                </a:solidFill>
              </a:rPr>
              <a:t>Recommendation by IC and approval by Trust</a:t>
            </a:r>
          </a:p>
          <a:p>
            <a:pPr marL="914400" lvl="1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ZA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500" b="1">
              <a:solidFill>
                <a:schemeClr val="accent2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006600"/>
              </a:buClr>
            </a:pPr>
            <a:endParaRPr lang="en-GB" sz="2800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28600" y="1524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do we look for?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81000" y="1066801"/>
            <a:ext cx="8610600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Sponsors’ experience and level of commitment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Sector and mandate fit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BEE participation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Availability  of  Suppliers for raw materials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Availability of off takers  for the product or service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Technology partner and reputation in the respective industry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Operation and maintenance by a reputable and experienced operator</a:t>
            </a: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Market and demand for product or service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Minimum 10% equity participation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99"/>
                </a:solidFill>
              </a:rPr>
              <a:t>Project viability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en-US" sz="2000" dirty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5493</TotalTime>
  <Words>584</Words>
  <Application>Microsoft Office PowerPoint</Application>
  <PresentationFormat>On-screen Show (4:3)</PresentationFormat>
  <Paragraphs>184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          Strategic Objectives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Jenita</dc:creator>
  <cp:lastModifiedBy>manoj</cp:lastModifiedBy>
  <cp:revision>430</cp:revision>
  <dcterms:created xsi:type="dcterms:W3CDTF">2007-10-08T09:50:15Z</dcterms:created>
  <dcterms:modified xsi:type="dcterms:W3CDTF">2012-02-13T09:50:26Z</dcterms:modified>
</cp:coreProperties>
</file>