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handoutMasterIdLst>
    <p:handoutMasterId r:id="rId36"/>
  </p:handoutMasterIdLst>
  <p:sldIdLst>
    <p:sldId id="258" r:id="rId3"/>
    <p:sldId id="294" r:id="rId4"/>
    <p:sldId id="259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4" r:id="rId13"/>
    <p:sldId id="317" r:id="rId14"/>
    <p:sldId id="318" r:id="rId15"/>
    <p:sldId id="319" r:id="rId16"/>
    <p:sldId id="320" r:id="rId17"/>
    <p:sldId id="321" r:id="rId18"/>
    <p:sldId id="322" r:id="rId19"/>
    <p:sldId id="316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284" r:id="rId33"/>
    <p:sldId id="335" r:id="rId34"/>
    <p:sldId id="306" r:id="rId35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3264"/>
        <p:guide orient="horz" pos="1216"/>
        <p:guide orient="horz" pos="3744"/>
        <p:guide pos="2880"/>
        <p:guide pos="27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IKDC\Users\FellengM\My%20Documents\IMF\WEO\WEO%20Apr%2011,%20Sept%2011%20&amp;%20Jan%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INVESTMENT\GFCF%20Feb%2020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INVESTMENT\GFCF%20Feb%2020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INVESTMENT\GFCF%20Feb%20201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Work%20Bin\Baro1\Consolidated%20File\Provinces\Kwa-Zulu%20Natal\Invesment%20Index%202010-11\KZN%20invesment%20monitor%20for%20NOV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Staff%20Mtgs\FDI%20inflow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Users\FellengM\My%20Documents\INVESTMENT\GFCF%20Feb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World Output Jan 12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'weo Jan 12'!$B$7:$E$7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'weo Jan 12'!$B$9:$E$9</c:f>
              <c:numCache>
                <c:formatCode>General</c:formatCode>
                <c:ptCount val="4"/>
                <c:pt idx="0">
                  <c:v>5.2</c:v>
                </c:pt>
                <c:pt idx="1">
                  <c:v>3.8</c:v>
                </c:pt>
                <c:pt idx="2">
                  <c:v>3.3</c:v>
                </c:pt>
                <c:pt idx="3">
                  <c:v>3.9</c:v>
                </c:pt>
              </c:numCache>
            </c:numRef>
          </c:val>
        </c:ser>
        <c:ser>
          <c:idx val="1"/>
          <c:order val="1"/>
          <c:tx>
            <c:v>Advanced Economies Jan 12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'weo Jan 12'!$B$7:$E$7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'weo Jan 12'!$B$10:$E$10</c:f>
              <c:numCache>
                <c:formatCode>General</c:formatCode>
                <c:ptCount val="4"/>
                <c:pt idx="0">
                  <c:v>3.2</c:v>
                </c:pt>
                <c:pt idx="1">
                  <c:v>1.6</c:v>
                </c:pt>
                <c:pt idx="2">
                  <c:v>1.2</c:v>
                </c:pt>
                <c:pt idx="3">
                  <c:v>1.9</c:v>
                </c:pt>
              </c:numCache>
            </c:numRef>
          </c:val>
        </c:ser>
        <c:ser>
          <c:idx val="2"/>
          <c:order val="2"/>
          <c:tx>
            <c:v>Emerging and Developing Economies Jan 12</c:v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'weo Jan 12'!$B$7:$E$7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'weo Jan 12'!$B$22:$E$22</c:f>
              <c:numCache>
                <c:formatCode>General</c:formatCode>
                <c:ptCount val="4"/>
                <c:pt idx="0">
                  <c:v>7.3</c:v>
                </c:pt>
                <c:pt idx="1">
                  <c:v>6.2</c:v>
                </c:pt>
                <c:pt idx="2">
                  <c:v>5.4</c:v>
                </c:pt>
                <c:pt idx="3">
                  <c:v>5.9</c:v>
                </c:pt>
              </c:numCache>
            </c:numRef>
          </c:val>
        </c:ser>
        <c:ser>
          <c:idx val="3"/>
          <c:order val="3"/>
          <c:tx>
            <c:v>World Output Sept 11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val>
            <c:numRef>
              <c:f>'weo Sept 11'!$G$2:$J$2</c:f>
              <c:numCache>
                <c:formatCode>0.0</c:formatCode>
                <c:ptCount val="4"/>
                <c:pt idx="0">
                  <c:v>5.1099999999999985</c:v>
                </c:pt>
                <c:pt idx="1">
                  <c:v>3.9549999999999987</c:v>
                </c:pt>
                <c:pt idx="2">
                  <c:v>3.9969999999999977</c:v>
                </c:pt>
                <c:pt idx="3">
                  <c:v>4.4660000000000002</c:v>
                </c:pt>
              </c:numCache>
            </c:numRef>
          </c:val>
        </c:ser>
        <c:ser>
          <c:idx val="4"/>
          <c:order val="4"/>
          <c:tx>
            <c:v>Advanced Economies Sept 11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val>
            <c:numRef>
              <c:f>'weo Sept 11'!$G$4:$J$4</c:f>
              <c:numCache>
                <c:formatCode>0.0</c:formatCode>
                <c:ptCount val="4"/>
                <c:pt idx="0">
                  <c:v>3.0719999999999987</c:v>
                </c:pt>
                <c:pt idx="1">
                  <c:v>1.613</c:v>
                </c:pt>
                <c:pt idx="2">
                  <c:v>1.9229999999999989</c:v>
                </c:pt>
                <c:pt idx="3">
                  <c:v>2.3809999999999998</c:v>
                </c:pt>
              </c:numCache>
            </c:numRef>
          </c:val>
        </c:ser>
        <c:ser>
          <c:idx val="5"/>
          <c:order val="5"/>
          <c:tx>
            <c:v>Emerging and Developing Economies Sept 11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val>
            <c:numRef>
              <c:f>'weo Sept 11'!$G$16:$J$16</c:f>
              <c:numCache>
                <c:formatCode>0.0</c:formatCode>
                <c:ptCount val="4"/>
                <c:pt idx="0">
                  <c:v>7.3269999999999955</c:v>
                </c:pt>
                <c:pt idx="1">
                  <c:v>6.3949999999999951</c:v>
                </c:pt>
                <c:pt idx="2">
                  <c:v>6.0750000000000002</c:v>
                </c:pt>
                <c:pt idx="3">
                  <c:v>6.4770000000000003</c:v>
                </c:pt>
              </c:numCache>
            </c:numRef>
          </c:val>
        </c:ser>
        <c:ser>
          <c:idx val="6"/>
          <c:order val="6"/>
          <c:tx>
            <c:v>World Output Apr 11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val>
            <c:numRef>
              <c:f>'weo Apr 11'!$G$2:$J$2</c:f>
              <c:numCache>
                <c:formatCode>0.0</c:formatCode>
                <c:ptCount val="4"/>
                <c:pt idx="0">
                  <c:v>5.01</c:v>
                </c:pt>
                <c:pt idx="1">
                  <c:v>4.4009999999999998</c:v>
                </c:pt>
                <c:pt idx="2">
                  <c:v>4.5129999999999955</c:v>
                </c:pt>
                <c:pt idx="3">
                  <c:v>4.54</c:v>
                </c:pt>
              </c:numCache>
            </c:numRef>
          </c:val>
        </c:ser>
        <c:ser>
          <c:idx val="7"/>
          <c:order val="7"/>
          <c:tx>
            <c:v>Advanced Economies Apr 11</c:v>
          </c:tx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val>
            <c:numRef>
              <c:f>'weo Apr 11'!$G$4:$J$4</c:f>
              <c:numCache>
                <c:formatCode>0.0</c:formatCode>
                <c:ptCount val="4"/>
                <c:pt idx="0">
                  <c:v>2.968</c:v>
                </c:pt>
                <c:pt idx="1">
                  <c:v>2.3759999999999977</c:v>
                </c:pt>
                <c:pt idx="2">
                  <c:v>2.577</c:v>
                </c:pt>
                <c:pt idx="3">
                  <c:v>2.504</c:v>
                </c:pt>
              </c:numCache>
            </c:numRef>
          </c:val>
        </c:ser>
        <c:ser>
          <c:idx val="8"/>
          <c:order val="8"/>
          <c:tx>
            <c:v>Emerging and Developing Economies Apr 11</c:v>
          </c:tx>
          <c:marker>
            <c:symbol val="none"/>
          </c:marker>
          <c:dLbls>
            <c:dLbl>
              <c:idx val="0"/>
              <c:delete val="1"/>
            </c:dLbl>
            <c:dLbl>
              <c:idx val="3"/>
              <c:layout>
                <c:manualLayout>
                  <c:x val="-1.0003944062363089E-16"/>
                  <c:y val="-1.45996285880763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val>
            <c:numRef>
              <c:f>'weo Apr 11'!$G$16:$J$16</c:f>
              <c:numCache>
                <c:formatCode>0.0</c:formatCode>
                <c:ptCount val="4"/>
                <c:pt idx="0">
                  <c:v>7.2530000000000001</c:v>
                </c:pt>
                <c:pt idx="1">
                  <c:v>6.54</c:v>
                </c:pt>
                <c:pt idx="2">
                  <c:v>6.4850000000000003</c:v>
                </c:pt>
                <c:pt idx="3">
                  <c:v>6.5359999999999996</c:v>
                </c:pt>
              </c:numCache>
            </c:numRef>
          </c:val>
        </c:ser>
        <c:marker val="1"/>
        <c:axId val="100745984"/>
        <c:axId val="100747520"/>
      </c:lineChart>
      <c:catAx>
        <c:axId val="100745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747520"/>
        <c:crosses val="autoZero"/>
        <c:auto val="1"/>
        <c:lblAlgn val="ctr"/>
        <c:lblOffset val="100"/>
      </c:catAx>
      <c:valAx>
        <c:axId val="1007475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745984"/>
        <c:crosses val="autoZero"/>
        <c:crossBetween val="between"/>
      </c:valAx>
    </c:plotArea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2"/>
          <c:order val="0"/>
          <c:tx>
            <c:v>Utilities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SingleTsReport!$F$95:$F$109</c:f>
              <c:numCache>
                <c:formatCode>0%</c:formatCode>
                <c:ptCount val="15"/>
                <c:pt idx="0">
                  <c:v>0.58686310662798957</c:v>
                </c:pt>
                <c:pt idx="1">
                  <c:v>2.035411259277E-2</c:v>
                </c:pt>
                <c:pt idx="2">
                  <c:v>0.81247345966452078</c:v>
                </c:pt>
                <c:pt idx="3">
                  <c:v>0.41455752681514157</c:v>
                </c:pt>
                <c:pt idx="4">
                  <c:v>0.64973193744300539</c:v>
                </c:pt>
                <c:pt idx="5">
                  <c:v>0.19491491912601189</c:v>
                </c:pt>
                <c:pt idx="6">
                  <c:v>5.0558069528551262E-2</c:v>
                </c:pt>
                <c:pt idx="7">
                  <c:v>1.8532909915149002E-2</c:v>
                </c:pt>
                <c:pt idx="8">
                  <c:v>-9.9444346004081238E-2</c:v>
                </c:pt>
                <c:pt idx="9">
                  <c:v>-8.6331965378194783E-4</c:v>
                </c:pt>
                <c:pt idx="10">
                  <c:v>-5.9107762486578376E-2</c:v>
                </c:pt>
                <c:pt idx="11">
                  <c:v>4.8309083272199495E-2</c:v>
                </c:pt>
                <c:pt idx="12">
                  <c:v>6.0859104643951722E-2</c:v>
                </c:pt>
                <c:pt idx="13">
                  <c:v>8.2025377301125704E-2</c:v>
                </c:pt>
                <c:pt idx="14">
                  <c:v>8.8188161449844094E-2</c:v>
                </c:pt>
              </c:numCache>
            </c:numRef>
          </c:val>
        </c:ser>
        <c:ser>
          <c:idx val="0"/>
          <c:order val="1"/>
          <c:tx>
            <c:v>Mining &amp; quarrying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SingleTsReport!$D$95:$D$109</c:f>
              <c:numCache>
                <c:formatCode>0%</c:formatCode>
                <c:ptCount val="15"/>
                <c:pt idx="0">
                  <c:v>0.17941121796327619</c:v>
                </c:pt>
                <c:pt idx="1">
                  <c:v>0.42284811574017139</c:v>
                </c:pt>
                <c:pt idx="2">
                  <c:v>0.66206170642381001</c:v>
                </c:pt>
                <c:pt idx="3">
                  <c:v>0.3046265320019883</c:v>
                </c:pt>
                <c:pt idx="4">
                  <c:v>5.1807442281727852E-2</c:v>
                </c:pt>
                <c:pt idx="5">
                  <c:v>-0.13012967427952504</c:v>
                </c:pt>
                <c:pt idx="6">
                  <c:v>-0.26320990727766713</c:v>
                </c:pt>
                <c:pt idx="7">
                  <c:v>-0.32069608871347832</c:v>
                </c:pt>
                <c:pt idx="8">
                  <c:v>0.22004998548590007</c:v>
                </c:pt>
                <c:pt idx="9">
                  <c:v>3.3864778584475036E-2</c:v>
                </c:pt>
                <c:pt idx="10">
                  <c:v>5.7574989784352465E-2</c:v>
                </c:pt>
                <c:pt idx="11">
                  <c:v>5.2590437812498475E-2</c:v>
                </c:pt>
                <c:pt idx="12">
                  <c:v>8.2947721633598939E-2</c:v>
                </c:pt>
                <c:pt idx="13">
                  <c:v>8.803068795759672E-2</c:v>
                </c:pt>
                <c:pt idx="14">
                  <c:v>6.2397063995238575E-2</c:v>
                </c:pt>
              </c:numCache>
            </c:numRef>
          </c:val>
        </c:ser>
        <c:ser>
          <c:idx val="3"/>
          <c:order val="2"/>
          <c:tx>
            <c:v>Logistics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SingleTsReport!$G$95:$G$109</c:f>
              <c:numCache>
                <c:formatCode>0%</c:formatCode>
                <c:ptCount val="15"/>
                <c:pt idx="0">
                  <c:v>0.56751493500760242</c:v>
                </c:pt>
                <c:pt idx="1">
                  <c:v>0.17637807776237846</c:v>
                </c:pt>
                <c:pt idx="2">
                  <c:v>0.37533969124902589</c:v>
                </c:pt>
                <c:pt idx="3">
                  <c:v>0.15248239208466474</c:v>
                </c:pt>
                <c:pt idx="4">
                  <c:v>-0.15727143035751448</c:v>
                </c:pt>
                <c:pt idx="5">
                  <c:v>-0.17372598699276301</c:v>
                </c:pt>
                <c:pt idx="6">
                  <c:v>-0.10888198278216454</c:v>
                </c:pt>
                <c:pt idx="7">
                  <c:v>0.21110408238831024</c:v>
                </c:pt>
                <c:pt idx="8">
                  <c:v>0.20959515974582801</c:v>
                </c:pt>
                <c:pt idx="9">
                  <c:v>-6.7683661230812982E-3</c:v>
                </c:pt>
                <c:pt idx="10">
                  <c:v>8.3651322985684132E-2</c:v>
                </c:pt>
                <c:pt idx="11">
                  <c:v>7.2730994537607188E-2</c:v>
                </c:pt>
                <c:pt idx="12">
                  <c:v>1.8560185047009424E-2</c:v>
                </c:pt>
                <c:pt idx="13">
                  <c:v>5.589241965564104E-2</c:v>
                </c:pt>
                <c:pt idx="14">
                  <c:v>3.9710215374427565E-2</c:v>
                </c:pt>
              </c:numCache>
            </c:numRef>
          </c:val>
        </c:ser>
        <c:ser>
          <c:idx val="5"/>
          <c:order val="3"/>
          <c:tx>
            <c:v>Comm serv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SingleTsReport!$I$95:$I$109</c:f>
              <c:numCache>
                <c:formatCode>0%</c:formatCode>
                <c:ptCount val="15"/>
                <c:pt idx="0">
                  <c:v>3.2748391653569811E-2</c:v>
                </c:pt>
                <c:pt idx="1">
                  <c:v>-4.4374268179506092E-2</c:v>
                </c:pt>
                <c:pt idx="2">
                  <c:v>0.30241326646808481</c:v>
                </c:pt>
                <c:pt idx="3">
                  <c:v>1.8035506139594926E-2</c:v>
                </c:pt>
                <c:pt idx="4">
                  <c:v>-0.12876452423947587</c:v>
                </c:pt>
                <c:pt idx="5">
                  <c:v>-7.0957420209721456E-2</c:v>
                </c:pt>
                <c:pt idx="6">
                  <c:v>-0.16460882621907857</c:v>
                </c:pt>
                <c:pt idx="7">
                  <c:v>0.21954997945504431</c:v>
                </c:pt>
                <c:pt idx="8">
                  <c:v>-0.32782544331330288</c:v>
                </c:pt>
                <c:pt idx="9">
                  <c:v>3.4322767742938964E-2</c:v>
                </c:pt>
                <c:pt idx="10">
                  <c:v>2.3378008702050774E-2</c:v>
                </c:pt>
                <c:pt idx="11">
                  <c:v>0.12594163557208077</c:v>
                </c:pt>
                <c:pt idx="12">
                  <c:v>-6.1843981607201677E-2</c:v>
                </c:pt>
                <c:pt idx="13">
                  <c:v>1.0553622058093064E-2</c:v>
                </c:pt>
                <c:pt idx="14">
                  <c:v>5.0224913448017064E-2</c:v>
                </c:pt>
              </c:numCache>
            </c:numRef>
          </c:val>
        </c:ser>
        <c:ser>
          <c:idx val="4"/>
          <c:order val="4"/>
          <c:tx>
            <c:v>FREBS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SingleTsReport!$H$95:$H$109</c:f>
              <c:numCache>
                <c:formatCode>0%</c:formatCode>
                <c:ptCount val="15"/>
                <c:pt idx="0">
                  <c:v>-0.27523063213587895</c:v>
                </c:pt>
                <c:pt idx="1">
                  <c:v>0.24196563834161389</c:v>
                </c:pt>
                <c:pt idx="2">
                  <c:v>-0.11379098340226029</c:v>
                </c:pt>
                <c:pt idx="3">
                  <c:v>-6.826247970036381E-2</c:v>
                </c:pt>
                <c:pt idx="4">
                  <c:v>-9.6165607322806171E-2</c:v>
                </c:pt>
                <c:pt idx="5">
                  <c:v>-0.14290538835315858</c:v>
                </c:pt>
                <c:pt idx="6">
                  <c:v>5.4084088771579664E-2</c:v>
                </c:pt>
                <c:pt idx="7">
                  <c:v>-0.10714785817898366</c:v>
                </c:pt>
                <c:pt idx="8">
                  <c:v>2.8110574544532002E-2</c:v>
                </c:pt>
                <c:pt idx="9">
                  <c:v>-0.10565815714582738</c:v>
                </c:pt>
                <c:pt idx="10">
                  <c:v>-0.14665755283769971</c:v>
                </c:pt>
                <c:pt idx="11">
                  <c:v>-0.11809600727881897</c:v>
                </c:pt>
                <c:pt idx="12">
                  <c:v>8.8872079286829928E-2</c:v>
                </c:pt>
                <c:pt idx="13">
                  <c:v>2.9840858708178881E-2</c:v>
                </c:pt>
                <c:pt idx="14">
                  <c:v>3.2927661402794031E-2</c:v>
                </c:pt>
              </c:numCache>
            </c:numRef>
          </c:val>
        </c:ser>
        <c:ser>
          <c:idx val="1"/>
          <c:order val="5"/>
          <c:tx>
            <c:v>Manuf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SingleTsReport!$E$95:$E$109</c:f>
              <c:numCache>
                <c:formatCode>0%</c:formatCode>
                <c:ptCount val="15"/>
                <c:pt idx="0">
                  <c:v>0.41184273926867915</c:v>
                </c:pt>
                <c:pt idx="1">
                  <c:v>7.4071979393584009E-2</c:v>
                </c:pt>
                <c:pt idx="2">
                  <c:v>0.11865009276318467</c:v>
                </c:pt>
                <c:pt idx="3">
                  <c:v>-2.9692453079747771E-2</c:v>
                </c:pt>
                <c:pt idx="4">
                  <c:v>-0.49012507939270122</c:v>
                </c:pt>
                <c:pt idx="5">
                  <c:v>-0.16360592953163269</c:v>
                </c:pt>
                <c:pt idx="6">
                  <c:v>-0.3487138262779983</c:v>
                </c:pt>
                <c:pt idx="7">
                  <c:v>-0.14563381153724891</c:v>
                </c:pt>
                <c:pt idx="8">
                  <c:v>0.25514428935814032</c:v>
                </c:pt>
                <c:pt idx="9">
                  <c:v>0.25493230365278241</c:v>
                </c:pt>
                <c:pt idx="10">
                  <c:v>0.19698279002602828</c:v>
                </c:pt>
                <c:pt idx="11">
                  <c:v>0.12073540511700137</c:v>
                </c:pt>
                <c:pt idx="12">
                  <c:v>8.8556829618025357E-2</c:v>
                </c:pt>
                <c:pt idx="13">
                  <c:v>6.3396959183505991E-2</c:v>
                </c:pt>
                <c:pt idx="14">
                  <c:v>2.6970757404363426E-2</c:v>
                </c:pt>
              </c:numCache>
            </c:numRef>
          </c:val>
        </c:ser>
        <c:marker val="1"/>
        <c:axId val="124763136"/>
        <c:axId val="121303808"/>
      </c:lineChart>
      <c:catAx>
        <c:axId val="124763136"/>
        <c:scaling>
          <c:orientation val="minMax"/>
        </c:scaling>
        <c:axPos val="b"/>
        <c:tickLblPos val="nextTo"/>
        <c:crossAx val="121303808"/>
        <c:crosses val="autoZero"/>
        <c:auto val="1"/>
        <c:lblAlgn val="ctr"/>
        <c:lblOffset val="100"/>
      </c:catAx>
      <c:valAx>
        <c:axId val="1213038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%" sourceLinked="1"/>
        <c:tickLblPos val="nextTo"/>
        <c:crossAx val="124763136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Gen govt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SingleTsReport!$J$95:$J$109</c:f>
              <c:numCache>
                <c:formatCode>0%</c:formatCode>
                <c:ptCount val="15"/>
                <c:pt idx="0">
                  <c:v>-1.6004032595344775E-3</c:v>
                </c:pt>
                <c:pt idx="1">
                  <c:v>0.11173245772786046</c:v>
                </c:pt>
                <c:pt idx="2">
                  <c:v>0.16158199760262648</c:v>
                </c:pt>
                <c:pt idx="3">
                  <c:v>5.3916461666342133E-2</c:v>
                </c:pt>
                <c:pt idx="4">
                  <c:v>-4.6002004470565364E-2</c:v>
                </c:pt>
                <c:pt idx="5">
                  <c:v>-0.12708467607842522</c:v>
                </c:pt>
                <c:pt idx="6">
                  <c:v>-0.15094247201472333</c:v>
                </c:pt>
                <c:pt idx="7">
                  <c:v>-0.18561734702040011</c:v>
                </c:pt>
                <c:pt idx="8">
                  <c:v>-0.10050228477262552</c:v>
                </c:pt>
                <c:pt idx="9">
                  <c:v>-1.8419119596785896E-2</c:v>
                </c:pt>
                <c:pt idx="10">
                  <c:v>-1.0270077260081561E-2</c:v>
                </c:pt>
                <c:pt idx="11">
                  <c:v>-4.5932134512893861E-4</c:v>
                </c:pt>
                <c:pt idx="12">
                  <c:v>-2.5245992519750183E-3</c:v>
                </c:pt>
                <c:pt idx="13">
                  <c:v>1.805092158233302E-2</c:v>
                </c:pt>
                <c:pt idx="14">
                  <c:v>3.484958126125904E-2</c:v>
                </c:pt>
              </c:numCache>
            </c:numRef>
          </c:val>
        </c:ser>
        <c:ser>
          <c:idx val="1"/>
          <c:order val="1"/>
          <c:tx>
            <c:v>Public corp's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SingleTsReport!$K$95:$K$109</c:f>
              <c:numCache>
                <c:formatCode>0%</c:formatCode>
                <c:ptCount val="15"/>
                <c:pt idx="0">
                  <c:v>0.43586167859242175</c:v>
                </c:pt>
                <c:pt idx="1">
                  <c:v>0.14709843529019431</c:v>
                </c:pt>
                <c:pt idx="2">
                  <c:v>0.74688589545651418</c:v>
                </c:pt>
                <c:pt idx="3">
                  <c:v>6.7583955361788961E-2</c:v>
                </c:pt>
                <c:pt idx="4">
                  <c:v>0.47298783440217435</c:v>
                </c:pt>
                <c:pt idx="5">
                  <c:v>4.4577799085876488E-2</c:v>
                </c:pt>
                <c:pt idx="6">
                  <c:v>6.5813889065674536E-2</c:v>
                </c:pt>
                <c:pt idx="7">
                  <c:v>1.2281992927465568E-2</c:v>
                </c:pt>
                <c:pt idx="8">
                  <c:v>8.9047098046553266E-2</c:v>
                </c:pt>
                <c:pt idx="9">
                  <c:v>-6.6349803653422357E-2</c:v>
                </c:pt>
                <c:pt idx="10">
                  <c:v>-5.60395640027328E-2</c:v>
                </c:pt>
                <c:pt idx="11">
                  <c:v>5.4053864261472739E-2</c:v>
                </c:pt>
                <c:pt idx="12">
                  <c:v>5.9925738177306183E-2</c:v>
                </c:pt>
                <c:pt idx="13">
                  <c:v>5.3517622590788093E-2</c:v>
                </c:pt>
                <c:pt idx="14">
                  <c:v>6.2817916208636027E-2</c:v>
                </c:pt>
              </c:numCache>
            </c:numRef>
          </c:val>
        </c:ser>
        <c:ser>
          <c:idx val="2"/>
          <c:order val="2"/>
          <c:tx>
            <c:v>Pvt business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SingleTsReport!$L$95:$L$109</c:f>
              <c:numCache>
                <c:formatCode>0%</c:formatCode>
                <c:ptCount val="15"/>
                <c:pt idx="0">
                  <c:v>0.16067184247622301</c:v>
                </c:pt>
                <c:pt idx="1">
                  <c:v>0.12342560085901386</c:v>
                </c:pt>
                <c:pt idx="2">
                  <c:v>0.1100510822911327</c:v>
                </c:pt>
                <c:pt idx="3">
                  <c:v>0.10371752095102355</c:v>
                </c:pt>
                <c:pt idx="4">
                  <c:v>-0.2807754753951095</c:v>
                </c:pt>
                <c:pt idx="5">
                  <c:v>-0.14535078748234093</c:v>
                </c:pt>
                <c:pt idx="6">
                  <c:v>-0.19825331866596363</c:v>
                </c:pt>
                <c:pt idx="7">
                  <c:v>-6.1998468154314014E-3</c:v>
                </c:pt>
                <c:pt idx="8">
                  <c:v>3.9728822147138569E-2</c:v>
                </c:pt>
                <c:pt idx="9">
                  <c:v>6.7682051746798477E-2</c:v>
                </c:pt>
                <c:pt idx="10">
                  <c:v>5.2273451375089985E-2</c:v>
                </c:pt>
                <c:pt idx="11">
                  <c:v>4.8369421406954334E-2</c:v>
                </c:pt>
                <c:pt idx="12">
                  <c:v>5.4763843375336838E-2</c:v>
                </c:pt>
                <c:pt idx="13">
                  <c:v>5.6312389461802732E-2</c:v>
                </c:pt>
                <c:pt idx="14">
                  <c:v>5.8187146429561576E-2</c:v>
                </c:pt>
              </c:numCache>
            </c:numRef>
          </c:val>
        </c:ser>
        <c:marker val="1"/>
        <c:axId val="121342208"/>
        <c:axId val="121352192"/>
      </c:lineChart>
      <c:catAx>
        <c:axId val="12134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352192"/>
        <c:crosses val="autoZero"/>
        <c:auto val="1"/>
        <c:lblAlgn val="ctr"/>
        <c:lblOffset val="100"/>
      </c:catAx>
      <c:valAx>
        <c:axId val="1213521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342208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Res buildings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SingleTsReport!$N$95:$N$109</c:f>
              <c:numCache>
                <c:formatCode>0%</c:formatCode>
                <c:ptCount val="15"/>
                <c:pt idx="0">
                  <c:v>-7.0733872699293793E-2</c:v>
                </c:pt>
                <c:pt idx="1">
                  <c:v>-7.7678442393262367E-2</c:v>
                </c:pt>
                <c:pt idx="2">
                  <c:v>-5.650594723069069E-2</c:v>
                </c:pt>
                <c:pt idx="3">
                  <c:v>-0.10080084457287264</c:v>
                </c:pt>
                <c:pt idx="4">
                  <c:v>-0.15999242495954291</c:v>
                </c:pt>
                <c:pt idx="5">
                  <c:v>-4.1752149503003773E-2</c:v>
                </c:pt>
                <c:pt idx="6">
                  <c:v>-5.2655704300772377E-2</c:v>
                </c:pt>
                <c:pt idx="7">
                  <c:v>-6.182580094419432E-2</c:v>
                </c:pt>
                <c:pt idx="8">
                  <c:v>-0.18824806011583517</c:v>
                </c:pt>
                <c:pt idx="9">
                  <c:v>-0.1866196305435448</c:v>
                </c:pt>
                <c:pt idx="10">
                  <c:v>-0.17235425374158075</c:v>
                </c:pt>
                <c:pt idx="11">
                  <c:v>-6.2823421937995935E-2</c:v>
                </c:pt>
                <c:pt idx="12">
                  <c:v>-4.061184817015908E-2</c:v>
                </c:pt>
                <c:pt idx="13">
                  <c:v>-2.7548439306553152E-2</c:v>
                </c:pt>
                <c:pt idx="14">
                  <c:v>-1.9365946517646004E-2</c:v>
                </c:pt>
              </c:numCache>
            </c:numRef>
          </c:val>
        </c:ser>
        <c:ser>
          <c:idx val="1"/>
          <c:order val="1"/>
          <c:tx>
            <c:v>Non-residential buildings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SingleTsReport!$R$95:$R$109</c:f>
              <c:numCache>
                <c:formatCode>0%</c:formatCode>
                <c:ptCount val="15"/>
                <c:pt idx="0">
                  <c:v>1.2040385429726633E-2</c:v>
                </c:pt>
                <c:pt idx="1">
                  <c:v>0.12609908024872019</c:v>
                </c:pt>
                <c:pt idx="2">
                  <c:v>0.18836721912197074</c:v>
                </c:pt>
                <c:pt idx="3">
                  <c:v>0.12828989851248687</c:v>
                </c:pt>
                <c:pt idx="4">
                  <c:v>0.10184110877180674</c:v>
                </c:pt>
                <c:pt idx="5">
                  <c:v>-9.0639274159957553E-2</c:v>
                </c:pt>
                <c:pt idx="6">
                  <c:v>2.615540377970783E-2</c:v>
                </c:pt>
                <c:pt idx="7">
                  <c:v>2.4097808211757128E-2</c:v>
                </c:pt>
                <c:pt idx="8">
                  <c:v>-0.11015562312450033</c:v>
                </c:pt>
                <c:pt idx="9">
                  <c:v>2.1132668285282381E-2</c:v>
                </c:pt>
                <c:pt idx="10">
                  <c:v>-9.3999034721534702E-3</c:v>
                </c:pt>
                <c:pt idx="11">
                  <c:v>-5.3220324791443792E-2</c:v>
                </c:pt>
                <c:pt idx="12">
                  <c:v>-1.8718994087630003E-2</c:v>
                </c:pt>
                <c:pt idx="13">
                  <c:v>-7.8954001795037421E-3</c:v>
                </c:pt>
                <c:pt idx="14">
                  <c:v>-1.9286397475826167E-3</c:v>
                </c:pt>
              </c:numCache>
            </c:numRef>
          </c:val>
        </c:ser>
        <c:ser>
          <c:idx val="2"/>
          <c:order val="2"/>
          <c:tx>
            <c:v>Constr works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SingleTsReport!$V$95:$V$109</c:f>
              <c:numCache>
                <c:formatCode>0%</c:formatCode>
                <c:ptCount val="15"/>
                <c:pt idx="0">
                  <c:v>6.956774868031658E-2</c:v>
                </c:pt>
                <c:pt idx="1">
                  <c:v>0.41831108308003256</c:v>
                </c:pt>
                <c:pt idx="2">
                  <c:v>0.72781471265732245</c:v>
                </c:pt>
                <c:pt idx="3">
                  <c:v>0.14262423524119938</c:v>
                </c:pt>
                <c:pt idx="4">
                  <c:v>0.67381627437957625</c:v>
                </c:pt>
                <c:pt idx="5">
                  <c:v>-3.7492297853149704E-2</c:v>
                </c:pt>
                <c:pt idx="6">
                  <c:v>6.1803250329931537E-2</c:v>
                </c:pt>
                <c:pt idx="7">
                  <c:v>1.8992392666773883E-2</c:v>
                </c:pt>
                <c:pt idx="8">
                  <c:v>-5.2971912057094173E-2</c:v>
                </c:pt>
                <c:pt idx="9">
                  <c:v>-5.2813034583663106E-2</c:v>
                </c:pt>
                <c:pt idx="10">
                  <c:v>-3.9196868721053241E-2</c:v>
                </c:pt>
                <c:pt idx="11">
                  <c:v>3.2321704918594212E-3</c:v>
                </c:pt>
                <c:pt idx="12">
                  <c:v>1.3901427242763133E-2</c:v>
                </c:pt>
                <c:pt idx="13">
                  <c:v>1.6169849512279517E-2</c:v>
                </c:pt>
                <c:pt idx="14">
                  <c:v>1.7930958545907545E-2</c:v>
                </c:pt>
              </c:numCache>
            </c:numRef>
          </c:val>
        </c:ser>
        <c:ser>
          <c:idx val="3"/>
          <c:order val="3"/>
          <c:tx>
            <c:v>Trand equip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SingleTsReport!$Z$95:$Z$109</c:f>
              <c:numCache>
                <c:formatCode>0%</c:formatCode>
                <c:ptCount val="15"/>
                <c:pt idx="0">
                  <c:v>0.18567855567863967</c:v>
                </c:pt>
                <c:pt idx="1">
                  <c:v>2.8619510331953091E-3</c:v>
                </c:pt>
                <c:pt idx="2">
                  <c:v>0.12963241790353475</c:v>
                </c:pt>
                <c:pt idx="3">
                  <c:v>-1.8132043043807451E-2</c:v>
                </c:pt>
                <c:pt idx="4">
                  <c:v>0.27950687572620192</c:v>
                </c:pt>
                <c:pt idx="5">
                  <c:v>-2.115458565816954E-2</c:v>
                </c:pt>
                <c:pt idx="6">
                  <c:v>-4.6357026217012124E-3</c:v>
                </c:pt>
                <c:pt idx="7">
                  <c:v>-6.9719473293405974E-4</c:v>
                </c:pt>
                <c:pt idx="8">
                  <c:v>2.8588931522972816E-2</c:v>
                </c:pt>
                <c:pt idx="9">
                  <c:v>0.10038181965469517</c:v>
                </c:pt>
                <c:pt idx="10">
                  <c:v>-0.1105799705945324</c:v>
                </c:pt>
                <c:pt idx="11">
                  <c:v>5.8495543450306504E-2</c:v>
                </c:pt>
                <c:pt idx="12">
                  <c:v>0.14175215039196845</c:v>
                </c:pt>
                <c:pt idx="13">
                  <c:v>5.6888228801743858E-2</c:v>
                </c:pt>
                <c:pt idx="14">
                  <c:v>6.8044772248802454E-2</c:v>
                </c:pt>
              </c:numCache>
            </c:numRef>
          </c:val>
        </c:ser>
        <c:ser>
          <c:idx val="4"/>
          <c:order val="4"/>
          <c:tx>
            <c:v>Mach &amp; other equip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SingleTsReport!$AD$95:$AD$109</c:f>
              <c:numCache>
                <c:formatCode>0%</c:formatCode>
                <c:ptCount val="15"/>
                <c:pt idx="0">
                  <c:v>0.39710385286082994</c:v>
                </c:pt>
                <c:pt idx="1">
                  <c:v>9.0930762590139075E-2</c:v>
                </c:pt>
                <c:pt idx="2">
                  <c:v>9.4967209658461296E-2</c:v>
                </c:pt>
                <c:pt idx="3">
                  <c:v>8.5152705143193355E-2</c:v>
                </c:pt>
                <c:pt idx="4">
                  <c:v>-0.54112224985567559</c:v>
                </c:pt>
                <c:pt idx="5">
                  <c:v>-0.28429287137834247</c:v>
                </c:pt>
                <c:pt idx="6">
                  <c:v>-0.46617851859206488</c:v>
                </c:pt>
                <c:pt idx="7">
                  <c:v>-0.17321766856552934</c:v>
                </c:pt>
                <c:pt idx="8">
                  <c:v>0.29044769840569878</c:v>
                </c:pt>
                <c:pt idx="9">
                  <c:v>0.11019307430480318</c:v>
                </c:pt>
                <c:pt idx="10">
                  <c:v>0.24816526352295931</c:v>
                </c:pt>
                <c:pt idx="11">
                  <c:v>0.15538138391951883</c:v>
                </c:pt>
                <c:pt idx="12">
                  <c:v>7.7077219178246351E-2</c:v>
                </c:pt>
                <c:pt idx="13">
                  <c:v>9.7751476665513024E-2</c:v>
                </c:pt>
                <c:pt idx="14">
                  <c:v>0.10902242845752418</c:v>
                </c:pt>
              </c:numCache>
            </c:numRef>
          </c:val>
        </c:ser>
        <c:ser>
          <c:idx val="5"/>
          <c:order val="5"/>
          <c:tx>
            <c:v>Transfer costs</c:v>
          </c:tx>
          <c:marker>
            <c:symbol val="none"/>
          </c:marker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SingleTsReport!$AH$95:$AH$109</c:f>
              <c:numCache>
                <c:formatCode>0%</c:formatCode>
                <c:ptCount val="15"/>
                <c:pt idx="0">
                  <c:v>-0.38361676326212496</c:v>
                </c:pt>
                <c:pt idx="1">
                  <c:v>-0.22458494431825068</c:v>
                </c:pt>
                <c:pt idx="2">
                  <c:v>-0.66234741181263845</c:v>
                </c:pt>
                <c:pt idx="3">
                  <c:v>0.36408414891965252</c:v>
                </c:pt>
                <c:pt idx="4">
                  <c:v>-0.28718535415219643</c:v>
                </c:pt>
                <c:pt idx="5">
                  <c:v>0.28947823950561352</c:v>
                </c:pt>
                <c:pt idx="6">
                  <c:v>0.1615016670836259</c:v>
                </c:pt>
                <c:pt idx="7">
                  <c:v>0.76434257104201153</c:v>
                </c:pt>
                <c:pt idx="8">
                  <c:v>-0.34723332965496334</c:v>
                </c:pt>
                <c:pt idx="9">
                  <c:v>-5.8246722640886484E-2</c:v>
                </c:pt>
                <c:pt idx="10">
                  <c:v>-0.24833646634093093</c:v>
                </c:pt>
                <c:pt idx="11">
                  <c:v>0.39196126073567061</c:v>
                </c:pt>
                <c:pt idx="12">
                  <c:v>0.11296741671722098</c:v>
                </c:pt>
                <c:pt idx="13">
                  <c:v>0.21599257407493941</c:v>
                </c:pt>
                <c:pt idx="14">
                  <c:v>7.3364715385516199E-2</c:v>
                </c:pt>
              </c:numCache>
            </c:numRef>
          </c:val>
        </c:ser>
        <c:marker val="1"/>
        <c:axId val="121391360"/>
        <c:axId val="121405440"/>
      </c:lineChart>
      <c:catAx>
        <c:axId val="121391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405440"/>
        <c:crosses val="autoZero"/>
        <c:auto val="1"/>
        <c:lblAlgn val="ctr"/>
        <c:lblOffset val="100"/>
      </c:catAx>
      <c:valAx>
        <c:axId val="121405440"/>
        <c:scaling>
          <c:orientation val="minMax"/>
          <c:max val="0.8"/>
        </c:scaling>
        <c:axPos val="l"/>
        <c:majorGridlines>
          <c:spPr>
            <a:ln>
              <a:prstDash val="sysDot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391360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2633700489831093E-2"/>
          <c:y val="2.3612052344854029E-2"/>
          <c:w val="0.93600093919588323"/>
          <c:h val="0.82651095468522351"/>
        </c:manualLayout>
      </c:layout>
      <c:lineChart>
        <c:grouping val="standard"/>
        <c:ser>
          <c:idx val="0"/>
          <c:order val="0"/>
          <c:tx>
            <c:strRef>
              <c:f>'Sea adjusted indices'!$G$4</c:f>
              <c:strCache>
                <c:ptCount val="1"/>
                <c:pt idx="0">
                  <c:v>Transport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indices'!$G$51:$G$123</c:f>
              <c:numCache>
                <c:formatCode>0.0</c:formatCode>
                <c:ptCount val="73"/>
                <c:pt idx="0">
                  <c:v>92.989335962960979</c:v>
                </c:pt>
                <c:pt idx="1">
                  <c:v>89.213652535815967</c:v>
                </c:pt>
                <c:pt idx="2">
                  <c:v>87.42762906175443</c:v>
                </c:pt>
                <c:pt idx="3">
                  <c:v>88.996035632341517</c:v>
                </c:pt>
                <c:pt idx="4">
                  <c:v>93.389043231274101</c:v>
                </c:pt>
                <c:pt idx="5">
                  <c:v>92.103713719296451</c:v>
                </c:pt>
                <c:pt idx="6">
                  <c:v>94.188789511256488</c:v>
                </c:pt>
                <c:pt idx="7">
                  <c:v>95.013018703285411</c:v>
                </c:pt>
                <c:pt idx="8">
                  <c:v>98.761477899308133</c:v>
                </c:pt>
                <c:pt idx="9">
                  <c:v>102.42072261720028</c:v>
                </c:pt>
                <c:pt idx="10">
                  <c:v>100.41175326784138</c:v>
                </c:pt>
                <c:pt idx="11">
                  <c:v>103.35300914801843</c:v>
                </c:pt>
                <c:pt idx="12">
                  <c:v>106.43895778141223</c:v>
                </c:pt>
                <c:pt idx="13">
                  <c:v>108.58221024661276</c:v>
                </c:pt>
                <c:pt idx="14">
                  <c:v>105.61378645825505</c:v>
                </c:pt>
                <c:pt idx="15">
                  <c:v>115.89784758210546</c:v>
                </c:pt>
                <c:pt idx="16">
                  <c:v>111.85034550045621</c:v>
                </c:pt>
                <c:pt idx="17">
                  <c:v>112.52351225454301</c:v>
                </c:pt>
                <c:pt idx="18">
                  <c:v>113.32163716876424</c:v>
                </c:pt>
                <c:pt idx="19">
                  <c:v>113.22804768526392</c:v>
                </c:pt>
                <c:pt idx="20">
                  <c:v>116.67476907854821</c:v>
                </c:pt>
                <c:pt idx="21">
                  <c:v>111.94375193516952</c:v>
                </c:pt>
                <c:pt idx="22">
                  <c:v>115.18727700947132</c:v>
                </c:pt>
                <c:pt idx="23">
                  <c:v>117.21025172840082</c:v>
                </c:pt>
                <c:pt idx="24">
                  <c:v>108.46809542128103</c:v>
                </c:pt>
                <c:pt idx="25">
                  <c:v>109.69267159953785</c:v>
                </c:pt>
                <c:pt idx="26">
                  <c:v>105.36836375829137</c:v>
                </c:pt>
                <c:pt idx="27">
                  <c:v>103.28749234356182</c:v>
                </c:pt>
                <c:pt idx="28">
                  <c:v>109.67759821583675</c:v>
                </c:pt>
                <c:pt idx="29">
                  <c:v>106.87311228902361</c:v>
                </c:pt>
                <c:pt idx="30">
                  <c:v>108.5361533069934</c:v>
                </c:pt>
                <c:pt idx="31">
                  <c:v>104.07456818109094</c:v>
                </c:pt>
                <c:pt idx="32">
                  <c:v>98.034651758959512</c:v>
                </c:pt>
                <c:pt idx="33">
                  <c:v>105.09778819707553</c:v>
                </c:pt>
                <c:pt idx="34">
                  <c:v>98.881994624705797</c:v>
                </c:pt>
                <c:pt idx="35">
                  <c:v>102.7372318930902</c:v>
                </c:pt>
                <c:pt idx="36">
                  <c:v>104.52682663541853</c:v>
                </c:pt>
                <c:pt idx="37">
                  <c:v>107.20185109451212</c:v>
                </c:pt>
                <c:pt idx="38">
                  <c:v>102.13868958525936</c:v>
                </c:pt>
                <c:pt idx="39">
                  <c:v>83.910516240368906</c:v>
                </c:pt>
                <c:pt idx="40">
                  <c:v>80.508768126222009</c:v>
                </c:pt>
                <c:pt idx="41">
                  <c:v>74.016393963135528</c:v>
                </c:pt>
                <c:pt idx="42">
                  <c:v>74.146899933586525</c:v>
                </c:pt>
                <c:pt idx="43">
                  <c:v>71.070373865738858</c:v>
                </c:pt>
                <c:pt idx="44">
                  <c:v>75.373436932468621</c:v>
                </c:pt>
                <c:pt idx="45">
                  <c:v>69.172021692768325</c:v>
                </c:pt>
                <c:pt idx="46">
                  <c:v>64.984241528921402</c:v>
                </c:pt>
                <c:pt idx="47">
                  <c:v>66.533264906503575</c:v>
                </c:pt>
                <c:pt idx="48">
                  <c:v>65.499701675265726</c:v>
                </c:pt>
                <c:pt idx="49">
                  <c:v>66.065432161348781</c:v>
                </c:pt>
                <c:pt idx="50">
                  <c:v>62.061890852233475</c:v>
                </c:pt>
                <c:pt idx="51">
                  <c:v>73.669275455922403</c:v>
                </c:pt>
                <c:pt idx="52" formatCode="General">
                  <c:v>70.855480227988977</c:v>
                </c:pt>
                <c:pt idx="53" formatCode="General">
                  <c:v>69.020488112293947</c:v>
                </c:pt>
                <c:pt idx="54" formatCode="General">
                  <c:v>91.633710852318771</c:v>
                </c:pt>
                <c:pt idx="55" formatCode="General">
                  <c:v>88.512817613411542</c:v>
                </c:pt>
                <c:pt idx="56" formatCode="General">
                  <c:v>89.128115841707881</c:v>
                </c:pt>
                <c:pt idx="57" formatCode="General">
                  <c:v>67.78262861449015</c:v>
                </c:pt>
                <c:pt idx="58" formatCode="General">
                  <c:v>70.364242566591088</c:v>
                </c:pt>
                <c:pt idx="59" formatCode="General">
                  <c:v>72.116791383331048</c:v>
                </c:pt>
                <c:pt idx="60" formatCode="General">
                  <c:v>66.060160527550252</c:v>
                </c:pt>
                <c:pt idx="61" formatCode="General">
                  <c:v>62.545301447475062</c:v>
                </c:pt>
                <c:pt idx="62" formatCode="General">
                  <c:v>66.539856088415902</c:v>
                </c:pt>
                <c:pt idx="63" formatCode="General">
                  <c:v>68.970510114480135</c:v>
                </c:pt>
                <c:pt idx="64" formatCode="General">
                  <c:v>90.394908427157844</c:v>
                </c:pt>
                <c:pt idx="65" formatCode="General">
                  <c:v>90.34273228019201</c:v>
                </c:pt>
                <c:pt idx="66" formatCode="General">
                  <c:v>92.954387691019775</c:v>
                </c:pt>
                <c:pt idx="67" formatCode="General">
                  <c:v>85.014618245781804</c:v>
                </c:pt>
                <c:pt idx="68" formatCode="General">
                  <c:v>91.081879518955418</c:v>
                </c:pt>
                <c:pt idx="69" formatCode="General">
                  <c:v>95.931021825271131</c:v>
                </c:pt>
                <c:pt idx="70" formatCode="General">
                  <c:v>108.79757297237911</c:v>
                </c:pt>
                <c:pt idx="71" formatCode="General">
                  <c:v>99.288468664489642</c:v>
                </c:pt>
                <c:pt idx="72" formatCode="General">
                  <c:v>94.31567678475777</c:v>
                </c:pt>
              </c:numCache>
            </c:numRef>
          </c:val>
        </c:ser>
        <c:marker val="1"/>
        <c:axId val="121422976"/>
        <c:axId val="121424512"/>
      </c:lineChart>
      <c:dateAx>
        <c:axId val="12142297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424512"/>
        <c:crosses val="autoZero"/>
        <c:auto val="1"/>
        <c:lblOffset val="100"/>
        <c:baseTimeUnit val="months"/>
      </c:dateAx>
      <c:valAx>
        <c:axId val="121424512"/>
        <c:scaling>
          <c:orientation val="minMax"/>
          <c:min val="6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422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899804484703399"/>
          <c:y val="0.38421906669032135"/>
          <c:w val="0.26441084057386438"/>
          <c:h val="6.8772434376797684E-2"/>
        </c:manualLayout>
      </c:layout>
      <c:overlay val="1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'Sea adjusted indices'!$M$4</c:f>
              <c:strCache>
                <c:ptCount val="1"/>
                <c:pt idx="0">
                  <c:v>Building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indices'!$M$51:$M$123</c:f>
              <c:numCache>
                <c:formatCode>0.0</c:formatCode>
                <c:ptCount val="73"/>
                <c:pt idx="0">
                  <c:v>98.252246541266544</c:v>
                </c:pt>
                <c:pt idx="1">
                  <c:v>100.89116690531333</c:v>
                </c:pt>
                <c:pt idx="2">
                  <c:v>109.69387473422258</c:v>
                </c:pt>
                <c:pt idx="3">
                  <c:v>97.511217151916227</c:v>
                </c:pt>
                <c:pt idx="4">
                  <c:v>89.864571299562044</c:v>
                </c:pt>
                <c:pt idx="5">
                  <c:v>86.197122405224903</c:v>
                </c:pt>
                <c:pt idx="6">
                  <c:v>91.126452489850138</c:v>
                </c:pt>
                <c:pt idx="7">
                  <c:v>93.854482348047739</c:v>
                </c:pt>
                <c:pt idx="8">
                  <c:v>92.351552417655896</c:v>
                </c:pt>
                <c:pt idx="9">
                  <c:v>96.919540125244424</c:v>
                </c:pt>
                <c:pt idx="10">
                  <c:v>96.91771586134638</c:v>
                </c:pt>
                <c:pt idx="11">
                  <c:v>111.43287825055833</c:v>
                </c:pt>
                <c:pt idx="12">
                  <c:v>107.65230447998405</c:v>
                </c:pt>
                <c:pt idx="13">
                  <c:v>111.10899924965995</c:v>
                </c:pt>
                <c:pt idx="14">
                  <c:v>103.35469384678551</c:v>
                </c:pt>
                <c:pt idx="15">
                  <c:v>110.58824192596792</c:v>
                </c:pt>
                <c:pt idx="16">
                  <c:v>108.89887585615509</c:v>
                </c:pt>
                <c:pt idx="17">
                  <c:v>106.47083264437606</c:v>
                </c:pt>
                <c:pt idx="18">
                  <c:v>100.32030207468826</c:v>
                </c:pt>
                <c:pt idx="19">
                  <c:v>100.60474720321757</c:v>
                </c:pt>
                <c:pt idx="20">
                  <c:v>104.97330810647568</c:v>
                </c:pt>
                <c:pt idx="21">
                  <c:v>104.44585334940029</c:v>
                </c:pt>
                <c:pt idx="22">
                  <c:v>102.68949761566439</c:v>
                </c:pt>
                <c:pt idx="23">
                  <c:v>95.049334167945233</c:v>
                </c:pt>
                <c:pt idx="24">
                  <c:v>90.986986792705153</c:v>
                </c:pt>
                <c:pt idx="25">
                  <c:v>88.82128459959948</c:v>
                </c:pt>
                <c:pt idx="26">
                  <c:v>90.876570602744337</c:v>
                </c:pt>
                <c:pt idx="27">
                  <c:v>96.962569433097556</c:v>
                </c:pt>
                <c:pt idx="28">
                  <c:v>99.719769805680485</c:v>
                </c:pt>
                <c:pt idx="29">
                  <c:v>106.83049400406485</c:v>
                </c:pt>
                <c:pt idx="30">
                  <c:v>96.53844093986207</c:v>
                </c:pt>
                <c:pt idx="31">
                  <c:v>96.842188739485223</c:v>
                </c:pt>
                <c:pt idx="32">
                  <c:v>91.604010469877878</c:v>
                </c:pt>
                <c:pt idx="33">
                  <c:v>98.364945748096005</c:v>
                </c:pt>
                <c:pt idx="34">
                  <c:v>101.75297511335528</c:v>
                </c:pt>
                <c:pt idx="35">
                  <c:v>102.95490005554863</c:v>
                </c:pt>
                <c:pt idx="36">
                  <c:v>101.83646818630295</c:v>
                </c:pt>
                <c:pt idx="37">
                  <c:v>103.39858865777678</c:v>
                </c:pt>
                <c:pt idx="38">
                  <c:v>107.21620763657145</c:v>
                </c:pt>
                <c:pt idx="39">
                  <c:v>104.70485251808954</c:v>
                </c:pt>
                <c:pt idx="40">
                  <c:v>109.93628589594969</c:v>
                </c:pt>
                <c:pt idx="41">
                  <c:v>108.48739136955068</c:v>
                </c:pt>
                <c:pt idx="42">
                  <c:v>115.97870238912805</c:v>
                </c:pt>
                <c:pt idx="43">
                  <c:v>109.88373043644958</c:v>
                </c:pt>
                <c:pt idx="44">
                  <c:v>109.49597933350397</c:v>
                </c:pt>
                <c:pt idx="45">
                  <c:v>105.22660343299923</c:v>
                </c:pt>
                <c:pt idx="46">
                  <c:v>97.834457935835914</c:v>
                </c:pt>
                <c:pt idx="47">
                  <c:v>94.246741890129258</c:v>
                </c:pt>
                <c:pt idx="48">
                  <c:v>90.530282561181409</c:v>
                </c:pt>
                <c:pt idx="49">
                  <c:v>92.028264380253333</c:v>
                </c:pt>
                <c:pt idx="50">
                  <c:v>92.782892210189416</c:v>
                </c:pt>
                <c:pt idx="51">
                  <c:v>88.140450128688059</c:v>
                </c:pt>
                <c:pt idx="52" formatCode="General">
                  <c:v>84.574274733958589</c:v>
                </c:pt>
                <c:pt idx="53" formatCode="General">
                  <c:v>81.918567913425989</c:v>
                </c:pt>
                <c:pt idx="54" formatCode="General">
                  <c:v>92.164323530918665</c:v>
                </c:pt>
                <c:pt idx="55" formatCode="General">
                  <c:v>94.909410419190493</c:v>
                </c:pt>
                <c:pt idx="56" formatCode="General">
                  <c:v>88.487884500766441</c:v>
                </c:pt>
                <c:pt idx="57" formatCode="General">
                  <c:v>85.283602967835733</c:v>
                </c:pt>
                <c:pt idx="58" formatCode="General">
                  <c:v>82.381349005004253</c:v>
                </c:pt>
                <c:pt idx="59" formatCode="General">
                  <c:v>82.315272208486888</c:v>
                </c:pt>
                <c:pt idx="60" formatCode="General">
                  <c:v>80.647536247985769</c:v>
                </c:pt>
                <c:pt idx="61" formatCode="General">
                  <c:v>80.868783360060618</c:v>
                </c:pt>
                <c:pt idx="62" formatCode="General">
                  <c:v>74.979806368061958</c:v>
                </c:pt>
                <c:pt idx="63" formatCode="General">
                  <c:v>75.782433464179846</c:v>
                </c:pt>
                <c:pt idx="64" formatCode="General">
                  <c:v>77.089523478555506</c:v>
                </c:pt>
                <c:pt idx="65" formatCode="General">
                  <c:v>72.907199286585765</c:v>
                </c:pt>
                <c:pt idx="66" formatCode="General">
                  <c:v>70.719716598937794</c:v>
                </c:pt>
                <c:pt idx="67" formatCode="General">
                  <c:v>72.545653827480052</c:v>
                </c:pt>
                <c:pt idx="68" formatCode="General">
                  <c:v>69.228396174899018</c:v>
                </c:pt>
                <c:pt idx="69" formatCode="General">
                  <c:v>68.899273870427152</c:v>
                </c:pt>
                <c:pt idx="70" formatCode="General">
                  <c:v>70.134106813799676</c:v>
                </c:pt>
                <c:pt idx="71" formatCode="General">
                  <c:v>73.659073695350699</c:v>
                </c:pt>
                <c:pt idx="72" formatCode="General">
                  <c:v>72.514787741231828</c:v>
                </c:pt>
              </c:numCache>
            </c:numRef>
          </c:val>
        </c:ser>
        <c:marker val="1"/>
        <c:axId val="121518336"/>
        <c:axId val="121528320"/>
      </c:lineChart>
      <c:dateAx>
        <c:axId val="12151833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528320"/>
        <c:crosses val="autoZero"/>
        <c:auto val="1"/>
        <c:lblOffset val="100"/>
        <c:baseTimeUnit val="months"/>
      </c:dateAx>
      <c:valAx>
        <c:axId val="121528320"/>
        <c:scaling>
          <c:orientation val="minMax"/>
          <c:min val="6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518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14176873724122"/>
          <c:y val="0.49489086307395008"/>
          <c:w val="0.38523512685914268"/>
          <c:h val="4.7858194094752879E-2"/>
        </c:manualLayout>
      </c:layout>
      <c:overlay val="1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'Sea adjusted indices'!$S$4</c:f>
              <c:strCache>
                <c:ptCount val="1"/>
                <c:pt idx="0">
                  <c:v>Civil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indices'!$S$51:$S$123</c:f>
              <c:numCache>
                <c:formatCode>0.0</c:formatCode>
                <c:ptCount val="73"/>
                <c:pt idx="0">
                  <c:v>87.746603534488457</c:v>
                </c:pt>
                <c:pt idx="1">
                  <c:v>87.939650353313894</c:v>
                </c:pt>
                <c:pt idx="2">
                  <c:v>91.646176065143166</c:v>
                </c:pt>
                <c:pt idx="3">
                  <c:v>92.129396524030724</c:v>
                </c:pt>
                <c:pt idx="4">
                  <c:v>89.426281583551514</c:v>
                </c:pt>
                <c:pt idx="5">
                  <c:v>84.211332357895969</c:v>
                </c:pt>
                <c:pt idx="6">
                  <c:v>85.495654903939126</c:v>
                </c:pt>
                <c:pt idx="7">
                  <c:v>87.421661668867202</c:v>
                </c:pt>
                <c:pt idx="8">
                  <c:v>91.446347665610958</c:v>
                </c:pt>
                <c:pt idx="9">
                  <c:v>92.998955969168605</c:v>
                </c:pt>
                <c:pt idx="10">
                  <c:v>93.40797229052508</c:v>
                </c:pt>
                <c:pt idx="11">
                  <c:v>97.724156740244624</c:v>
                </c:pt>
                <c:pt idx="12">
                  <c:v>100.30736864597669</c:v>
                </c:pt>
                <c:pt idx="13">
                  <c:v>104.83155525251016</c:v>
                </c:pt>
                <c:pt idx="14">
                  <c:v>107.83393337146182</c:v>
                </c:pt>
                <c:pt idx="15">
                  <c:v>106.9351161959833</c:v>
                </c:pt>
                <c:pt idx="16">
                  <c:v>109.15374254905728</c:v>
                </c:pt>
                <c:pt idx="17">
                  <c:v>108.11385391229938</c:v>
                </c:pt>
                <c:pt idx="18">
                  <c:v>111.683444894624</c:v>
                </c:pt>
                <c:pt idx="19">
                  <c:v>108.87132837147399</c:v>
                </c:pt>
                <c:pt idx="20">
                  <c:v>106.25859919247618</c:v>
                </c:pt>
                <c:pt idx="21">
                  <c:v>104.369769595649</c:v>
                </c:pt>
                <c:pt idx="22">
                  <c:v>103.7109692280567</c:v>
                </c:pt>
                <c:pt idx="23">
                  <c:v>105.72056096519189</c:v>
                </c:pt>
                <c:pt idx="24">
                  <c:v>103.4991981002938</c:v>
                </c:pt>
                <c:pt idx="25">
                  <c:v>102.82664977601054</c:v>
                </c:pt>
                <c:pt idx="26">
                  <c:v>99.52557398492128</c:v>
                </c:pt>
                <c:pt idx="27">
                  <c:v>110.33715610918451</c:v>
                </c:pt>
                <c:pt idx="28">
                  <c:v>110.15914649397774</c:v>
                </c:pt>
                <c:pt idx="29">
                  <c:v>115.34972791933609</c:v>
                </c:pt>
                <c:pt idx="30">
                  <c:v>108.16623351218522</c:v>
                </c:pt>
                <c:pt idx="31">
                  <c:v>108.20026131839782</c:v>
                </c:pt>
                <c:pt idx="32">
                  <c:v>105.08205586954431</c:v>
                </c:pt>
                <c:pt idx="33">
                  <c:v>100.57373196730251</c:v>
                </c:pt>
                <c:pt idx="34">
                  <c:v>95.423970701604219</c:v>
                </c:pt>
                <c:pt idx="35">
                  <c:v>91.676377622010136</c:v>
                </c:pt>
                <c:pt idx="36">
                  <c:v>92.157304140858258</c:v>
                </c:pt>
                <c:pt idx="37">
                  <c:v>87.588268531297956</c:v>
                </c:pt>
                <c:pt idx="38">
                  <c:v>81.121266895417293</c:v>
                </c:pt>
                <c:pt idx="39">
                  <c:v>76.676443752239209</c:v>
                </c:pt>
                <c:pt idx="40">
                  <c:v>76.139190293706378</c:v>
                </c:pt>
                <c:pt idx="41">
                  <c:v>74.284704281836426</c:v>
                </c:pt>
                <c:pt idx="42">
                  <c:v>70.448186003768669</c:v>
                </c:pt>
                <c:pt idx="43">
                  <c:v>72.012648476245943</c:v>
                </c:pt>
                <c:pt idx="44">
                  <c:v>73.081312468536709</c:v>
                </c:pt>
                <c:pt idx="45">
                  <c:v>77.770161137634105</c:v>
                </c:pt>
                <c:pt idx="46">
                  <c:v>78.035891407834356</c:v>
                </c:pt>
                <c:pt idx="47">
                  <c:v>82.039584237997815</c:v>
                </c:pt>
                <c:pt idx="48">
                  <c:v>82.30882671577784</c:v>
                </c:pt>
                <c:pt idx="49">
                  <c:v>82.145121252321559</c:v>
                </c:pt>
                <c:pt idx="50">
                  <c:v>81.528865659112796</c:v>
                </c:pt>
                <c:pt idx="51">
                  <c:v>78.172549390172179</c:v>
                </c:pt>
                <c:pt idx="52" formatCode="General">
                  <c:v>79.76400686034718</c:v>
                </c:pt>
                <c:pt idx="53" formatCode="General">
                  <c:v>77.995536584103732</c:v>
                </c:pt>
                <c:pt idx="54" formatCode="General">
                  <c:v>77.883231266675153</c:v>
                </c:pt>
                <c:pt idx="55" formatCode="General">
                  <c:v>74.57821224724384</c:v>
                </c:pt>
                <c:pt idx="56" formatCode="General">
                  <c:v>75.062456759903228</c:v>
                </c:pt>
                <c:pt idx="57" formatCode="General">
                  <c:v>76.710368571870163</c:v>
                </c:pt>
                <c:pt idx="58" formatCode="General">
                  <c:v>79.580822419912067</c:v>
                </c:pt>
                <c:pt idx="59" formatCode="General">
                  <c:v>77.834652345318716</c:v>
                </c:pt>
                <c:pt idx="60" formatCode="General">
                  <c:v>76.273987476112453</c:v>
                </c:pt>
                <c:pt idx="61" formatCode="General">
                  <c:v>73.886414781670595</c:v>
                </c:pt>
                <c:pt idx="62" formatCode="General">
                  <c:v>74.779568790820448</c:v>
                </c:pt>
                <c:pt idx="63" formatCode="General">
                  <c:v>78.253669264423195</c:v>
                </c:pt>
                <c:pt idx="64" formatCode="General">
                  <c:v>81.599766868569489</c:v>
                </c:pt>
                <c:pt idx="65" formatCode="General">
                  <c:v>81.763532761396732</c:v>
                </c:pt>
                <c:pt idx="66" formatCode="General">
                  <c:v>80.677993605800523</c:v>
                </c:pt>
                <c:pt idx="67" formatCode="General">
                  <c:v>78.6393867160036</c:v>
                </c:pt>
                <c:pt idx="68" formatCode="General">
                  <c:v>77.559282939028549</c:v>
                </c:pt>
                <c:pt idx="69" formatCode="General">
                  <c:v>76.940222761887981</c:v>
                </c:pt>
                <c:pt idx="70" formatCode="General">
                  <c:v>78.302437104404717</c:v>
                </c:pt>
                <c:pt idx="71" formatCode="General">
                  <c:v>83.90808485097287</c:v>
                </c:pt>
                <c:pt idx="72" formatCode="General">
                  <c:v>86.218744500476149</c:v>
                </c:pt>
              </c:numCache>
            </c:numRef>
          </c:val>
        </c:ser>
        <c:marker val="1"/>
        <c:axId val="121539968"/>
        <c:axId val="121558144"/>
      </c:lineChart>
      <c:dateAx>
        <c:axId val="12153996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558144"/>
        <c:crosses val="autoZero"/>
        <c:auto val="1"/>
        <c:lblOffset val="100"/>
        <c:baseTimeUnit val="months"/>
      </c:dateAx>
      <c:valAx>
        <c:axId val="121558144"/>
        <c:scaling>
          <c:orientation val="minMax"/>
          <c:min val="4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539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501155180832836"/>
          <c:y val="0.48027383336290352"/>
          <c:w val="0.18658530265952841"/>
          <c:h val="4.7858194094752879E-2"/>
        </c:manualLayout>
      </c:layout>
      <c:overlay val="1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'Sea adjusted indices'!$Y$4</c:f>
              <c:strCache>
                <c:ptCount val="1"/>
                <c:pt idx="0">
                  <c:v>Machinery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indices'!$Y$51:$Y$123</c:f>
              <c:numCache>
                <c:formatCode>0.0</c:formatCode>
                <c:ptCount val="73"/>
                <c:pt idx="0">
                  <c:v>99.690188815204465</c:v>
                </c:pt>
                <c:pt idx="1">
                  <c:v>99.847431816603105</c:v>
                </c:pt>
                <c:pt idx="2">
                  <c:v>104.45658472074997</c:v>
                </c:pt>
                <c:pt idx="3">
                  <c:v>104.13856771454006</c:v>
                </c:pt>
                <c:pt idx="4">
                  <c:v>106.19861995355797</c:v>
                </c:pt>
                <c:pt idx="5">
                  <c:v>106.098396558799</c:v>
                </c:pt>
                <c:pt idx="6">
                  <c:v>111.8490898598929</c:v>
                </c:pt>
                <c:pt idx="7">
                  <c:v>118.44756816215722</c:v>
                </c:pt>
                <c:pt idx="8">
                  <c:v>125.0134672492633</c:v>
                </c:pt>
                <c:pt idx="9">
                  <c:v>130.5031696165949</c:v>
                </c:pt>
                <c:pt idx="10">
                  <c:v>129.85141496636166</c:v>
                </c:pt>
                <c:pt idx="11">
                  <c:v>130.93910232038598</c:v>
                </c:pt>
                <c:pt idx="12">
                  <c:v>130.51492069948009</c:v>
                </c:pt>
                <c:pt idx="13">
                  <c:v>130.34100391255805</c:v>
                </c:pt>
                <c:pt idx="14">
                  <c:v>137.55026667265761</c:v>
                </c:pt>
                <c:pt idx="15">
                  <c:v>134.62897426687456</c:v>
                </c:pt>
                <c:pt idx="16">
                  <c:v>138.10765652571411</c:v>
                </c:pt>
                <c:pt idx="17">
                  <c:v>134.24435710458849</c:v>
                </c:pt>
                <c:pt idx="18">
                  <c:v>140.43380450935044</c:v>
                </c:pt>
                <c:pt idx="19">
                  <c:v>139.25541292914355</c:v>
                </c:pt>
                <c:pt idx="20">
                  <c:v>144.41235432858068</c:v>
                </c:pt>
                <c:pt idx="21">
                  <c:v>147.90331980840739</c:v>
                </c:pt>
                <c:pt idx="22">
                  <c:v>147.47087863328898</c:v>
                </c:pt>
                <c:pt idx="23">
                  <c:v>146.86944258694967</c:v>
                </c:pt>
                <c:pt idx="24">
                  <c:v>140.78352392973488</c:v>
                </c:pt>
                <c:pt idx="25">
                  <c:v>141.09567689849322</c:v>
                </c:pt>
                <c:pt idx="26">
                  <c:v>142.67531715731121</c:v>
                </c:pt>
                <c:pt idx="27">
                  <c:v>152.89279409957172</c:v>
                </c:pt>
                <c:pt idx="28">
                  <c:v>161.94329485170556</c:v>
                </c:pt>
                <c:pt idx="29">
                  <c:v>171.23834546461177</c:v>
                </c:pt>
                <c:pt idx="30">
                  <c:v>169.91954105791677</c:v>
                </c:pt>
                <c:pt idx="31">
                  <c:v>171.91807888753561</c:v>
                </c:pt>
                <c:pt idx="32">
                  <c:v>169.85527281962806</c:v>
                </c:pt>
                <c:pt idx="33">
                  <c:v>164.10170914821097</c:v>
                </c:pt>
                <c:pt idx="34">
                  <c:v>164.69455203330747</c:v>
                </c:pt>
                <c:pt idx="35">
                  <c:v>163.77452540828995</c:v>
                </c:pt>
                <c:pt idx="36">
                  <c:v>166.38267161078124</c:v>
                </c:pt>
                <c:pt idx="37">
                  <c:v>166.00802490288041</c:v>
                </c:pt>
                <c:pt idx="38">
                  <c:v>165.12632217418619</c:v>
                </c:pt>
                <c:pt idx="39">
                  <c:v>153.8444263028816</c:v>
                </c:pt>
                <c:pt idx="40">
                  <c:v>142.79370168887692</c:v>
                </c:pt>
                <c:pt idx="41">
                  <c:v>134.21896044471256</c:v>
                </c:pt>
                <c:pt idx="42">
                  <c:v>128.83730891895055</c:v>
                </c:pt>
                <c:pt idx="43">
                  <c:v>119.08743657414296</c:v>
                </c:pt>
                <c:pt idx="44">
                  <c:v>111.63881317650073</c:v>
                </c:pt>
                <c:pt idx="45">
                  <c:v>107.07703392885567</c:v>
                </c:pt>
                <c:pt idx="46">
                  <c:v>106.54695408701851</c:v>
                </c:pt>
                <c:pt idx="47">
                  <c:v>108.37524714712247</c:v>
                </c:pt>
                <c:pt idx="48">
                  <c:v>112.54096276131619</c:v>
                </c:pt>
                <c:pt idx="49">
                  <c:v>111.15869972969695</c:v>
                </c:pt>
                <c:pt idx="50">
                  <c:v>119.58921685410395</c:v>
                </c:pt>
                <c:pt idx="51" formatCode="General">
                  <c:v>117.15681299898274</c:v>
                </c:pt>
                <c:pt idx="52" formatCode="General">
                  <c:v>121.05538365652453</c:v>
                </c:pt>
                <c:pt idx="53" formatCode="General">
                  <c:v>113.09064754698888</c:v>
                </c:pt>
                <c:pt idx="54" formatCode="General">
                  <c:v>112.92200097243014</c:v>
                </c:pt>
                <c:pt idx="55" formatCode="General">
                  <c:v>113.13507485010977</c:v>
                </c:pt>
                <c:pt idx="56" formatCode="General">
                  <c:v>114.71356977485819</c:v>
                </c:pt>
                <c:pt idx="57" formatCode="General">
                  <c:v>132.64938057827268</c:v>
                </c:pt>
                <c:pt idx="58" formatCode="General">
                  <c:v>142.78559509830609</c:v>
                </c:pt>
                <c:pt idx="59" formatCode="General">
                  <c:v>152.13770074861858</c:v>
                </c:pt>
                <c:pt idx="60" formatCode="General">
                  <c:v>145.06452207778941</c:v>
                </c:pt>
                <c:pt idx="61" formatCode="General">
                  <c:v>147.00331837601348</c:v>
                </c:pt>
                <c:pt idx="62" formatCode="General">
                  <c:v>156.32185501904385</c:v>
                </c:pt>
                <c:pt idx="63" formatCode="General">
                  <c:v>161.52834338635844</c:v>
                </c:pt>
                <c:pt idx="64" formatCode="General">
                  <c:v>167.8614586577545</c:v>
                </c:pt>
                <c:pt idx="65" formatCode="General">
                  <c:v>156.17722185062084</c:v>
                </c:pt>
                <c:pt idx="66" formatCode="General">
                  <c:v>154.91077504266562</c:v>
                </c:pt>
                <c:pt idx="67" formatCode="General">
                  <c:v>145.97923428152134</c:v>
                </c:pt>
                <c:pt idx="68" formatCode="General">
                  <c:v>147.57200127274268</c:v>
                </c:pt>
                <c:pt idx="69" formatCode="General">
                  <c:v>153.55453950958128</c:v>
                </c:pt>
                <c:pt idx="70" formatCode="General">
                  <c:v>173.74495791545453</c:v>
                </c:pt>
                <c:pt idx="71" formatCode="General">
                  <c:v>175.84708957020936</c:v>
                </c:pt>
                <c:pt idx="72" formatCode="General">
                  <c:v>175.00591922060042</c:v>
                </c:pt>
              </c:numCache>
            </c:numRef>
          </c:val>
        </c:ser>
        <c:marker val="1"/>
        <c:axId val="121606912"/>
        <c:axId val="121608448"/>
      </c:lineChart>
      <c:dateAx>
        <c:axId val="12160691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08448"/>
        <c:crosses val="autoZero"/>
        <c:auto val="1"/>
        <c:lblOffset val="100"/>
        <c:baseTimeUnit val="months"/>
      </c:dateAx>
      <c:valAx>
        <c:axId val="121608448"/>
        <c:scaling>
          <c:orientation val="minMax"/>
          <c:min val="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06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10999319529552"/>
          <c:y val="0.62563083259850161"/>
          <c:w val="0.24854475875142551"/>
          <c:h val="7.8724461512389737E-2"/>
        </c:manualLayout>
      </c:layout>
      <c:overlay val="1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'Sea adjusted indices'!$AE$4</c:f>
              <c:strCache>
                <c:ptCount val="1"/>
                <c:pt idx="0">
                  <c:v>ICT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indices'!$AE$51:$AE$123</c:f>
              <c:numCache>
                <c:formatCode>0.0</c:formatCode>
                <c:ptCount val="73"/>
                <c:pt idx="0">
                  <c:v>102.24477314656207</c:v>
                </c:pt>
                <c:pt idx="1">
                  <c:v>101.25055812726656</c:v>
                </c:pt>
                <c:pt idx="2">
                  <c:v>106.03910419596762</c:v>
                </c:pt>
                <c:pt idx="3">
                  <c:v>106.96113134454853</c:v>
                </c:pt>
                <c:pt idx="4">
                  <c:v>112.27567269943565</c:v>
                </c:pt>
                <c:pt idx="5">
                  <c:v>113.56761669543162</c:v>
                </c:pt>
                <c:pt idx="6">
                  <c:v>118.00568613256168</c:v>
                </c:pt>
                <c:pt idx="7">
                  <c:v>122.28307731813958</c:v>
                </c:pt>
                <c:pt idx="8">
                  <c:v>132.70025382781023</c:v>
                </c:pt>
                <c:pt idx="9">
                  <c:v>135.41293880874764</c:v>
                </c:pt>
                <c:pt idx="10">
                  <c:v>132.4330189249755</c:v>
                </c:pt>
                <c:pt idx="11">
                  <c:v>128.54073415551159</c:v>
                </c:pt>
                <c:pt idx="12">
                  <c:v>125.84917085899858</c:v>
                </c:pt>
                <c:pt idx="13">
                  <c:v>125.98905669842044</c:v>
                </c:pt>
                <c:pt idx="14">
                  <c:v>130.96628039749683</c:v>
                </c:pt>
                <c:pt idx="15">
                  <c:v>132.91853543022324</c:v>
                </c:pt>
                <c:pt idx="16">
                  <c:v>128.79241539900738</c:v>
                </c:pt>
                <c:pt idx="17">
                  <c:v>123.57192494706729</c:v>
                </c:pt>
                <c:pt idx="18">
                  <c:v>120.15901683684223</c:v>
                </c:pt>
                <c:pt idx="19">
                  <c:v>120.84871800996098</c:v>
                </c:pt>
                <c:pt idx="20">
                  <c:v>117.13455110642094</c:v>
                </c:pt>
                <c:pt idx="21">
                  <c:v>118.56248112392623</c:v>
                </c:pt>
                <c:pt idx="22">
                  <c:v>113.70950427811401</c:v>
                </c:pt>
                <c:pt idx="23">
                  <c:v>110.66568558579567</c:v>
                </c:pt>
                <c:pt idx="24">
                  <c:v>103.79069964487348</c:v>
                </c:pt>
                <c:pt idx="25">
                  <c:v>106.68066941665894</c:v>
                </c:pt>
                <c:pt idx="26">
                  <c:v>119.81917357335726</c:v>
                </c:pt>
                <c:pt idx="27">
                  <c:v>130.86423779423998</c:v>
                </c:pt>
                <c:pt idx="28">
                  <c:v>130.13303840095961</c:v>
                </c:pt>
                <c:pt idx="29">
                  <c:v>133.68469137229988</c:v>
                </c:pt>
                <c:pt idx="30">
                  <c:v>128.86488375236118</c:v>
                </c:pt>
                <c:pt idx="31">
                  <c:v>130.05372468088802</c:v>
                </c:pt>
                <c:pt idx="32">
                  <c:v>125.84353091560075</c:v>
                </c:pt>
                <c:pt idx="33">
                  <c:v>124.31698364741069</c:v>
                </c:pt>
                <c:pt idx="34">
                  <c:v>125.3294782854995</c:v>
                </c:pt>
                <c:pt idx="35">
                  <c:v>130.85763415761727</c:v>
                </c:pt>
                <c:pt idx="36">
                  <c:v>129.79103089897941</c:v>
                </c:pt>
                <c:pt idx="37">
                  <c:v>129.14606207973233</c:v>
                </c:pt>
                <c:pt idx="38">
                  <c:v>130.37609969178658</c:v>
                </c:pt>
                <c:pt idx="39">
                  <c:v>121.58360085941428</c:v>
                </c:pt>
                <c:pt idx="40">
                  <c:v>110.44697312758325</c:v>
                </c:pt>
                <c:pt idx="41">
                  <c:v>101.40073714431395</c:v>
                </c:pt>
                <c:pt idx="42">
                  <c:v>94.865388790945929</c:v>
                </c:pt>
                <c:pt idx="43">
                  <c:v>91.693066894660348</c:v>
                </c:pt>
                <c:pt idx="44">
                  <c:v>91.564952147842604</c:v>
                </c:pt>
                <c:pt idx="45">
                  <c:v>92.857129029297468</c:v>
                </c:pt>
                <c:pt idx="46">
                  <c:v>93.297914722096806</c:v>
                </c:pt>
                <c:pt idx="47">
                  <c:v>91.48933127559215</c:v>
                </c:pt>
                <c:pt idx="48">
                  <c:v>93.369204118477469</c:v>
                </c:pt>
                <c:pt idx="49">
                  <c:v>94.247811745338069</c:v>
                </c:pt>
                <c:pt idx="50">
                  <c:v>102.46336091130797</c:v>
                </c:pt>
                <c:pt idx="51">
                  <c:v>105.05500300734404</c:v>
                </c:pt>
                <c:pt idx="52" formatCode="General">
                  <c:v>107.00031695336511</c:v>
                </c:pt>
                <c:pt idx="53" formatCode="General">
                  <c:v>110.57657142277675</c:v>
                </c:pt>
                <c:pt idx="54" formatCode="General">
                  <c:v>111.62351841601807</c:v>
                </c:pt>
                <c:pt idx="55" formatCode="General">
                  <c:v>117.12276168688228</c:v>
                </c:pt>
                <c:pt idx="56" formatCode="General">
                  <c:v>117.89425450558339</c:v>
                </c:pt>
                <c:pt idx="57" formatCode="General">
                  <c:v>120.0815414047123</c:v>
                </c:pt>
                <c:pt idx="58" formatCode="General">
                  <c:v>117.77921730955408</c:v>
                </c:pt>
                <c:pt idx="59" formatCode="General">
                  <c:v>110.90652889775318</c:v>
                </c:pt>
                <c:pt idx="60" formatCode="General">
                  <c:v>109.89468320443413</c:v>
                </c:pt>
                <c:pt idx="61" formatCode="General">
                  <c:v>108.34198792579606</c:v>
                </c:pt>
                <c:pt idx="62" formatCode="General">
                  <c:v>112.14275978982862</c:v>
                </c:pt>
                <c:pt idx="63" formatCode="General">
                  <c:v>109.65463874572598</c:v>
                </c:pt>
                <c:pt idx="64" formatCode="General">
                  <c:v>110.22338285607644</c:v>
                </c:pt>
                <c:pt idx="65" formatCode="General">
                  <c:v>115.42934468453566</c:v>
                </c:pt>
                <c:pt idx="66" formatCode="General">
                  <c:v>122.70889884727335</c:v>
                </c:pt>
                <c:pt idx="67" formatCode="General">
                  <c:v>123.99180630007527</c:v>
                </c:pt>
                <c:pt idx="68" formatCode="General">
                  <c:v>128.89710279858699</c:v>
                </c:pt>
                <c:pt idx="69" formatCode="General">
                  <c:v>130.16743560648806</c:v>
                </c:pt>
                <c:pt idx="70" formatCode="General">
                  <c:v>130.450138228545</c:v>
                </c:pt>
                <c:pt idx="71" formatCode="General">
                  <c:v>136.62366679696453</c:v>
                </c:pt>
                <c:pt idx="72" formatCode="General">
                  <c:v>133.31395651407496</c:v>
                </c:pt>
              </c:numCache>
            </c:numRef>
          </c:val>
        </c:ser>
        <c:marker val="1"/>
        <c:axId val="121620352"/>
        <c:axId val="121621888"/>
      </c:lineChart>
      <c:dateAx>
        <c:axId val="12162035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21888"/>
        <c:crosses val="autoZero"/>
        <c:auto val="1"/>
        <c:lblOffset val="100"/>
        <c:baseTimeUnit val="months"/>
      </c:dateAx>
      <c:valAx>
        <c:axId val="121621888"/>
        <c:scaling>
          <c:orientation val="minMax"/>
          <c:min val="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20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593581699277488"/>
          <c:y val="0.50324345148025751"/>
          <c:w val="0.14153965992754383"/>
          <c:h val="4.7858194094752879E-2"/>
        </c:manualLayout>
      </c:layout>
      <c:overlay val="1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'Sea adjusted indices'!$AK$4</c:f>
              <c:strCache>
                <c:ptCount val="1"/>
                <c:pt idx="0">
                  <c:v>Transfers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indices'!$AK$51:$AK$123</c:f>
              <c:numCache>
                <c:formatCode>0.0</c:formatCode>
                <c:ptCount val="73"/>
                <c:pt idx="0">
                  <c:v>96.597006889546734</c:v>
                </c:pt>
                <c:pt idx="1">
                  <c:v>100.26924215832145</c:v>
                </c:pt>
                <c:pt idx="2">
                  <c:v>100.09237613906026</c:v>
                </c:pt>
                <c:pt idx="3">
                  <c:v>96.393653677668027</c:v>
                </c:pt>
                <c:pt idx="4">
                  <c:v>96.684402764561327</c:v>
                </c:pt>
                <c:pt idx="5">
                  <c:v>91.594917690455247</c:v>
                </c:pt>
                <c:pt idx="6">
                  <c:v>94.17990465948904</c:v>
                </c:pt>
                <c:pt idx="7">
                  <c:v>98.521018242009148</c:v>
                </c:pt>
                <c:pt idx="8">
                  <c:v>108.9597592949515</c:v>
                </c:pt>
                <c:pt idx="9">
                  <c:v>115.19385403283205</c:v>
                </c:pt>
                <c:pt idx="10">
                  <c:v>111.34037648728965</c:v>
                </c:pt>
                <c:pt idx="11">
                  <c:v>106.89589971483666</c:v>
                </c:pt>
                <c:pt idx="12">
                  <c:v>101.94849188230839</c:v>
                </c:pt>
                <c:pt idx="13">
                  <c:v>102.85336222468344</c:v>
                </c:pt>
                <c:pt idx="14">
                  <c:v>105.26507131590535</c:v>
                </c:pt>
                <c:pt idx="15">
                  <c:v>103.775967393095</c:v>
                </c:pt>
                <c:pt idx="16">
                  <c:v>101.87053931131948</c:v>
                </c:pt>
                <c:pt idx="17">
                  <c:v>94.377988460603518</c:v>
                </c:pt>
                <c:pt idx="18">
                  <c:v>102.99891976462021</c:v>
                </c:pt>
                <c:pt idx="19">
                  <c:v>92.192387987677549</c:v>
                </c:pt>
                <c:pt idx="20">
                  <c:v>104.37819833182624</c:v>
                </c:pt>
                <c:pt idx="21">
                  <c:v>99.845974680710327</c:v>
                </c:pt>
                <c:pt idx="22">
                  <c:v>107.03840589130647</c:v>
                </c:pt>
                <c:pt idx="23">
                  <c:v>98.595119487292749</c:v>
                </c:pt>
                <c:pt idx="24">
                  <c:v>96.083480551857448</c:v>
                </c:pt>
                <c:pt idx="25">
                  <c:v>97.496696670453773</c:v>
                </c:pt>
                <c:pt idx="26">
                  <c:v>90.978579875095619</c:v>
                </c:pt>
                <c:pt idx="27">
                  <c:v>85.199161568208694</c:v>
                </c:pt>
                <c:pt idx="28">
                  <c:v>82.437962191175501</c:v>
                </c:pt>
                <c:pt idx="29">
                  <c:v>84.129910155942738</c:v>
                </c:pt>
                <c:pt idx="30">
                  <c:v>78.681072166434049</c:v>
                </c:pt>
                <c:pt idx="31">
                  <c:v>76.424218514332622</c:v>
                </c:pt>
                <c:pt idx="32">
                  <c:v>68.605265310291159</c:v>
                </c:pt>
                <c:pt idx="33">
                  <c:v>63.569168939331767</c:v>
                </c:pt>
                <c:pt idx="34">
                  <c:v>60.509905164125968</c:v>
                </c:pt>
                <c:pt idx="35">
                  <c:v>63.470274537298778</c:v>
                </c:pt>
                <c:pt idx="36">
                  <c:v>62.042089903456777</c:v>
                </c:pt>
                <c:pt idx="37">
                  <c:v>60.672985724793698</c:v>
                </c:pt>
                <c:pt idx="38">
                  <c:v>51.176356763630785</c:v>
                </c:pt>
                <c:pt idx="39">
                  <c:v>47.395059160724053</c:v>
                </c:pt>
                <c:pt idx="40">
                  <c:v>44.313684600423919</c:v>
                </c:pt>
                <c:pt idx="41">
                  <c:v>43.181082418082944</c:v>
                </c:pt>
                <c:pt idx="42">
                  <c:v>41.431429335842033</c:v>
                </c:pt>
                <c:pt idx="43">
                  <c:v>38.278866960271081</c:v>
                </c:pt>
                <c:pt idx="44">
                  <c:v>38.359086344560026</c:v>
                </c:pt>
                <c:pt idx="45">
                  <c:v>37.007036194835564</c:v>
                </c:pt>
                <c:pt idx="46">
                  <c:v>37.548137108065688</c:v>
                </c:pt>
                <c:pt idx="47">
                  <c:v>38.728077524651219</c:v>
                </c:pt>
                <c:pt idx="48">
                  <c:v>42.71728298515071</c:v>
                </c:pt>
                <c:pt idx="49">
                  <c:v>45.572034086990122</c:v>
                </c:pt>
                <c:pt idx="50">
                  <c:v>45.511023950895904</c:v>
                </c:pt>
                <c:pt idx="51">
                  <c:v>46.563036098534511</c:v>
                </c:pt>
                <c:pt idx="52" formatCode="General">
                  <c:v>47.647629523339894</c:v>
                </c:pt>
                <c:pt idx="53" formatCode="General">
                  <c:v>47.761553060618766</c:v>
                </c:pt>
                <c:pt idx="54" formatCode="General">
                  <c:v>46.869131920226437</c:v>
                </c:pt>
                <c:pt idx="55" formatCode="General">
                  <c:v>43.539373964926412</c:v>
                </c:pt>
                <c:pt idx="56" formatCode="General">
                  <c:v>46.419482996017898</c:v>
                </c:pt>
                <c:pt idx="57" formatCode="General">
                  <c:v>39.914918179137295</c:v>
                </c:pt>
                <c:pt idx="58" formatCode="General">
                  <c:v>47.012472419228644</c:v>
                </c:pt>
                <c:pt idx="59" formatCode="General">
                  <c:v>45.974578591462183</c:v>
                </c:pt>
                <c:pt idx="60" formatCode="General">
                  <c:v>55.595982980357483</c:v>
                </c:pt>
                <c:pt idx="61" formatCode="General">
                  <c:v>53.014838236460157</c:v>
                </c:pt>
                <c:pt idx="62" formatCode="General">
                  <c:v>54.262586659059266</c:v>
                </c:pt>
                <c:pt idx="63" formatCode="General">
                  <c:v>52.765389834856563</c:v>
                </c:pt>
                <c:pt idx="64" formatCode="General">
                  <c:v>53.42029341764794</c:v>
                </c:pt>
                <c:pt idx="65" formatCode="General">
                  <c:v>48.921165881513915</c:v>
                </c:pt>
                <c:pt idx="66" formatCode="General">
                  <c:v>46.979542124985571</c:v>
                </c:pt>
                <c:pt idx="67" formatCode="General">
                  <c:v>44.967988811368294</c:v>
                </c:pt>
                <c:pt idx="68" formatCode="General">
                  <c:v>48.086698590049075</c:v>
                </c:pt>
                <c:pt idx="69" formatCode="General">
                  <c:v>51.650764752552334</c:v>
                </c:pt>
                <c:pt idx="70" formatCode="General">
                  <c:v>55.159329235371871</c:v>
                </c:pt>
                <c:pt idx="71" formatCode="General">
                  <c:v>54.302049430670451</c:v>
                </c:pt>
                <c:pt idx="72" formatCode="General">
                  <c:v>53.366197566706745</c:v>
                </c:pt>
              </c:numCache>
            </c:numRef>
          </c:val>
        </c:ser>
        <c:marker val="1"/>
        <c:axId val="121650176"/>
        <c:axId val="121664256"/>
      </c:lineChart>
      <c:dateAx>
        <c:axId val="12165017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64256"/>
        <c:crosses val="autoZero"/>
        <c:auto val="1"/>
        <c:lblOffset val="100"/>
        <c:baseTimeUnit val="months"/>
      </c:dateAx>
      <c:valAx>
        <c:axId val="121664256"/>
        <c:scaling>
          <c:orientation val="minMax"/>
          <c:min val="3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50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17397485629854"/>
          <c:y val="0.49381901885587975"/>
          <c:w val="0.23437291365955867"/>
          <c:h val="7.9132256912158042E-2"/>
        </c:manualLayout>
      </c:layout>
      <c:overlay val="1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'Sea adjusted indices'!$AQ$4</c:f>
              <c:strCache>
                <c:ptCount val="1"/>
                <c:pt idx="0">
                  <c:v>Total KZN Investment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'Sea adjusted indices'!$A$51:$A$123</c:f>
              <c:numCache>
                <c:formatCode>mmm\-yy</c:formatCode>
                <c:ptCount val="73"/>
                <c:pt idx="0">
                  <c:v>38657</c:v>
                </c:pt>
                <c:pt idx="1">
                  <c:v>38687</c:v>
                </c:pt>
                <c:pt idx="2">
                  <c:v>38718</c:v>
                </c:pt>
                <c:pt idx="3">
                  <c:v>38749</c:v>
                </c:pt>
                <c:pt idx="4">
                  <c:v>38777</c:v>
                </c:pt>
                <c:pt idx="5">
                  <c:v>38808</c:v>
                </c:pt>
                <c:pt idx="6">
                  <c:v>38838</c:v>
                </c:pt>
                <c:pt idx="7">
                  <c:v>38869</c:v>
                </c:pt>
                <c:pt idx="8">
                  <c:v>38899</c:v>
                </c:pt>
                <c:pt idx="9">
                  <c:v>38930</c:v>
                </c:pt>
                <c:pt idx="10">
                  <c:v>38961</c:v>
                </c:pt>
                <c:pt idx="11">
                  <c:v>38991</c:v>
                </c:pt>
                <c:pt idx="12">
                  <c:v>39022</c:v>
                </c:pt>
                <c:pt idx="13">
                  <c:v>39052</c:v>
                </c:pt>
                <c:pt idx="14">
                  <c:v>39083</c:v>
                </c:pt>
                <c:pt idx="15">
                  <c:v>39114</c:v>
                </c:pt>
                <c:pt idx="16">
                  <c:v>39142</c:v>
                </c:pt>
                <c:pt idx="17">
                  <c:v>39173</c:v>
                </c:pt>
                <c:pt idx="18">
                  <c:v>39203</c:v>
                </c:pt>
                <c:pt idx="19">
                  <c:v>39234</c:v>
                </c:pt>
                <c:pt idx="20">
                  <c:v>39264</c:v>
                </c:pt>
                <c:pt idx="21">
                  <c:v>39295</c:v>
                </c:pt>
                <c:pt idx="22">
                  <c:v>39326</c:v>
                </c:pt>
                <c:pt idx="23">
                  <c:v>39356</c:v>
                </c:pt>
                <c:pt idx="24">
                  <c:v>39387</c:v>
                </c:pt>
                <c:pt idx="25">
                  <c:v>39417</c:v>
                </c:pt>
                <c:pt idx="26">
                  <c:v>39448</c:v>
                </c:pt>
                <c:pt idx="27">
                  <c:v>39479</c:v>
                </c:pt>
                <c:pt idx="28">
                  <c:v>39508</c:v>
                </c:pt>
                <c:pt idx="29">
                  <c:v>39539</c:v>
                </c:pt>
                <c:pt idx="30">
                  <c:v>39569</c:v>
                </c:pt>
                <c:pt idx="31">
                  <c:v>39600</c:v>
                </c:pt>
                <c:pt idx="32">
                  <c:v>39630</c:v>
                </c:pt>
                <c:pt idx="33">
                  <c:v>39661</c:v>
                </c:pt>
                <c:pt idx="34">
                  <c:v>39692</c:v>
                </c:pt>
                <c:pt idx="35">
                  <c:v>39722</c:v>
                </c:pt>
                <c:pt idx="36">
                  <c:v>39753</c:v>
                </c:pt>
                <c:pt idx="37">
                  <c:v>39783</c:v>
                </c:pt>
                <c:pt idx="38">
                  <c:v>39814</c:v>
                </c:pt>
                <c:pt idx="39">
                  <c:v>39845</c:v>
                </c:pt>
                <c:pt idx="40">
                  <c:v>39873</c:v>
                </c:pt>
                <c:pt idx="41">
                  <c:v>39904</c:v>
                </c:pt>
                <c:pt idx="42">
                  <c:v>39934</c:v>
                </c:pt>
                <c:pt idx="43">
                  <c:v>39965</c:v>
                </c:pt>
                <c:pt idx="44">
                  <c:v>39995</c:v>
                </c:pt>
                <c:pt idx="45">
                  <c:v>40026</c:v>
                </c:pt>
                <c:pt idx="46">
                  <c:v>40057</c:v>
                </c:pt>
                <c:pt idx="47">
                  <c:v>40087</c:v>
                </c:pt>
                <c:pt idx="48">
                  <c:v>40118</c:v>
                </c:pt>
                <c:pt idx="49">
                  <c:v>40148</c:v>
                </c:pt>
                <c:pt idx="50">
                  <c:v>40179</c:v>
                </c:pt>
                <c:pt idx="51">
                  <c:v>40210</c:v>
                </c:pt>
                <c:pt idx="52">
                  <c:v>40238</c:v>
                </c:pt>
                <c:pt idx="53">
                  <c:v>40269</c:v>
                </c:pt>
                <c:pt idx="54">
                  <c:v>40299</c:v>
                </c:pt>
                <c:pt idx="55">
                  <c:v>40330</c:v>
                </c:pt>
                <c:pt idx="56">
                  <c:v>40360</c:v>
                </c:pt>
                <c:pt idx="57">
                  <c:v>40391</c:v>
                </c:pt>
                <c:pt idx="58">
                  <c:v>40422</c:v>
                </c:pt>
                <c:pt idx="59">
                  <c:v>40452</c:v>
                </c:pt>
                <c:pt idx="60">
                  <c:v>40483</c:v>
                </c:pt>
                <c:pt idx="61">
                  <c:v>40513</c:v>
                </c:pt>
                <c:pt idx="62">
                  <c:v>40544</c:v>
                </c:pt>
                <c:pt idx="63">
                  <c:v>40575</c:v>
                </c:pt>
                <c:pt idx="64">
                  <c:v>40603</c:v>
                </c:pt>
                <c:pt idx="65">
                  <c:v>40634</c:v>
                </c:pt>
                <c:pt idx="66">
                  <c:v>40664</c:v>
                </c:pt>
                <c:pt idx="67">
                  <c:v>40695</c:v>
                </c:pt>
                <c:pt idx="68">
                  <c:v>40725</c:v>
                </c:pt>
                <c:pt idx="69">
                  <c:v>40756</c:v>
                </c:pt>
                <c:pt idx="70">
                  <c:v>40787</c:v>
                </c:pt>
                <c:pt idx="71">
                  <c:v>40817</c:v>
                </c:pt>
                <c:pt idx="72">
                  <c:v>40848</c:v>
                </c:pt>
              </c:numCache>
            </c:numRef>
          </c:cat>
          <c:val>
            <c:numRef>
              <c:f>'Sea adjusted indices'!$AQ$51:$AQ$123</c:f>
              <c:numCache>
                <c:formatCode>0.0</c:formatCode>
                <c:ptCount val="73"/>
                <c:pt idx="0">
                  <c:v>99.540800427322324</c:v>
                </c:pt>
                <c:pt idx="1">
                  <c:v>99.555682795504595</c:v>
                </c:pt>
                <c:pt idx="2">
                  <c:v>103.85246521438798</c:v>
                </c:pt>
                <c:pt idx="3">
                  <c:v>101.8765331998774</c:v>
                </c:pt>
                <c:pt idx="4">
                  <c:v>101.68552040786861</c:v>
                </c:pt>
                <c:pt idx="5">
                  <c:v>99.499943525945952</c:v>
                </c:pt>
                <c:pt idx="6">
                  <c:v>103.40492984791825</c:v>
                </c:pt>
                <c:pt idx="7">
                  <c:v>107.19524417192081</c:v>
                </c:pt>
                <c:pt idx="8">
                  <c:v>111.77575432899768</c:v>
                </c:pt>
                <c:pt idx="9">
                  <c:v>115.8264433108835</c:v>
                </c:pt>
                <c:pt idx="10">
                  <c:v>115.0826619197545</c:v>
                </c:pt>
                <c:pt idx="11">
                  <c:v>119.37643819876533</c:v>
                </c:pt>
                <c:pt idx="12">
                  <c:v>119.41733069164025</c:v>
                </c:pt>
                <c:pt idx="13">
                  <c:v>121.51060751545671</c:v>
                </c:pt>
                <c:pt idx="14">
                  <c:v>123.57909182409898</c:v>
                </c:pt>
                <c:pt idx="15">
                  <c:v>125.06597977485265</c:v>
                </c:pt>
                <c:pt idx="16">
                  <c:v>125.84563176071259</c:v>
                </c:pt>
                <c:pt idx="17">
                  <c:v>123.34402697084283</c:v>
                </c:pt>
                <c:pt idx="18">
                  <c:v>125.4658193837719</c:v>
                </c:pt>
                <c:pt idx="19">
                  <c:v>124.14810953124582</c:v>
                </c:pt>
                <c:pt idx="20">
                  <c:v>126.48353856467448</c:v>
                </c:pt>
                <c:pt idx="21">
                  <c:v>126.43461833601644</c:v>
                </c:pt>
                <c:pt idx="22">
                  <c:v>125.97953173473211</c:v>
                </c:pt>
                <c:pt idx="23">
                  <c:v>124.86088485819175</c:v>
                </c:pt>
                <c:pt idx="24">
                  <c:v>119.61572454679278</c:v>
                </c:pt>
                <c:pt idx="25">
                  <c:v>119.54492515449195</c:v>
                </c:pt>
                <c:pt idx="26">
                  <c:v>119.9251706164993</c:v>
                </c:pt>
                <c:pt idx="27">
                  <c:v>127.8997327862586</c:v>
                </c:pt>
                <c:pt idx="28">
                  <c:v>132.561793581205</c:v>
                </c:pt>
                <c:pt idx="29">
                  <c:v>138.17624408603922</c:v>
                </c:pt>
                <c:pt idx="30">
                  <c:v>133.73292873773312</c:v>
                </c:pt>
                <c:pt idx="31">
                  <c:v>133.71198589117955</c:v>
                </c:pt>
                <c:pt idx="32">
                  <c:v>129.77170379109785</c:v>
                </c:pt>
                <c:pt idx="33">
                  <c:v>128.73892691646037</c:v>
                </c:pt>
                <c:pt idx="34">
                  <c:v>127.30476455256147</c:v>
                </c:pt>
                <c:pt idx="35">
                  <c:v>127.27561349101167</c:v>
                </c:pt>
                <c:pt idx="36">
                  <c:v>128.2867412586298</c:v>
                </c:pt>
                <c:pt idx="37">
                  <c:v>127.81072052955463</c:v>
                </c:pt>
                <c:pt idx="38">
                  <c:v>125.69392570905617</c:v>
                </c:pt>
                <c:pt idx="39">
                  <c:v>116.87945217549643</c:v>
                </c:pt>
                <c:pt idx="40">
                  <c:v>112.04691061912089</c:v>
                </c:pt>
                <c:pt idx="41">
                  <c:v>106.34881993141033</c:v>
                </c:pt>
                <c:pt idx="42">
                  <c:v>104.06062876197755</c:v>
                </c:pt>
                <c:pt idx="43">
                  <c:v>99.027801288678674</c:v>
                </c:pt>
                <c:pt idx="44">
                  <c:v>97.379102353918654</c:v>
                </c:pt>
                <c:pt idx="45">
                  <c:v>95.531793427167656</c:v>
                </c:pt>
                <c:pt idx="46">
                  <c:v>93.680685716247439</c:v>
                </c:pt>
                <c:pt idx="47">
                  <c:v>94.965294543479146</c:v>
                </c:pt>
                <c:pt idx="48">
                  <c:v>95.97337892379727</c:v>
                </c:pt>
                <c:pt idx="49">
                  <c:v>95.9259087229443</c:v>
                </c:pt>
                <c:pt idx="50">
                  <c:v>99.00739481894891</c:v>
                </c:pt>
                <c:pt idx="51">
                  <c:v>98.086595828318295</c:v>
                </c:pt>
                <c:pt idx="52">
                  <c:v>99.018355529780678</c:v>
                </c:pt>
                <c:pt idx="53">
                  <c:v>95.055459481231622</c:v>
                </c:pt>
                <c:pt idx="54">
                  <c:v>100.09216614599643</c:v>
                </c:pt>
                <c:pt idx="55">
                  <c:v>99.448541509533783</c:v>
                </c:pt>
                <c:pt idx="56">
                  <c:v>99.190513995090427</c:v>
                </c:pt>
                <c:pt idx="57">
                  <c:v>102.46929473355401</c:v>
                </c:pt>
                <c:pt idx="58">
                  <c:v>106.83235177482372</c:v>
                </c:pt>
                <c:pt idx="59">
                  <c:v>109.72539625414421</c:v>
                </c:pt>
                <c:pt idx="60">
                  <c:v>105.74598931543215</c:v>
                </c:pt>
                <c:pt idx="61">
                  <c:v>105.5723122402833</c:v>
                </c:pt>
                <c:pt idx="62">
                  <c:v>109.05035930528796</c:v>
                </c:pt>
                <c:pt idx="63">
                  <c:v>112.00070077706764</c:v>
                </c:pt>
                <c:pt idx="64">
                  <c:v>118.36138777338829</c:v>
                </c:pt>
                <c:pt idx="65">
                  <c:v>113.27653995422428</c:v>
                </c:pt>
                <c:pt idx="66">
                  <c:v>112.93676270656289</c:v>
                </c:pt>
                <c:pt idx="67">
                  <c:v>108.14012744511268</c:v>
                </c:pt>
                <c:pt idx="68">
                  <c:v>109.01846790668947</c:v>
                </c:pt>
                <c:pt idx="69">
                  <c:v>111.99953002515242</c:v>
                </c:pt>
                <c:pt idx="70">
                  <c:v>121.59246906463252</c:v>
                </c:pt>
                <c:pt idx="71">
                  <c:v>123.96937292376978</c:v>
                </c:pt>
                <c:pt idx="72">
                  <c:v>123.2160155176375</c:v>
                </c:pt>
              </c:numCache>
            </c:numRef>
          </c:val>
        </c:ser>
        <c:marker val="1"/>
        <c:axId val="121696640"/>
        <c:axId val="121698176"/>
      </c:lineChart>
      <c:dateAx>
        <c:axId val="12169664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98176"/>
        <c:crosses val="autoZero"/>
        <c:auto val="1"/>
        <c:lblOffset val="100"/>
        <c:baseTimeUnit val="months"/>
      </c:dateAx>
      <c:valAx>
        <c:axId val="121698176"/>
        <c:scaling>
          <c:orientation val="minMax"/>
          <c:max val="140"/>
          <c:min val="9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69664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6324179112051355"/>
          <c:y val="0.44412305973201366"/>
          <c:w val="0.29709391120255613"/>
          <c:h val="9.1726721952675047E-2"/>
        </c:manualLayout>
      </c:layout>
      <c:overlay val="1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areaChart>
        <c:grouping val="standard"/>
        <c:axId val="100578432"/>
        <c:axId val="100760576"/>
      </c:areaChart>
      <c:catAx>
        <c:axId val="100578432"/>
        <c:scaling>
          <c:orientation val="minMax"/>
        </c:scaling>
        <c:axPos val="b"/>
        <c:tickLblPos val="nextTo"/>
        <c:crossAx val="100760576"/>
        <c:crosses val="autoZero"/>
        <c:auto val="1"/>
        <c:lblAlgn val="ctr"/>
        <c:lblOffset val="100"/>
      </c:catAx>
      <c:valAx>
        <c:axId val="100760576"/>
        <c:scaling>
          <c:orientation val="minMax"/>
          <c:max val="2000000"/>
        </c:scaling>
        <c:axPos val="l"/>
        <c:majorGridlines>
          <c:spPr>
            <a:ln>
              <a:prstDash val="sysDot"/>
            </a:ln>
          </c:spPr>
        </c:majorGridlines>
        <c:numFmt formatCode="_(* #,##0_);_(* \(#,##0\);_(* &quot;-&quot;??_);_(@_)" sourceLinked="1"/>
        <c:tickLblPos val="nextTo"/>
        <c:crossAx val="100578432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showVal val="1"/>
          </c:dLbls>
          <c:cat>
            <c:strRef>
              <c:f>Sheet2!$B$6:$M$6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Sheet2!$B$8:$M$8</c:f>
              <c:numCache>
                <c:formatCode>_(* #,##0_);_(* \(#,##0\);_(* "-"??_);_(@_)</c:formatCode>
                <c:ptCount val="12"/>
                <c:pt idx="0">
                  <c:v>1402680.2230659046</c:v>
                </c:pt>
                <c:pt idx="1">
                  <c:v>826177.10574218899</c:v>
                </c:pt>
                <c:pt idx="2">
                  <c:v>626873.82639390673</c:v>
                </c:pt>
                <c:pt idx="3">
                  <c:v>572789.62490952888</c:v>
                </c:pt>
                <c:pt idx="4">
                  <c:v>742386.31814807537</c:v>
                </c:pt>
                <c:pt idx="5">
                  <c:v>982593.37368808431</c:v>
                </c:pt>
                <c:pt idx="6">
                  <c:v>1461862.6880674679</c:v>
                </c:pt>
                <c:pt idx="7">
                  <c:v>1970939.5720194683</c:v>
                </c:pt>
                <c:pt idx="8">
                  <c:v>1744100.97715007</c:v>
                </c:pt>
                <c:pt idx="9">
                  <c:v>1185030.1351797709</c:v>
                </c:pt>
                <c:pt idx="10" formatCode="_(* #,##0.0_);_(* \(#,##0.0\);_(* &quot;-&quot;??_);_(@_)">
                  <c:v>1289700</c:v>
                </c:pt>
                <c:pt idx="11" formatCode="_(* #,##0.0_);_(* \(#,##0.0\);_(* &quot;-&quot;??_);_(@_)">
                  <c:v>1508600</c:v>
                </c:pt>
              </c:numCache>
            </c:numRef>
          </c:val>
        </c:ser>
        <c:axId val="100828672"/>
        <c:axId val="100830208"/>
      </c:barChart>
      <c:catAx>
        <c:axId val="10082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830208"/>
        <c:crosses val="autoZero"/>
        <c:auto val="1"/>
        <c:lblAlgn val="ctr"/>
        <c:lblOffset val="100"/>
      </c:catAx>
      <c:valAx>
        <c:axId val="100830208"/>
        <c:scaling>
          <c:orientation val="minMax"/>
          <c:max val="2000000"/>
        </c:scaling>
        <c:axPos val="l"/>
        <c:majorGridlines>
          <c:spPr>
            <a:ln>
              <a:prstDash val="sysDot"/>
            </a:ln>
          </c:spPr>
        </c:majorGridlines>
        <c:numFmt formatCode="_(* #,##0_);_(* \(#,##0\);_(* &quot;-&quot;??_);_(@_)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828672"/>
        <c:crosses val="autoZero"/>
        <c:crossBetween val="between"/>
        <c:dispUnits>
          <c:builtInUnit val="thousands"/>
        </c:dispUnits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areaChart>
        <c:grouping val="percentStacked"/>
        <c:ser>
          <c:idx val="0"/>
          <c:order val="0"/>
          <c:tx>
            <c:strRef>
              <c:f>Sheet2!$A$16</c:f>
              <c:strCache>
                <c:ptCount val="1"/>
                <c:pt idx="0">
                  <c:v>  Developing economies</c:v>
                </c:pt>
              </c:strCache>
            </c:strRef>
          </c:tx>
          <c:cat>
            <c:strRef>
              <c:f>Sheet2!$B$6:$M$6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Sheet2!$B$16:$M$16</c:f>
              <c:numCache>
                <c:formatCode>0.0%</c:formatCode>
                <c:ptCount val="12"/>
                <c:pt idx="0">
                  <c:v>0.18366631364493521</c:v>
                </c:pt>
                <c:pt idx="1">
                  <c:v>0.26098894815849732</c:v>
                </c:pt>
                <c:pt idx="2">
                  <c:v>0.27896515226402768</c:v>
                </c:pt>
                <c:pt idx="3">
                  <c:v>0.32051889458917937</c:v>
                </c:pt>
                <c:pt idx="4">
                  <c:v>0.39483967216846066</c:v>
                </c:pt>
                <c:pt idx="5">
                  <c:v>0.3381936599865048</c:v>
                </c:pt>
                <c:pt idx="6">
                  <c:v>0.29377490769798553</c:v>
                </c:pt>
                <c:pt idx="7">
                  <c:v>0.29074040848870425</c:v>
                </c:pt>
                <c:pt idx="8">
                  <c:v>0.37727298754920818</c:v>
                </c:pt>
                <c:pt idx="9">
                  <c:v>0.43085627565869322</c:v>
                </c:pt>
                <c:pt idx="10">
                  <c:v>0.4527409475071722</c:v>
                </c:pt>
                <c:pt idx="11">
                  <c:v>0.43994431923637833</c:v>
                </c:pt>
              </c:numCache>
            </c:numRef>
          </c:val>
        </c:ser>
        <c:ser>
          <c:idx val="1"/>
          <c:order val="1"/>
          <c:tx>
            <c:strRef>
              <c:f>Sheet2!$A$17</c:f>
              <c:strCache>
                <c:ptCount val="1"/>
                <c:pt idx="0">
                  <c:v>  Transition economies</c:v>
                </c:pt>
              </c:strCache>
            </c:strRef>
          </c:tx>
          <c:cat>
            <c:strRef>
              <c:f>Sheet2!$B$6:$M$6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Sheet2!$B$17:$M$17</c:f>
              <c:numCache>
                <c:formatCode>0.0%</c:formatCode>
                <c:ptCount val="12"/>
                <c:pt idx="0">
                  <c:v>5.006940926661812E-3</c:v>
                </c:pt>
                <c:pt idx="1">
                  <c:v>1.1514430970972999E-2</c:v>
                </c:pt>
                <c:pt idx="2">
                  <c:v>1.7971932097307481E-2</c:v>
                </c:pt>
                <c:pt idx="3">
                  <c:v>3.4962678724839706E-2</c:v>
                </c:pt>
                <c:pt idx="4">
                  <c:v>4.0993630130846274E-2</c:v>
                </c:pt>
                <c:pt idx="5">
                  <c:v>3.1667176828704645E-2</c:v>
                </c:pt>
                <c:pt idx="6">
                  <c:v>3.7292438883704954E-2</c:v>
                </c:pt>
                <c:pt idx="7">
                  <c:v>4.6216430985813205E-2</c:v>
                </c:pt>
                <c:pt idx="8">
                  <c:v>6.9368787439719637E-2</c:v>
                </c:pt>
                <c:pt idx="9">
                  <c:v>6.0435470051153899E-2</c:v>
                </c:pt>
                <c:pt idx="10">
                  <c:v>5.4431263084438311E-2</c:v>
                </c:pt>
                <c:pt idx="11">
                  <c:v>6.0784833620575393E-2</c:v>
                </c:pt>
              </c:numCache>
            </c:numRef>
          </c:val>
        </c:ser>
        <c:ser>
          <c:idx val="2"/>
          <c:order val="2"/>
          <c:tx>
            <c:strRef>
              <c:f>Sheet2!$A$18</c:f>
              <c:strCache>
                <c:ptCount val="1"/>
                <c:pt idx="0">
                  <c:v>  Developed economies</c:v>
                </c:pt>
              </c:strCache>
            </c:strRef>
          </c:tx>
          <c:cat>
            <c:strRef>
              <c:f>Sheet2!$B$6:$M$6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Sheet2!$B$18:$M$18</c:f>
              <c:numCache>
                <c:formatCode>0.0%</c:formatCode>
                <c:ptCount val="12"/>
                <c:pt idx="0">
                  <c:v>0.811326745428403</c:v>
                </c:pt>
                <c:pt idx="1">
                  <c:v>0.7274966208705298</c:v>
                </c:pt>
                <c:pt idx="2">
                  <c:v>0.70306291563866452</c:v>
                </c:pt>
                <c:pt idx="3">
                  <c:v>0.64451842668598214</c:v>
                </c:pt>
                <c:pt idx="4">
                  <c:v>0.5641666977006935</c:v>
                </c:pt>
                <c:pt idx="5">
                  <c:v>0.63013916318479113</c:v>
                </c:pt>
                <c:pt idx="6">
                  <c:v>0.66893265341831076</c:v>
                </c:pt>
                <c:pt idx="7">
                  <c:v>0.66304316052548296</c:v>
                </c:pt>
                <c:pt idx="8">
                  <c:v>0.55335822501107268</c:v>
                </c:pt>
                <c:pt idx="9">
                  <c:v>0.50870825429015343</c:v>
                </c:pt>
                <c:pt idx="10">
                  <c:v>0.49282778940838984</c:v>
                </c:pt>
                <c:pt idx="11">
                  <c:v>0.49927084714304693</c:v>
                </c:pt>
              </c:numCache>
            </c:numRef>
          </c:val>
        </c:ser>
        <c:axId val="100933632"/>
        <c:axId val="100935168"/>
      </c:areaChart>
      <c:catAx>
        <c:axId val="10093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935168"/>
        <c:crosses val="autoZero"/>
        <c:auto val="1"/>
        <c:lblAlgn val="ctr"/>
        <c:lblOffset val="100"/>
      </c:catAx>
      <c:valAx>
        <c:axId val="1009351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933632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2"/>
          <c:order val="0"/>
          <c:tx>
            <c:strRef>
              <c:f>'% share Inf'!$A$11</c:f>
              <c:strCache>
                <c:ptCount val="1"/>
                <c:pt idx="0">
                  <c:v>  Developed economies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Inf'!$B$11:$L$11</c:f>
              <c:numCache>
                <c:formatCode>0.0%</c:formatCode>
                <c:ptCount val="11"/>
                <c:pt idx="0">
                  <c:v>0.811326745428403</c:v>
                </c:pt>
                <c:pt idx="1">
                  <c:v>0.7274966208705298</c:v>
                </c:pt>
                <c:pt idx="2">
                  <c:v>0.70306291563866452</c:v>
                </c:pt>
                <c:pt idx="3">
                  <c:v>0.64451842668598336</c:v>
                </c:pt>
                <c:pt idx="4">
                  <c:v>0.5641666977006935</c:v>
                </c:pt>
                <c:pt idx="5">
                  <c:v>0.63013916318479224</c:v>
                </c:pt>
                <c:pt idx="6">
                  <c:v>0.66893265341831265</c:v>
                </c:pt>
                <c:pt idx="7">
                  <c:v>0.66304316052548451</c:v>
                </c:pt>
                <c:pt idx="8">
                  <c:v>0.55335822501107268</c:v>
                </c:pt>
                <c:pt idx="9">
                  <c:v>0.50870825429015365</c:v>
                </c:pt>
                <c:pt idx="10">
                  <c:v>0.48397520254913406</c:v>
                </c:pt>
              </c:numCache>
            </c:numRef>
          </c:val>
        </c:ser>
        <c:ser>
          <c:idx val="0"/>
          <c:order val="1"/>
          <c:tx>
            <c:strRef>
              <c:f>'% share Inf'!$A$9</c:f>
              <c:strCache>
                <c:ptCount val="1"/>
                <c:pt idx="0">
                  <c:v>  Developing economies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Inf'!$B$9:$L$9</c:f>
              <c:numCache>
                <c:formatCode>0.0%</c:formatCode>
                <c:ptCount val="11"/>
                <c:pt idx="0">
                  <c:v>0.18366631364493521</c:v>
                </c:pt>
                <c:pt idx="1">
                  <c:v>0.26098894815849732</c:v>
                </c:pt>
                <c:pt idx="2">
                  <c:v>0.27896515226402768</c:v>
                </c:pt>
                <c:pt idx="3">
                  <c:v>0.32051889458918026</c:v>
                </c:pt>
                <c:pt idx="4">
                  <c:v>0.39483967216846166</c:v>
                </c:pt>
                <c:pt idx="5">
                  <c:v>0.3381936599865048</c:v>
                </c:pt>
                <c:pt idx="6">
                  <c:v>0.29377490769798636</c:v>
                </c:pt>
                <c:pt idx="7">
                  <c:v>0.29074040848870425</c:v>
                </c:pt>
                <c:pt idx="8">
                  <c:v>0.37727298754920929</c:v>
                </c:pt>
                <c:pt idx="9">
                  <c:v>0.43085627565869422</c:v>
                </c:pt>
                <c:pt idx="10">
                  <c:v>0.46118957151721757</c:v>
                </c:pt>
              </c:numCache>
            </c:numRef>
          </c:val>
        </c:ser>
        <c:ser>
          <c:idx val="1"/>
          <c:order val="2"/>
          <c:tx>
            <c:strRef>
              <c:f>'% share Inf'!$A$10</c:f>
              <c:strCache>
                <c:ptCount val="1"/>
                <c:pt idx="0">
                  <c:v>  Transition economies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Inf'!$B$10:$L$10</c:f>
              <c:numCache>
                <c:formatCode>0.0%</c:formatCode>
                <c:ptCount val="11"/>
                <c:pt idx="0">
                  <c:v>5.006940926661812E-3</c:v>
                </c:pt>
                <c:pt idx="1">
                  <c:v>1.1514430970972999E-2</c:v>
                </c:pt>
                <c:pt idx="2">
                  <c:v>1.7971932097307481E-2</c:v>
                </c:pt>
                <c:pt idx="3">
                  <c:v>3.4962678724839706E-2</c:v>
                </c:pt>
                <c:pt idx="4">
                  <c:v>4.0993630130846524E-2</c:v>
                </c:pt>
                <c:pt idx="5">
                  <c:v>3.1667176828704721E-2</c:v>
                </c:pt>
                <c:pt idx="6">
                  <c:v>3.7292438883705002E-2</c:v>
                </c:pt>
                <c:pt idx="7">
                  <c:v>4.6216430985813378E-2</c:v>
                </c:pt>
                <c:pt idx="8">
                  <c:v>6.9368787439719831E-2</c:v>
                </c:pt>
                <c:pt idx="9">
                  <c:v>6.0435470051153933E-2</c:v>
                </c:pt>
                <c:pt idx="10">
                  <c:v>5.4835225933649111E-2</c:v>
                </c:pt>
              </c:numCache>
            </c:numRef>
          </c:val>
        </c:ser>
        <c:ser>
          <c:idx val="3"/>
          <c:order val="3"/>
          <c:tx>
            <c:strRef>
              <c:f>'% share Inf'!$A$12</c:f>
              <c:strCache>
                <c:ptCount val="1"/>
                <c:pt idx="0">
                  <c:v>    Developing economies: Africa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Inf'!$B$12:$L$12</c:f>
              <c:numCache>
                <c:formatCode>0.0%</c:formatCode>
                <c:ptCount val="11"/>
                <c:pt idx="0">
                  <c:v>7.8185805017958916E-3</c:v>
                </c:pt>
                <c:pt idx="1">
                  <c:v>2.5290241699308116E-2</c:v>
                </c:pt>
                <c:pt idx="2">
                  <c:v>2.5671297260794236E-2</c:v>
                </c:pt>
                <c:pt idx="3">
                  <c:v>3.5646194812211471E-2</c:v>
                </c:pt>
                <c:pt idx="4">
                  <c:v>2.9275316805886895E-2</c:v>
                </c:pt>
                <c:pt idx="5">
                  <c:v>3.8836457341660947E-2</c:v>
                </c:pt>
                <c:pt idx="6">
                  <c:v>3.1643750933479882E-2</c:v>
                </c:pt>
                <c:pt idx="7">
                  <c:v>3.2031261478797764E-2</c:v>
                </c:pt>
                <c:pt idx="8">
                  <c:v>4.2091929296164517E-2</c:v>
                </c:pt>
                <c:pt idx="9">
                  <c:v>5.077222504175824E-2</c:v>
                </c:pt>
                <c:pt idx="10">
                  <c:v>4.4256403703172353E-2</c:v>
                </c:pt>
              </c:numCache>
            </c:numRef>
          </c:val>
        </c:ser>
        <c:ser>
          <c:idx val="4"/>
          <c:order val="4"/>
          <c:tx>
            <c:strRef>
              <c:f>'% share Inf'!$A$45</c:f>
              <c:strCache>
                <c:ptCount val="1"/>
                <c:pt idx="0">
                  <c:v>Africa excluding South Africa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Inf'!$B$45:$L$45</c:f>
              <c:numCache>
                <c:formatCode>0.0%</c:formatCode>
                <c:ptCount val="11"/>
                <c:pt idx="0">
                  <c:v>7.1859761446740134E-3</c:v>
                </c:pt>
                <c:pt idx="1">
                  <c:v>1.7079022455974896E-2</c:v>
                </c:pt>
                <c:pt idx="2">
                  <c:v>2.3168152795988411E-2</c:v>
                </c:pt>
                <c:pt idx="3">
                  <c:v>3.4365330102348428E-2</c:v>
                </c:pt>
                <c:pt idx="4">
                  <c:v>2.8200369851784916E-2</c:v>
                </c:pt>
                <c:pt idx="5">
                  <c:v>3.2071780498080855E-2</c:v>
                </c:pt>
                <c:pt idx="6">
                  <c:v>3.2004087584816501E-2</c:v>
                </c:pt>
                <c:pt idx="7">
                  <c:v>2.9142016110427049E-2</c:v>
                </c:pt>
                <c:pt idx="8">
                  <c:v>3.6928067221222841E-2</c:v>
                </c:pt>
                <c:pt idx="9">
                  <c:v>4.6244539524508486E-2</c:v>
                </c:pt>
                <c:pt idx="10">
                  <c:v>4.3007665124796833E-2</c:v>
                </c:pt>
              </c:numCache>
            </c:numRef>
          </c:val>
        </c:ser>
        <c:marker val="1"/>
        <c:axId val="101074432"/>
        <c:axId val="101970688"/>
      </c:lineChart>
      <c:catAx>
        <c:axId val="101074432"/>
        <c:scaling>
          <c:orientation val="minMax"/>
        </c:scaling>
        <c:axPos val="b"/>
        <c:tickLblPos val="nextTo"/>
        <c:crossAx val="101970688"/>
        <c:crosses val="autoZero"/>
        <c:auto val="1"/>
        <c:lblAlgn val="ctr"/>
        <c:lblOffset val="100"/>
      </c:catAx>
      <c:valAx>
        <c:axId val="1019706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%" sourceLinked="1"/>
        <c:tickLblPos val="nextTo"/>
        <c:crossAx val="10107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062360260523615E-3"/>
          <c:y val="0.90367248914894249"/>
          <c:w val="0.98030110819480909"/>
          <c:h val="8.2114961617723831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'% share Inf'!$A$36</c:f>
              <c:strCache>
                <c:ptCount val="1"/>
                <c:pt idx="0">
                  <c:v>Major exporters of manufactured goods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Inf'!$B$36:$L$36</c:f>
              <c:numCache>
                <c:formatCode>0.0%</c:formatCode>
                <c:ptCount val="11"/>
                <c:pt idx="0">
                  <c:v>0.84882565289424916</c:v>
                </c:pt>
                <c:pt idx="1">
                  <c:v>0.81225717929676156</c:v>
                </c:pt>
                <c:pt idx="2">
                  <c:v>0.76535585297564168</c:v>
                </c:pt>
                <c:pt idx="3">
                  <c:v>0.73670458318648913</c:v>
                </c:pt>
                <c:pt idx="4">
                  <c:v>0.65646017963355863</c:v>
                </c:pt>
                <c:pt idx="5">
                  <c:v>0.72923917107591252</c:v>
                </c:pt>
                <c:pt idx="6">
                  <c:v>0.67557774137459359</c:v>
                </c:pt>
                <c:pt idx="7">
                  <c:v>0.7074096908348616</c:v>
                </c:pt>
                <c:pt idx="8">
                  <c:v>0.59298640236508371</c:v>
                </c:pt>
                <c:pt idx="9">
                  <c:v>0.57494215069309318</c:v>
                </c:pt>
                <c:pt idx="10">
                  <c:v>0.59816656542191904</c:v>
                </c:pt>
              </c:numCache>
            </c:numRef>
          </c:val>
        </c:ser>
        <c:ser>
          <c:idx val="1"/>
          <c:order val="1"/>
          <c:tx>
            <c:strRef>
              <c:f>'% share Inf'!$A$39</c:f>
              <c:strCache>
                <c:ptCount val="1"/>
                <c:pt idx="0">
                  <c:v>Major exporters of primary commodities excluding fuels</c:v>
                </c:pt>
              </c:strCache>
            </c:strRef>
          </c:tx>
          <c:marker>
            <c:symbol val="none"/>
          </c:marker>
          <c:cat>
            <c:strRef>
              <c:f>'% share Inf'!$B$6:$L$6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Inf'!$B$39:$L$39</c:f>
              <c:numCache>
                <c:formatCode>0.0%</c:formatCode>
                <c:ptCount val="11"/>
                <c:pt idx="0">
                  <c:v>1.2429476007048287E-2</c:v>
                </c:pt>
                <c:pt idx="1">
                  <c:v>8.6740708411370201E-3</c:v>
                </c:pt>
                <c:pt idx="2">
                  <c:v>1.3282418624320221E-2</c:v>
                </c:pt>
                <c:pt idx="3">
                  <c:v>1.6646086540663865E-2</c:v>
                </c:pt>
                <c:pt idx="4">
                  <c:v>2.0594753118848827E-2</c:v>
                </c:pt>
                <c:pt idx="5">
                  <c:v>1.6666181320381841E-2</c:v>
                </c:pt>
                <c:pt idx="6">
                  <c:v>1.4247605601847509E-2</c:v>
                </c:pt>
                <c:pt idx="7">
                  <c:v>1.4021665589553719E-2</c:v>
                </c:pt>
                <c:pt idx="8">
                  <c:v>2.0868772309946319E-2</c:v>
                </c:pt>
                <c:pt idx="9">
                  <c:v>1.7867831940288941E-2</c:v>
                </c:pt>
                <c:pt idx="10">
                  <c:v>2.3575883579189407E-2</c:v>
                </c:pt>
              </c:numCache>
            </c:numRef>
          </c:val>
        </c:ser>
        <c:marker val="1"/>
        <c:axId val="102559744"/>
        <c:axId val="102561280"/>
      </c:lineChart>
      <c:catAx>
        <c:axId val="102559744"/>
        <c:scaling>
          <c:orientation val="minMax"/>
        </c:scaling>
        <c:axPos val="b"/>
        <c:tickLblPos val="nextTo"/>
        <c:crossAx val="102561280"/>
        <c:crosses val="autoZero"/>
        <c:auto val="1"/>
        <c:lblAlgn val="ctr"/>
        <c:lblOffset val="100"/>
      </c:catAx>
      <c:valAx>
        <c:axId val="10256128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%" sourceLinked="1"/>
        <c:tickLblPos val="nextTo"/>
        <c:crossAx val="10255974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SA FDI inflows</c:v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Inflows!$H$6:$M$6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Inflows!$H$97:$M$97</c:f>
              <c:numCache>
                <c:formatCode>_(* #,##0_);_(* \(#,##0\);_(* "-"??_);_(@_)</c:formatCode>
                <c:ptCount val="6"/>
                <c:pt idx="0">
                  <c:v>-526.76270573210002</c:v>
                </c:pt>
                <c:pt idx="1">
                  <c:v>5694.5280297955042</c:v>
                </c:pt>
                <c:pt idx="2">
                  <c:v>9006.2968907739923</c:v>
                </c:pt>
                <c:pt idx="3">
                  <c:v>5365.4437805579</c:v>
                </c:pt>
                <c:pt idx="4">
                  <c:v>1200</c:v>
                </c:pt>
                <c:pt idx="5">
                  <c:v>4500</c:v>
                </c:pt>
              </c:numCache>
            </c:numRef>
          </c:val>
        </c:ser>
        <c:axId val="118641408"/>
        <c:axId val="119019392"/>
      </c:barChart>
      <c:catAx>
        <c:axId val="11864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Verdana" pitchFamily="34" charset="0"/>
              </a:defRPr>
            </a:pPr>
            <a:endParaRPr lang="en-US"/>
          </a:p>
        </c:txPr>
        <c:crossAx val="119019392"/>
        <c:crosses val="autoZero"/>
        <c:auto val="1"/>
        <c:lblAlgn val="ctr"/>
        <c:lblOffset val="100"/>
      </c:catAx>
      <c:valAx>
        <c:axId val="1190193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_(* #,##0_);_(* \(#,##0\);_(* &quot;-&quot;??_);_(@_)" sourceLinked="1"/>
        <c:tickLblPos val="nextTo"/>
        <c:txPr>
          <a:bodyPr/>
          <a:lstStyle/>
          <a:p>
            <a:pPr>
              <a:defRPr sz="1200">
                <a:latin typeface="Verdana" pitchFamily="34" charset="0"/>
              </a:defRPr>
            </a:pPr>
            <a:endParaRPr lang="en-US"/>
          </a:p>
        </c:txPr>
        <c:crossAx val="11864140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2"/>
          <c:order val="0"/>
          <c:tx>
            <c:strRef>
              <c:f>'% share Outf'!$A$11</c:f>
              <c:strCache>
                <c:ptCount val="1"/>
                <c:pt idx="0">
                  <c:v>  Developed economies</c:v>
                </c:pt>
              </c:strCache>
            </c:strRef>
          </c:tx>
          <c:marker>
            <c:symbol val="none"/>
          </c:marker>
          <c:cat>
            <c:strRef>
              <c:f>'% share Outf'!$B$6:$L$6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Outf'!$B$11:$L$11</c:f>
              <c:numCache>
                <c:formatCode>0.0%</c:formatCode>
                <c:ptCount val="11"/>
                <c:pt idx="0">
                  <c:v>0.88849354935052716</c:v>
                </c:pt>
                <c:pt idx="1">
                  <c:v>0.88668890148821999</c:v>
                </c:pt>
                <c:pt idx="2">
                  <c:v>0.89873275976203792</c:v>
                </c:pt>
                <c:pt idx="3">
                  <c:v>0.90095999691724049</c:v>
                </c:pt>
                <c:pt idx="4">
                  <c:v>0.8543368320695921</c:v>
                </c:pt>
                <c:pt idx="5">
                  <c:v>0.84531519913337172</c:v>
                </c:pt>
                <c:pt idx="6">
                  <c:v>0.82182433192112969</c:v>
                </c:pt>
                <c:pt idx="7">
                  <c:v>0.84101600822063949</c:v>
                </c:pt>
                <c:pt idx="8">
                  <c:v>0.80671272764095958</c:v>
                </c:pt>
                <c:pt idx="9">
                  <c:v>0.72700164039273762</c:v>
                </c:pt>
                <c:pt idx="10">
                  <c:v>0.70669021999990045</c:v>
                </c:pt>
              </c:numCache>
            </c:numRef>
          </c:val>
        </c:ser>
        <c:ser>
          <c:idx val="0"/>
          <c:order val="1"/>
          <c:tx>
            <c:strRef>
              <c:f>'% share Outf'!$A$9</c:f>
              <c:strCache>
                <c:ptCount val="1"/>
                <c:pt idx="0">
                  <c:v>  Developing economies</c:v>
                </c:pt>
              </c:strCache>
            </c:strRef>
          </c:tx>
          <c:marker>
            <c:symbol val="none"/>
          </c:marker>
          <c:cat>
            <c:strRef>
              <c:f>'% share Outf'!$B$6:$L$6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Outf'!$B$9:$L$9</c:f>
              <c:numCache>
                <c:formatCode>0.0%</c:formatCode>
                <c:ptCount val="11"/>
                <c:pt idx="0">
                  <c:v>0.1089133491813198</c:v>
                </c:pt>
                <c:pt idx="1">
                  <c:v>0.10966867612311171</c:v>
                </c:pt>
                <c:pt idx="2">
                  <c:v>9.2594601696658008E-2</c:v>
                </c:pt>
                <c:pt idx="3">
                  <c:v>8.0214789206768319E-2</c:v>
                </c:pt>
                <c:pt idx="4">
                  <c:v>0.13047193713720751</c:v>
                </c:pt>
                <c:pt idx="5">
                  <c:v>0.13846324764684761</c:v>
                </c:pt>
                <c:pt idx="6">
                  <c:v>0.16129584457684992</c:v>
                </c:pt>
                <c:pt idx="7">
                  <c:v>0.13526623793705211</c:v>
                </c:pt>
                <c:pt idx="8">
                  <c:v>0.1616798317517939</c:v>
                </c:pt>
                <c:pt idx="9">
                  <c:v>0.23130569963042671</c:v>
                </c:pt>
                <c:pt idx="10">
                  <c:v>0.24752887281936672</c:v>
                </c:pt>
              </c:numCache>
            </c:numRef>
          </c:val>
        </c:ser>
        <c:ser>
          <c:idx val="1"/>
          <c:order val="2"/>
          <c:tx>
            <c:strRef>
              <c:f>'% share Outf'!$A$10</c:f>
              <c:strCache>
                <c:ptCount val="1"/>
                <c:pt idx="0">
                  <c:v>  Transition economies</c:v>
                </c:pt>
              </c:strCache>
            </c:strRef>
          </c:tx>
          <c:marker>
            <c:symbol val="none"/>
          </c:marker>
          <c:cat>
            <c:strRef>
              <c:f>'% share Outf'!$B$6:$L$6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Outf'!$B$10:$L$10</c:f>
              <c:numCache>
                <c:formatCode>0.0%</c:formatCode>
                <c:ptCount val="11"/>
                <c:pt idx="0">
                  <c:v>2.5931014681535134E-3</c:v>
                </c:pt>
                <c:pt idx="1">
                  <c:v>3.6424223886686452E-3</c:v>
                </c:pt>
                <c:pt idx="2">
                  <c:v>8.6726385413013491E-3</c:v>
                </c:pt>
                <c:pt idx="3">
                  <c:v>1.8825213875990853E-2</c:v>
                </c:pt>
                <c:pt idx="4">
                  <c:v>1.5191230793205147E-2</c:v>
                </c:pt>
                <c:pt idx="5">
                  <c:v>1.6221553219781533E-2</c:v>
                </c:pt>
                <c:pt idx="6">
                  <c:v>1.6879823502021558E-2</c:v>
                </c:pt>
                <c:pt idx="7">
                  <c:v>2.3717753842308138E-2</c:v>
                </c:pt>
                <c:pt idx="8">
                  <c:v>3.1607440607246212E-2</c:v>
                </c:pt>
                <c:pt idx="9">
                  <c:v>4.1692659976835821E-2</c:v>
                </c:pt>
                <c:pt idx="10">
                  <c:v>4.5780907180737913E-2</c:v>
                </c:pt>
              </c:numCache>
            </c:numRef>
          </c:val>
        </c:ser>
        <c:ser>
          <c:idx val="3"/>
          <c:order val="3"/>
          <c:tx>
            <c:strRef>
              <c:f>'% share Outf'!$A$12</c:f>
              <c:strCache>
                <c:ptCount val="1"/>
                <c:pt idx="0">
                  <c:v>    Developing economies: Africa</c:v>
                </c:pt>
              </c:strCache>
            </c:strRef>
          </c:tx>
          <c:marker>
            <c:symbol val="none"/>
          </c:marker>
          <c:cat>
            <c:strRef>
              <c:f>'% share Outf'!$B$6:$L$6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Outf'!$B$12:$L$12</c:f>
              <c:numCache>
                <c:formatCode>0.0%</c:formatCode>
                <c:ptCount val="11"/>
                <c:pt idx="0">
                  <c:v>1.2135283624251118E-3</c:v>
                </c:pt>
                <c:pt idx="1">
                  <c:v>-4.0292228850521555E-3</c:v>
                </c:pt>
                <c:pt idx="2">
                  <c:v>1.2646655705146921E-5</c:v>
                </c:pt>
                <c:pt idx="3">
                  <c:v>2.1991121744378552E-3</c:v>
                </c:pt>
                <c:pt idx="4">
                  <c:v>2.2158642058345383E-3</c:v>
                </c:pt>
                <c:pt idx="5">
                  <c:v>2.231306838086658E-3</c:v>
                </c:pt>
                <c:pt idx="6">
                  <c:v>4.9405959927494034E-3</c:v>
                </c:pt>
                <c:pt idx="7">
                  <c:v>4.928574920344481E-3</c:v>
                </c:pt>
                <c:pt idx="8">
                  <c:v>5.1034726437702805E-3</c:v>
                </c:pt>
                <c:pt idx="9">
                  <c:v>4.8068945355191723E-3</c:v>
                </c:pt>
                <c:pt idx="10">
                  <c:v>5.0144440890954852E-3</c:v>
                </c:pt>
              </c:numCache>
            </c:numRef>
          </c:val>
        </c:ser>
        <c:ser>
          <c:idx val="4"/>
          <c:order val="4"/>
          <c:tx>
            <c:strRef>
              <c:f>'% share Outf'!$A$45</c:f>
              <c:strCache>
                <c:ptCount val="1"/>
                <c:pt idx="0">
                  <c:v>Africa excluding South Africa</c:v>
                </c:pt>
              </c:strCache>
            </c:strRef>
          </c:tx>
          <c:marker>
            <c:symbol val="none"/>
          </c:marker>
          <c:cat>
            <c:strRef>
              <c:f>'% share Outf'!$B$6:$L$6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'% share Outf'!$B$45:$L$45</c:f>
              <c:numCache>
                <c:formatCode>0.0%</c:formatCode>
                <c:ptCount val="11"/>
                <c:pt idx="0">
                  <c:v>9.9389678349623726E-4</c:v>
                </c:pt>
                <c:pt idx="1">
                  <c:v>1.929841749730588E-4</c:v>
                </c:pt>
                <c:pt idx="2">
                  <c:v>7.5351337907707261E-4</c:v>
                </c:pt>
                <c:pt idx="3">
                  <c:v>1.2142239166644051E-3</c:v>
                </c:pt>
                <c:pt idx="4">
                  <c:v>7.6434482867839199E-4</c:v>
                </c:pt>
                <c:pt idx="5">
                  <c:v>1.1767174823993961E-3</c:v>
                </c:pt>
                <c:pt idx="6">
                  <c:v>6.2626957575130193E-4</c:v>
                </c:pt>
                <c:pt idx="7">
                  <c:v>3.5648081435341716E-3</c:v>
                </c:pt>
                <c:pt idx="8">
                  <c:v>6.7437042786406814E-3</c:v>
                </c:pt>
                <c:pt idx="9">
                  <c:v>3.8231931798876507E-3</c:v>
                </c:pt>
                <c:pt idx="10">
                  <c:v>4.6741417683312907E-3</c:v>
                </c:pt>
              </c:numCache>
            </c:numRef>
          </c:val>
        </c:ser>
        <c:marker val="1"/>
        <c:axId val="122469760"/>
        <c:axId val="122603392"/>
      </c:lineChart>
      <c:catAx>
        <c:axId val="122469760"/>
        <c:scaling>
          <c:orientation val="minMax"/>
        </c:scaling>
        <c:axPos val="b"/>
        <c:tickLblPos val="nextTo"/>
        <c:crossAx val="122603392"/>
        <c:crosses val="autoZero"/>
        <c:auto val="1"/>
        <c:lblAlgn val="ctr"/>
        <c:lblOffset val="100"/>
      </c:catAx>
      <c:valAx>
        <c:axId val="1226033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%" sourceLinked="1"/>
        <c:tickLblPos val="nextTo"/>
        <c:crossAx val="122469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016280598452019E-2"/>
          <c:y val="0.90367248914894249"/>
          <c:w val="0.9733161593156292"/>
          <c:h val="8.2114961617723831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multiLvlStrRef>
              <c:f>SingleTsReport!$A$95:$B$109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SingleTsReport!$C$95:$C$109</c:f>
              <c:numCache>
                <c:formatCode>0%</c:formatCode>
                <c:ptCount val="15"/>
                <c:pt idx="0">
                  <c:v>0.17120844993460249</c:v>
                </c:pt>
                <c:pt idx="1">
                  <c:v>0.12534619797955687</c:v>
                </c:pt>
                <c:pt idx="2">
                  <c:v>0.20724030797299919</c:v>
                </c:pt>
                <c:pt idx="3">
                  <c:v>8.9377807644212243E-2</c:v>
                </c:pt>
                <c:pt idx="4">
                  <c:v>-0.13911100435449394</c:v>
                </c:pt>
                <c:pt idx="5">
                  <c:v>-0.10633228331009187</c:v>
                </c:pt>
                <c:pt idx="6">
                  <c:v>-0.13976613258131027</c:v>
                </c:pt>
                <c:pt idx="7">
                  <c:v>-3.2314222975117886E-2</c:v>
                </c:pt>
                <c:pt idx="8">
                  <c:v>2.8280383760578971E-2</c:v>
                </c:pt>
                <c:pt idx="9">
                  <c:v>2.3430643804367882E-2</c:v>
                </c:pt>
                <c:pt idx="10">
                  <c:v>1.8417355109982894E-2</c:v>
                </c:pt>
                <c:pt idx="11">
                  <c:v>4.2483429557396674E-2</c:v>
                </c:pt>
                <c:pt idx="12">
                  <c:v>4.7600075378956476E-2</c:v>
                </c:pt>
                <c:pt idx="13">
                  <c:v>5.0270753402070295E-2</c:v>
                </c:pt>
                <c:pt idx="14">
                  <c:v>5.5926358944941322E-2</c:v>
                </c:pt>
              </c:numCache>
            </c:numRef>
          </c:val>
        </c:ser>
        <c:axId val="124332672"/>
        <c:axId val="124338560"/>
      </c:barChart>
      <c:catAx>
        <c:axId val="12433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338560"/>
        <c:crosses val="autoZero"/>
        <c:auto val="1"/>
        <c:lblAlgn val="ctr"/>
        <c:lblOffset val="100"/>
      </c:catAx>
      <c:valAx>
        <c:axId val="124338560"/>
        <c:scaling>
          <c:orientation val="minMax"/>
          <c:min val="-0.15000000000000019"/>
        </c:scaling>
        <c:axPos val="l"/>
        <c:majorGridlines>
          <c:spPr>
            <a:ln>
              <a:prstDash val="sysDot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332672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0.09016</cdr:x>
      <cdr:y>0.32813</cdr:y>
    </cdr:from>
    <cdr:to>
      <cdr:x>0.15574</cdr:x>
      <cdr:y>0.38155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92088" y="1512168"/>
          <a:ext cx="57606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9pPr>
        </a:lstStyle>
        <a:p xmlns:a="http://schemas.openxmlformats.org/drawingml/2006/main">
          <a:r>
            <a:rPr lang="en-US" sz="1000" dirty="0" smtClean="0"/>
            <a:t>World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0.09016</cdr:x>
      <cdr:y>0.54688</cdr:y>
    </cdr:from>
    <cdr:to>
      <cdr:x>0.15574</cdr:x>
      <cdr:y>0.6003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792088" y="2520280"/>
          <a:ext cx="57606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ea typeface="ＭＳ Ｐゴシック" pitchFamily="100" charset="-128"/>
            </a:defRPr>
          </a:lvl9pPr>
        </a:lstStyle>
        <a:p xmlns:a="http://schemas.openxmlformats.org/drawingml/2006/main">
          <a:r>
            <a:rPr lang="en-US" sz="1000" dirty="0" err="1" smtClean="0"/>
            <a:t>DCs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815C59-8978-496A-8DF9-F2C9FF5B89D1}" type="datetime1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7B10B2-80A3-45E6-895B-DE281EE43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0D696-A3E6-4E0A-9D90-16B4453AA835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0DC-F328-4785-B102-635855347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emplate tikzn 7-0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1" charset="0"/>
          <a:ea typeface="ＭＳ Ｐゴシック" pitchFamily="-92" charset="-128"/>
          <a:cs typeface="ＭＳ Ｐ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emplate tikzn 10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za/imgres?imgurl=http://www.libraryforsales.com/Graphics/articles/Teamwork.jpg&amp;imgrefurl=http://www.libraryforsales.com/Articles/Teamwork/TEAM-together-everyone-achieves-more.html&amp;h=1200&amp;w=1200&amp;sz=383&amp;tbnid=kGezbTGczGPf9M:&amp;tbnh=85&amp;tbnw=85&amp;prev=/search?q=teamwork&amp;tbm=isch&amp;tbo=u&amp;zoom=1&amp;q=teamwork&amp;docid=csS3Oepfp6eJBM&amp;sa=X&amp;ei=VQ45T8XOG4P0-gaJiYWXAg&amp;ved=0CFYQ9QEwBQ&amp;dur=4203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f.org/external/pubs/ft/weo/2011/02/index.ht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f.org/external/pubs/ft/weo/2011/02/index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762000" y="815975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04040"/>
                </a:solidFill>
                <a:latin typeface="Tahoma" pitchFamily="100" charset="0"/>
                <a:cs typeface="Tahoma" pitchFamily="100" charset="0"/>
              </a:rPr>
              <a:t>KwaZulu-Natal</a:t>
            </a:r>
            <a:r>
              <a:rPr lang="en-US" sz="2000" dirty="0">
                <a:solidFill>
                  <a:srgbClr val="404040"/>
                </a:solidFill>
                <a:latin typeface="Tahoma" pitchFamily="100" charset="0"/>
                <a:cs typeface="Tahoma" pitchFamily="100" charset="0"/>
              </a:rPr>
              <a:t>, driving trade and investment in</a:t>
            </a:r>
          </a:p>
          <a:p>
            <a:pPr algn="ctr"/>
            <a:r>
              <a:rPr lang="en-US" sz="2000" b="1" dirty="0">
                <a:solidFill>
                  <a:srgbClr val="404040"/>
                </a:solidFill>
                <a:latin typeface="Tahoma" pitchFamily="100" charset="0"/>
                <a:cs typeface="Tahoma" pitchFamily="100" charset="0"/>
              </a:rPr>
              <a:t>South Africa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755576" y="52292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04040"/>
                </a:solidFill>
                <a:latin typeface="Tahoma" pitchFamily="100" charset="0"/>
                <a:cs typeface="Tahoma" pitchFamily="100" charset="0"/>
              </a:rPr>
              <a:t>Economic overview</a:t>
            </a:r>
          </a:p>
          <a:p>
            <a:pPr algn="ctr"/>
            <a:r>
              <a:rPr lang="en-US" sz="2000" b="1" dirty="0" smtClean="0">
                <a:solidFill>
                  <a:srgbClr val="404040"/>
                </a:solidFill>
                <a:latin typeface="Tahoma" pitchFamily="100" charset="0"/>
                <a:cs typeface="Tahoma" pitchFamily="100" charset="0"/>
              </a:rPr>
              <a:t>February 14, 2012</a:t>
            </a:r>
            <a:endParaRPr lang="en-US" sz="2000" b="1" dirty="0">
              <a:solidFill>
                <a:srgbClr val="404040"/>
              </a:solidFill>
              <a:latin typeface="Tahoma" pitchFamily="100" charset="0"/>
              <a:cs typeface="Tahoma" pitchFamily="10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inflows (% of world total), 2000—2010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(2011); </a:t>
            </a:r>
            <a:r>
              <a:rPr lang="en-US" sz="1200" dirty="0" err="1" smtClean="0"/>
              <a:t>FDI</a:t>
            </a:r>
            <a:r>
              <a:rPr lang="en-US" sz="1200" dirty="0" smtClean="0"/>
              <a:t> statistics</a:t>
            </a:r>
            <a:endParaRPr lang="en-US" sz="12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251520" y="1268761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562074"/>
          </a:xfrm>
        </p:spPr>
        <p:txBody>
          <a:bodyPr/>
          <a:lstStyle/>
          <a:p>
            <a:pPr algn="l"/>
            <a:r>
              <a:rPr lang="en-US" sz="2800" dirty="0" smtClean="0"/>
              <a:t>SA </a:t>
            </a:r>
            <a:r>
              <a:rPr lang="en-US" sz="2800" dirty="0" err="1" smtClean="0"/>
              <a:t>FDI</a:t>
            </a:r>
            <a:r>
              <a:rPr lang="en-US" sz="2800" dirty="0" smtClean="0"/>
              <a:t> inflows (US$ m), 2011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-82777" y="1268760"/>
          <a:ext cx="9309554" cy="520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 rot="-5400000">
            <a:off x="7092280" y="1628800"/>
            <a:ext cx="1440160" cy="1728192"/>
          </a:xfrm>
          <a:prstGeom prst="bracePair">
            <a:avLst>
              <a:gd name="adj" fmla="val 8333"/>
            </a:avLst>
          </a:prstGeom>
          <a:solidFill>
            <a:srgbClr val="FFFFFF"/>
          </a:solidFill>
          <a:ln w="15875">
            <a:solidFill>
              <a:srgbClr val="82ACD0"/>
            </a:solidFill>
            <a:round/>
            <a:headEnd/>
            <a:tailEnd/>
          </a:ln>
          <a:effectLst/>
          <a:scene3d>
            <a:camera prst="orthographicFront">
              <a:rot lat="0" lon="0" rev="15000000"/>
            </a:camera>
            <a:lightRig rig="threePt" dir="t"/>
          </a:scene3d>
        </p:spPr>
        <p:txBody>
          <a:bodyPr vert="horz" wrap="square" lIns="274320" tIns="45720" rIns="2743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SA’s</a:t>
            </a: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9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FDI</a:t>
            </a: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inflows skyrocket 269% to US$4.5bn in 2011, after plummeting 77% in 2010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transactions (Q1:2011)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(2012); Global investment trends monitor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504" y="1412777"/>
          <a:ext cx="8856985" cy="4258123"/>
        </p:xfrm>
        <a:graphic>
          <a:graphicData uri="http://schemas.openxmlformats.org/drawingml/2006/table">
            <a:tbl>
              <a:tblPr/>
              <a:tblGrid>
                <a:gridCol w="742785"/>
                <a:gridCol w="1959324"/>
                <a:gridCol w="1846463"/>
                <a:gridCol w="1265097"/>
                <a:gridCol w="1745412"/>
                <a:gridCol w="1297904"/>
              </a:tblGrid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 (US$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Industry of 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Host country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nation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25 056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GDF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Suez Energy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Natural gas transmission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Belgium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GDF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Suez SA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France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7 057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AXA Asia Pacific Holdings Ltd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Life insurance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Australia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AMP Ltd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Australia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6 041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AXA Asia Pacific Holdings Ltd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Life insurance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Australia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AMP Ltd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Australia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69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5 629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Bank </a:t>
                      </a: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Zachodni</a:t>
                      </a: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WBK</a:t>
                      </a: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Banks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Poland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Banco Santander SA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Spain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4 948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Vale SA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Iron ores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Brazil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Norsk Hydro ASA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Norway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4 800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AIG Star Life Insurance Co Ltd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Life insurance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Japan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Prudential Financial Inc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4 750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Chesapeake Energy Corp.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Crude petroleum and natural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BHP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Billiton Ltd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Australia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1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4 546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Porsche Holding GmbH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Automobiles and other motor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vehicles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Austria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Porsche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Automobil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Holding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Germany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32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3 895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Baldor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Electric Co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Motors and generators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ABB Ltd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Switzerland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3 832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Turkiye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Garanti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Bankasi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Banks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Turkey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BBVA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Spain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9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3 800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Universal Studios Holding III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Corp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Television broadcasting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stations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95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3 800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OAO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"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Vimm-Bill'-Dann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Produkty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Pitaniya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Fluid milk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Russian Federation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PepsiCo Inc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9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3 549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 Group PLC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Services allied to motion </a:t>
                      </a:r>
                      <a:br>
                        <a:rPr lang="en-US" sz="120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picture production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Kingdom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CitiGroup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Inc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United States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transactions (Q2:2011)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(2012); Global investment trends monitor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504" y="1412777"/>
          <a:ext cx="8856985" cy="4346037"/>
        </p:xfrm>
        <a:graphic>
          <a:graphicData uri="http://schemas.openxmlformats.org/drawingml/2006/table">
            <a:tbl>
              <a:tblPr/>
              <a:tblGrid>
                <a:gridCol w="742785"/>
                <a:gridCol w="1959324"/>
                <a:gridCol w="1846463"/>
                <a:gridCol w="1265097"/>
                <a:gridCol w="1745412"/>
                <a:gridCol w="1297904"/>
              </a:tblGrid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 (US$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Industry of 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Host country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nation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22 382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Weather Investments </a:t>
                      </a: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Srl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Telephone communications,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except radiotelephone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Italy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VimpelCom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Netherlands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21 230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Genzyme Corp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Biological products, except </a:t>
                      </a:r>
                      <a:b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diagnostic substances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Sanofi-Aventis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9 400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Centro Properties 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Land subdividers and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developers, except cemeteries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Blackstone Group LP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69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7 800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Morgan Stanley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Offices of bank holding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companies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Mitsubishi UFJ Finl Grp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Japan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7 359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Equinox Minerals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Copper ores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Australia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Barrick Gold Corp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Canada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7 306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Pride International Inc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Drilling oil and gas wells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Ensco PLC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9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7 206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Danisco A/S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Food preparations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Denmark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DuPont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9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6 505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Central Networks PLC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Electric services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PPL Corp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32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6 300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Chrysler Financial Corp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Personal credit institutions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Toronto-Dominion Bank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Canada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5 524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Vivo </a:t>
                      </a: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Participacoes</a:t>
                      </a: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Radiotelephone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communications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Brazil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Telefonica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Spain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transactions (Q2:2011 – cont’d)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(2012); Global investment trends monitor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504" y="1412777"/>
          <a:ext cx="8856985" cy="4707864"/>
        </p:xfrm>
        <a:graphic>
          <a:graphicData uri="http://schemas.openxmlformats.org/drawingml/2006/table">
            <a:tbl>
              <a:tblPr/>
              <a:tblGrid>
                <a:gridCol w="742785"/>
                <a:gridCol w="1959324"/>
                <a:gridCol w="1846463"/>
                <a:gridCol w="1265097"/>
                <a:gridCol w="1745412"/>
                <a:gridCol w="1297904"/>
              </a:tblGrid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 (US$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Industry of 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Host country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nation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4 925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Shell International Petroleum Co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Industrial organic chemicals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Brazil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Brazil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4 356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Consolidated Thompson Iron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Mines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Iron ores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Canada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Cliffs Natural Resources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OAO "Novatek"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Crude petroleum and natural </a:t>
                      </a:r>
                      <a:b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Russian Federation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3 908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Riversdale Mining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Bituminous coal and lignite </a:t>
                      </a:r>
                      <a:b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surface mining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Australia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Rio Tinto PLC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69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3 842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Alberto-Culver Co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Perfumes, cosmetics, and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other toilet preparations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Unilever PLC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3 560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Talecris Biotherapeutics </a:t>
                      </a:r>
                      <a:b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Holdings Corp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Pharmaceutical preparations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Grifols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Spain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3 500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Tech Holdings LLC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Oil and gas field services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Investor 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Singapore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9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3 400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Securitas Direct AB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Security systems services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Sweden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Investor 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9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3 117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Atria Senior Living Group Inc.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Skilled nursing care facilities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Ventas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3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3 070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Peregrino Project,Campos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Basin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Crude petroleum and natural </a:t>
                      </a:r>
                      <a:b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Brazil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Sinochem Group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China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transactions (Q3:2011)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(2012); Global investment trends monitor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052737"/>
          <a:ext cx="9144000" cy="4937727"/>
        </p:xfrm>
        <a:graphic>
          <a:graphicData uri="http://schemas.openxmlformats.org/drawingml/2006/table">
            <a:tbl>
              <a:tblPr/>
              <a:tblGrid>
                <a:gridCol w="766856"/>
                <a:gridCol w="2022816"/>
                <a:gridCol w="1906299"/>
                <a:gridCol w="1306093"/>
                <a:gridCol w="1801973"/>
                <a:gridCol w="1339963"/>
              </a:tblGrid>
              <a:tr h="348652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 (US$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Industry of 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Host country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nation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78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13 683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Nycomed</a:t>
                      </a: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International </a:t>
                      </a:r>
                      <a:b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Management GmbH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Pharmaceutical preparations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Switzerland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Takeda Pharmaceutical Co </a:t>
                      </a:r>
                      <a:b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Japan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78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11 776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Petrohawk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Energy Corp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Crude petroleum and natural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BHP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Billiton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Australia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78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9 000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Reliance Industries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Crude petroleum and natural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India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BP PLC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5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6 256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OAO "Polyus Zoloto"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Gold ores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Russian Federation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Polyus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Zoloto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Russian Federation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87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4 964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Cia</a:t>
                      </a: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Espanola de </a:t>
                      </a:r>
                      <a:r>
                        <a:rPr lang="en-US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Petroleos</a:t>
                      </a: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SA </a:t>
                      </a:r>
                      <a:r>
                        <a:rPr lang="en-US" sz="1200" spc="5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{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CEPSA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}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Crude petroleum and natural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Spain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IPIC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Arab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Emirates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5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4 723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Tognum AG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Internal combustion engines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Germany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Rolls-Royce Group plc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5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4 640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Rhodia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Manmade organic fibers,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except cellulosic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Solvay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Belgium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4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4 095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Marshall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Ilsley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Corp.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National commercial banks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Bank of Montreal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Canada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3 599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Parmalat SpA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Fluid milk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Italy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Investor 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5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3 540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Phadia AB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Surgical and medical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instruments and apparatus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Sweden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Thermo Fisher Scientific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3 200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Converteam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Group SAS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Motors and generators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5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3 140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Distribuidora Internacional de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Alimentacion SA{Dia}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Grocery stores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Spain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259205" algn="r"/>
                        </a:tabLst>
                      </a:pPr>
                      <a:r>
                        <a:rPr lang="en-US" sz="1200" spc="-2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Shareholders	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3 033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SPIE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Engineering services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350645" algn="r"/>
                        </a:tabLst>
                      </a:pPr>
                      <a:r>
                        <a:rPr lang="en-US" sz="1200" spc="-2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Investor </a:t>
                      </a:r>
                      <a:r>
                        <a:rPr lang="en-US" sz="1200" spc="-2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transactions (Q4:2011)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(2012); Global investment trends monitor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071696"/>
          <a:ext cx="9144000" cy="5627047"/>
        </p:xfrm>
        <a:graphic>
          <a:graphicData uri="http://schemas.openxmlformats.org/drawingml/2006/table">
            <a:tbl>
              <a:tblPr/>
              <a:tblGrid>
                <a:gridCol w="766855"/>
                <a:gridCol w="2022817"/>
                <a:gridCol w="1906299"/>
                <a:gridCol w="1306093"/>
                <a:gridCol w="1801973"/>
                <a:gridCol w="1339963"/>
              </a:tblGrid>
              <a:tr h="354006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Value (US$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Industry of acquired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Host country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company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Ultimate acquiring nation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10 793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Foster's Group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Malt beverages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9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Australia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SABMiller PLC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07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8 500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Skype Global Sarl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Prepackaged Software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9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Luxembourg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Microsoft Corp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06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6 611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Polkomtel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Radiotelephone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communications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Poland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Metelem Holding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Cyprus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69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6 311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Cephalon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Pharmaceutical preparations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Teva Pharmaceutical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Industries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Israel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3">
                <a:tc>
                  <a:txBody>
                    <a:bodyPr/>
                    <a:lstStyle/>
                    <a:p>
                      <a:pPr marR="60960" algn="r">
                        <a:lnSpc>
                          <a:spcPct val="91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499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OAO "Polimetall"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Gold ores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Russian Federation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Polymetal International Plc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Jersey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9">
                <a:tc>
                  <a:txBody>
                    <a:bodyPr/>
                    <a:lstStyle/>
                    <a:p>
                      <a:pPr marL="0" marR="60960" indent="0" algn="r" defTabSz="914400" rtl="0" eaLnBrk="1" fontAlgn="auto" latinLnBrk="0" hangingPunct="1">
                        <a:lnSpc>
                          <a:spcPct val="91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5 390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175" algn="l">
                        <a:spcAft>
                          <a:spcPts val="0"/>
                        </a:spcAft>
                        <a:tabLst>
                          <a:tab pos="1572895" algn="r"/>
                        </a:tabLst>
                      </a:pPr>
                      <a:r>
                        <a:rPr lang="en-US" sz="1200" spc="-1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Anglo American Sur SA	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175" algn="l">
                        <a:spcAft>
                          <a:spcPts val="0"/>
                        </a:spcAft>
                        <a:tabLst>
                          <a:tab pos="1572895" algn="r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Copper ores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Chile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Mitsubishi Corp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Japan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60960" algn="r">
                        <a:lnSpc>
                          <a:spcPct val="88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Kinetic Concepts Inc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Surgical and medical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instruments and apparatus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Chiron Holdings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95">
                <a:tc>
                  <a:txBody>
                    <a:bodyPr/>
                    <a:lstStyle/>
                    <a:p>
                      <a:pPr marL="0" marR="60960" indent="0" algn="r" defTabSz="914400" rtl="0" eaLnBrk="1" fontAlgn="auto" latinLnBrk="0" hangingPunct="1">
                        <a:lnSpc>
                          <a:spcPct val="88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4 949</a:t>
                      </a: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Macarthur Coal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Coal mining services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Australia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Peabody Energy Corp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3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4 542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Cairn India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Crude petroleum and natural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India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Volcan Investments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61">
                <a:tc rowSpan="2">
                  <a:txBody>
                    <a:bodyPr/>
                    <a:lstStyle/>
                    <a:p>
                      <a:pPr marR="60960" algn="r">
                        <a:lnSpc>
                          <a:spcPct val="88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4 495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88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4 223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Musketeer GmbH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Cable and other pay television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Germany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Liberty Global Inc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OAO "Pervaya Gruzovaya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Kompaniya"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Railroads, line-haul operating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Russian Federation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UCL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Holding BV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Netherlands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9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3 837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Northumbrian Water Group PLC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Water supply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Hutchison Whampoa Ltd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Hong Kong, China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92">
                <a:tc>
                  <a:txBody>
                    <a:bodyPr/>
                    <a:lstStyle/>
                    <a:p>
                      <a:pPr marR="60960" algn="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3 614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 Groep NV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Insurance agents, brokers,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and service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Mexico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 Sura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Colombia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92">
                <a:tc>
                  <a:txBody>
                    <a:bodyPr/>
                    <a:lstStyle/>
                    <a:p>
                      <a:pPr marR="60960"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3 259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GDF Suez SA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Electric services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spcAft>
                          <a:spcPts val="0"/>
                        </a:spcAft>
                        <a:tabLst>
                          <a:tab pos="1365250" algn="r"/>
                        </a:tabLst>
                      </a:pPr>
                      <a:r>
                        <a:rPr lang="en-US" sz="1200" spc="-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France	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5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China Investment Corp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96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China</a:t>
                      </a: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92">
                <a:tc>
                  <a:txBody>
                    <a:bodyPr/>
                    <a:lstStyle/>
                    <a:p>
                      <a:pPr marR="60960" algn="r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3 017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Global Crossing Ltd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Telephone communications,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except radiotelephone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441450" algn="r"/>
                        </a:tabLst>
                      </a:pPr>
                      <a:r>
                        <a:rPr lang="en-US" sz="1200" spc="-3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Bermuda	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Level 3 Communications Inc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96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into  South Africa, KwaZulu-Natal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1628793"/>
          <a:ext cx="8856983" cy="4437507"/>
        </p:xfrm>
        <a:graphic>
          <a:graphicData uri="http://schemas.openxmlformats.org/drawingml/2006/table">
            <a:tbl>
              <a:tblPr/>
              <a:tblGrid>
                <a:gridCol w="1021959"/>
                <a:gridCol w="1021959"/>
                <a:gridCol w="1362613"/>
                <a:gridCol w="1362613"/>
                <a:gridCol w="1362613"/>
                <a:gridCol w="1362613"/>
                <a:gridCol w="1362613"/>
              </a:tblGrid>
              <a:tr h="26103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South Africa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KwaZulu-Natal 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Projects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Capex (USD 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12,770.2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r>
                        <a:rPr lang="en-US" sz="1200" b="0" i="1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(6.3)</a:t>
                      </a:r>
                      <a:endParaRPr lang="en-US" sz="1200" b="0" i="1" u="none" strike="noStrike" dirty="0">
                        <a:solidFill>
                          <a:srgbClr val="65656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1,525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(11.9)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1,300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(5.7)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6,805.3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200" b="0" i="1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(2.9)</a:t>
                      </a:r>
                      <a:endParaRPr lang="en-US" sz="1200" b="0" i="1" u="none" strike="noStrike" dirty="0">
                        <a:solidFill>
                          <a:srgbClr val="65656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143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(2.1)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800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(4.5)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7,695.1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22,883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200" b="0" i="1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(5.2)</a:t>
                      </a:r>
                      <a:endParaRPr lang="en-US" sz="1200" b="0" i="1" u="none" strike="noStrike" dirty="0">
                        <a:solidFill>
                          <a:srgbClr val="65656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106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(1.4)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4,527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(19.8)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13,533.3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sz="1200" b="0" i="1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(8.0)</a:t>
                      </a:r>
                      <a:endParaRPr lang="en-US" sz="1200" b="0" i="1" u="none" strike="noStrike" dirty="0">
                        <a:solidFill>
                          <a:srgbClr val="65656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2,192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(16.2)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1,674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(6.2)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5,260.9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200" b="0" i="1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(3.4)</a:t>
                      </a:r>
                      <a:endParaRPr lang="en-US" sz="1200" b="0" i="1" u="none" strike="noStrike" dirty="0">
                        <a:solidFill>
                          <a:srgbClr val="65656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812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(15.4)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259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(3.0)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5,084.6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200" b="0" i="1" u="none" strike="noStrike" dirty="0" smtClean="0">
                          <a:solidFill>
                            <a:srgbClr val="656565"/>
                          </a:solidFill>
                          <a:latin typeface="Arial" pitchFamily="34" charset="0"/>
                          <a:cs typeface="Arial" pitchFamily="34" charset="0"/>
                        </a:rPr>
                        <a:t>(6.7)</a:t>
                      </a:r>
                      <a:endParaRPr lang="en-US" sz="1200" b="0" i="1" u="none" strike="noStrike" dirty="0">
                        <a:solidFill>
                          <a:srgbClr val="65656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174 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(3.4)</a:t>
                      </a:r>
                      <a:endParaRPr lang="en-US" sz="1200" b="0" i="1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399 (</a:t>
                      </a:r>
                      <a:r>
                        <a:rPr lang="en-US" sz="1200" b="0" i="1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r>
                        <a:rPr lang="en-US" sz="1200" b="0" i="0" u="none" strike="noStrike" dirty="0" smtClean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3,760.5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4,309.9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4,502.6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63,781.4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157,977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4,954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latin typeface="Arial" pitchFamily="34" charset="0"/>
                          <a:cs typeface="Arial" pitchFamily="34" charset="0"/>
                        </a:rPr>
                        <a:t>8,959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6103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03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Notes: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1D1D"/>
                    </a:solidFill>
                  </a:tcPr>
                </a:tc>
              </a:tr>
              <a:tr h="52205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1) ©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fDi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Intelligence, from the Financial Times Ltd 2012.  Data subject to terms and conditions of use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outflows (% of world total), 2000—2010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(2011); </a:t>
            </a:r>
            <a:r>
              <a:rPr lang="en-US" sz="1200" dirty="0" err="1" smtClean="0"/>
              <a:t>FDI</a:t>
            </a:r>
            <a:r>
              <a:rPr lang="en-US" sz="1200" dirty="0" smtClean="0"/>
              <a:t> statistics</a:t>
            </a:r>
            <a:endParaRPr lang="en-US" sz="12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0" y="1268761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9144000" cy="5040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SA Quarterly Gross fixed capital formation: total (constant 2005 prices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80596" y="1052735"/>
          <a:ext cx="9224596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634082"/>
          </a:xfrm>
        </p:spPr>
        <p:txBody>
          <a:bodyPr/>
          <a:lstStyle/>
          <a:p>
            <a:pPr algn="l"/>
            <a:r>
              <a:rPr lang="en-US" sz="2800" dirty="0" smtClean="0"/>
              <a:t>Introduction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Present on macro-economic performance</a:t>
            </a:r>
          </a:p>
          <a:p>
            <a:r>
              <a:rPr lang="en-US" dirty="0" smtClean="0"/>
              <a:t>Selection of indicators that relate to </a:t>
            </a:r>
            <a:r>
              <a:rPr lang="en-US" dirty="0" smtClean="0"/>
              <a:t>IP Forum’s </a:t>
            </a:r>
            <a:r>
              <a:rPr lang="en-US" dirty="0" smtClean="0"/>
              <a:t>role</a:t>
            </a:r>
          </a:p>
          <a:p>
            <a:r>
              <a:rPr lang="en-US" dirty="0" smtClean="0"/>
              <a:t>Give sense of direction; </a:t>
            </a:r>
            <a:r>
              <a:rPr lang="en-US" i="1" dirty="0" smtClean="0"/>
              <a:t>possibly</a:t>
            </a:r>
            <a:r>
              <a:rPr lang="en-US" dirty="0" smtClean="0"/>
              <a:t> direct next move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9144000" cy="5040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SA Quarterly Gross fixed capital formation: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sectoral</a:t>
            </a:r>
            <a:r>
              <a:rPr lang="en-US" dirty="0" smtClean="0">
                <a:latin typeface="+mj-lt"/>
                <a:ea typeface="+mj-ea"/>
                <a:cs typeface="+mj-cs"/>
              </a:rPr>
              <a:t> (constant 2005 prices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1268760"/>
          <a:ext cx="9144000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9144000" cy="5040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SA Quarterly Gross fixed capital formation: source (constant 2005 prices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80596" y="1124743"/>
          <a:ext cx="9305192" cy="534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932452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 smtClean="0">
                <a:latin typeface="+mj-lt"/>
                <a:ea typeface="+mj-ea"/>
                <a:cs typeface="+mj-cs"/>
              </a:rPr>
              <a:t>SA Quarterly Gross fixed capital formation: asset type (constant 2005 prices</a:t>
            </a:r>
            <a:r>
              <a:rPr kumimoji="0" lang="en-US" sz="21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; </a:t>
            </a:r>
            <a:r>
              <a:rPr kumimoji="0" lang="en-US" sz="215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saa</a:t>
            </a:r>
            <a:r>
              <a:rPr kumimoji="0" lang="en-US" sz="21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80596" y="1268759"/>
          <a:ext cx="9224596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4868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 smtClean="0">
                <a:latin typeface="+mj-lt"/>
                <a:ea typeface="+mj-ea"/>
                <a:cs typeface="+mj-cs"/>
              </a:rPr>
              <a:t>KwaZulu-Natal Provincial Investment Monitor: Nov 2011 (</a:t>
            </a:r>
            <a:r>
              <a:rPr lang="en-US" sz="2150" dirty="0" err="1" smtClean="0">
                <a:latin typeface="+mj-lt"/>
                <a:ea typeface="+mj-ea"/>
                <a:cs typeface="+mj-cs"/>
              </a:rPr>
              <a:t>saa</a:t>
            </a:r>
            <a:r>
              <a:rPr lang="en-US" sz="2150" dirty="0" smtClean="0">
                <a:latin typeface="+mj-lt"/>
                <a:ea typeface="+mj-ea"/>
                <a:cs typeface="+mj-cs"/>
              </a:rPr>
              <a:t>)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TRANSPORT INDEX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06782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789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BUILDING INDEX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72827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356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CIVIL INDEX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979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MACHINERY INDEX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17787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31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ICT INDEX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262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TRANSFERS INDEX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759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49250" y="930523"/>
            <a:ext cx="8267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20688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700808"/>
            <a:ext cx="9144000" cy="446449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Global economic outlook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latin typeface="+mn-lt"/>
                <a:ea typeface="+mn-ea"/>
              </a:rPr>
              <a:t>International investment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inflows and outflows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latin typeface="+mn-lt"/>
                <a:ea typeface="+mn-ea"/>
              </a:rPr>
              <a:t>Domestic investment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Gross fixed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capital formation (by sector, source, asset class)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KwaZulu-Natal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investment monitor (by asset class)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latin typeface="+mn-lt"/>
                <a:ea typeface="+mn-ea"/>
              </a:rPr>
              <a:t>Conclusions and recommendations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562074"/>
          </a:xfrm>
        </p:spPr>
        <p:txBody>
          <a:bodyPr/>
          <a:lstStyle/>
          <a:p>
            <a:pPr algn="l"/>
            <a:r>
              <a:rPr lang="en-US" sz="2800" dirty="0" smtClean="0"/>
              <a:t>Contents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TOTAL INVESTMENT INDEX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380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490066"/>
          </a:xfrm>
        </p:spPr>
        <p:txBody>
          <a:bodyPr/>
          <a:lstStyle/>
          <a:p>
            <a:pPr algn="l"/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US" dirty="0" smtClean="0"/>
              <a:t>Global economy still fragile (</a:t>
            </a:r>
            <a:r>
              <a:rPr lang="en-US" dirty="0" err="1" smtClean="0"/>
              <a:t>DCs</a:t>
            </a:r>
            <a:r>
              <a:rPr lang="en-US" dirty="0" smtClean="0"/>
              <a:t> sneeze, </a:t>
            </a:r>
            <a:r>
              <a:rPr lang="en-US" dirty="0" err="1" smtClean="0"/>
              <a:t>EECs</a:t>
            </a:r>
            <a:r>
              <a:rPr lang="en-US" dirty="0" smtClean="0"/>
              <a:t> catch a cold)</a:t>
            </a:r>
          </a:p>
          <a:p>
            <a:pPr lvl="1"/>
            <a:r>
              <a:rPr lang="en-US" sz="2400" dirty="0" smtClean="0"/>
              <a:t>Why? Contagion effect (disorderly default, bank runs, runs spread, </a:t>
            </a:r>
            <a:r>
              <a:rPr lang="en-US" sz="2400" dirty="0" err="1" smtClean="0"/>
              <a:t>ECB</a:t>
            </a:r>
            <a:r>
              <a:rPr lang="en-US" sz="2400" dirty="0" smtClean="0"/>
              <a:t> powerless, German revolt, fin sys collapse, spreads globally, regression) ≈ 25%</a:t>
            </a:r>
          </a:p>
          <a:p>
            <a:pPr lvl="1"/>
            <a:r>
              <a:rPr lang="en-US" sz="2400" dirty="0" smtClean="0"/>
              <a:t>75%? (Euro survives, fiscal union, haircuts, rescue funds {</a:t>
            </a:r>
            <a:r>
              <a:rPr lang="en-US" sz="2400" dirty="0" err="1" smtClean="0"/>
              <a:t>ECB</a:t>
            </a:r>
            <a:r>
              <a:rPr lang="en-US" sz="2400" dirty="0" smtClean="0"/>
              <a:t> supports banks &amp; IMF joins in}, BRICKS contribute, slow growth in US &amp; Europe 10-15yrs 0-0.5% p.a.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Investments  growing, though sluggish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The good? Emergence of new markets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490066"/>
          </a:xfrm>
        </p:spPr>
        <p:txBody>
          <a:bodyPr/>
          <a:lstStyle/>
          <a:p>
            <a:pPr algn="l"/>
            <a:r>
              <a:rPr lang="en-US" sz="2400" dirty="0" smtClean="0"/>
              <a:t>Now what?  </a:t>
            </a:r>
            <a:r>
              <a:rPr lang="en-US" sz="2400" dirty="0" err="1" smtClean="0"/>
              <a:t>KZN</a:t>
            </a:r>
            <a:r>
              <a:rPr lang="en-US" sz="2400" dirty="0" smtClean="0"/>
              <a:t> within SA, SA within Africa, world?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/>
          <a:lstStyle/>
          <a:p>
            <a:r>
              <a:rPr lang="en-US" sz="2800" dirty="0" smtClean="0"/>
              <a:t>Keep eyes on the ball</a:t>
            </a:r>
          </a:p>
          <a:p>
            <a:r>
              <a:rPr lang="en-US" sz="2800" dirty="0" smtClean="0"/>
              <a:t>Start the party (encourage domestic investment)</a:t>
            </a:r>
          </a:p>
          <a:p>
            <a:r>
              <a:rPr lang="en-US" sz="2800" dirty="0" smtClean="0"/>
              <a:t>Diversify for increased resilience (new products and opportunities) – eyes on Africa, don’t miss the boat; financial sector spearheading venture</a:t>
            </a:r>
          </a:p>
          <a:p>
            <a:r>
              <a:rPr lang="en-US" sz="2800" dirty="0" smtClean="0"/>
              <a:t>Improve investment climate (maintain and/or improve efficiency and competitiveness) </a:t>
            </a:r>
          </a:p>
          <a:p>
            <a:endParaRPr lang="en-US" dirty="0"/>
          </a:p>
        </p:txBody>
      </p:sp>
      <p:pic>
        <p:nvPicPr>
          <p:cNvPr id="4" name="rg_hi" descr="http://t3.gstatic.com/images?q=tbn:ANd9GcRQ3VsaSRXys0GpuBa9Swblm5ZI42B1ChUaqdxuKorMMH1ybx7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9330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490066"/>
          </a:xfrm>
        </p:spPr>
        <p:txBody>
          <a:bodyPr/>
          <a:lstStyle/>
          <a:p>
            <a:pPr algn="l"/>
            <a:r>
              <a:rPr lang="en-US" sz="2400" dirty="0" smtClean="0"/>
              <a:t>TIKZN Contact Details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1628800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Durban:</a:t>
            </a:r>
          </a:p>
          <a:p>
            <a:r>
              <a:rPr lang="en-US" sz="2000" dirty="0" smtClean="0"/>
              <a:t>Trade and Investment House</a:t>
            </a:r>
          </a:p>
          <a:p>
            <a:r>
              <a:rPr lang="en-US" sz="2000" dirty="0" err="1" smtClean="0"/>
              <a:t>Kingsmead</a:t>
            </a:r>
            <a:r>
              <a:rPr lang="en-US" sz="2000" dirty="0" smtClean="0"/>
              <a:t> Office Park</a:t>
            </a:r>
          </a:p>
          <a:p>
            <a:r>
              <a:rPr lang="en-US" sz="2000" dirty="0" err="1" smtClean="0"/>
              <a:t>Kingsmead</a:t>
            </a:r>
            <a:r>
              <a:rPr lang="en-US" sz="2000" dirty="0" smtClean="0"/>
              <a:t> Boulevard</a:t>
            </a:r>
          </a:p>
          <a:p>
            <a:r>
              <a:rPr lang="en-US" sz="2000" dirty="0" smtClean="0"/>
              <a:t>Stalwart </a:t>
            </a:r>
            <a:r>
              <a:rPr lang="en-US" sz="2000" dirty="0" err="1" smtClean="0"/>
              <a:t>Simelane</a:t>
            </a:r>
            <a:r>
              <a:rPr lang="en-US" sz="2000" dirty="0" smtClean="0"/>
              <a:t> Road</a:t>
            </a:r>
          </a:p>
          <a:p>
            <a:r>
              <a:rPr lang="en-US" sz="2000" dirty="0" smtClean="0"/>
              <a:t>Durban, 4000</a:t>
            </a:r>
          </a:p>
          <a:p>
            <a:endParaRPr lang="en-US" sz="2000" dirty="0" smtClean="0"/>
          </a:p>
          <a:p>
            <a:r>
              <a:rPr lang="en-US" sz="2000" dirty="0" smtClean="0"/>
              <a:t>Tel: +27 (0) 31 368 9600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03440" y="1628800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Gauteng:</a:t>
            </a:r>
          </a:p>
          <a:p>
            <a:pPr algn="r"/>
            <a:r>
              <a:rPr lang="en-US" sz="2000" dirty="0" smtClean="0"/>
              <a:t>Financial Place</a:t>
            </a:r>
            <a:br>
              <a:rPr lang="en-US" sz="2000" dirty="0" smtClean="0"/>
            </a:br>
            <a:r>
              <a:rPr lang="en-US" sz="2000" dirty="0" smtClean="0"/>
              <a:t>99 George </a:t>
            </a:r>
            <a:r>
              <a:rPr lang="en-US" sz="2000" dirty="0" err="1" smtClean="0"/>
              <a:t>Storrar</a:t>
            </a:r>
            <a:r>
              <a:rPr lang="en-US" sz="2000" dirty="0" smtClean="0"/>
              <a:t> Avenue</a:t>
            </a:r>
            <a:br>
              <a:rPr lang="en-US" sz="2000" dirty="0" smtClean="0"/>
            </a:br>
            <a:r>
              <a:rPr lang="en-US" sz="2000" dirty="0" err="1" smtClean="0"/>
              <a:t>Groenkloof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Pretoria</a:t>
            </a:r>
            <a:br>
              <a:rPr lang="en-US" sz="2000" dirty="0" smtClean="0"/>
            </a:br>
            <a:r>
              <a:rPr lang="en-US" sz="2000" dirty="0" smtClean="0"/>
              <a:t>0181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Tel: +27 (0) 12 346 4386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75856" y="5085184"/>
            <a:ext cx="2009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www.tikzn.co.za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49250" y="930523"/>
            <a:ext cx="8267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20688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562074"/>
          </a:xfrm>
        </p:spPr>
        <p:txBody>
          <a:bodyPr/>
          <a:lstStyle/>
          <a:p>
            <a:pPr algn="l"/>
            <a:r>
              <a:rPr lang="en-US" sz="2800" dirty="0" smtClean="0"/>
              <a:t>Global economic outlook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79512" y="1268760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81001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IMF (2011,2012); </a:t>
            </a:r>
            <a:r>
              <a:rPr lang="en-US" sz="1200" dirty="0" err="1" smtClean="0"/>
              <a:t>WEO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EECs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49250" y="930523"/>
            <a:ext cx="8267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20688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562074"/>
          </a:xfrm>
        </p:spPr>
        <p:txBody>
          <a:bodyPr/>
          <a:lstStyle/>
          <a:p>
            <a:pPr algn="l"/>
            <a:r>
              <a:rPr lang="en-US" sz="2800" dirty="0" smtClean="0"/>
              <a:t>Global economic outlook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IMF (2012); </a:t>
            </a:r>
            <a:r>
              <a:rPr lang="en-US" sz="1200" dirty="0" err="1" smtClean="0"/>
              <a:t>WEO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1" y="1397002"/>
          <a:ext cx="8784978" cy="4745751"/>
        </p:xfrm>
        <a:graphic>
          <a:graphicData uri="http://schemas.openxmlformats.org/drawingml/2006/table">
            <a:tbl>
              <a:tblPr/>
              <a:tblGrid>
                <a:gridCol w="2794962"/>
                <a:gridCol w="862156"/>
                <a:gridCol w="833981"/>
                <a:gridCol w="862156"/>
                <a:gridCol w="794538"/>
                <a:gridCol w="473341"/>
                <a:gridCol w="1081922"/>
                <a:gridCol w="1081922"/>
              </a:tblGrid>
              <a:tr h="41290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Inherit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Inherit"/>
                        </a:rPr>
                        <a:t>Year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Inherit"/>
                        </a:rPr>
                        <a:t> ago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Projections</a:t>
                      </a: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Difference from September 2011 </a:t>
                      </a:r>
                      <a:r>
                        <a:rPr lang="en-US" sz="14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WEO</a:t>
                      </a: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 Projections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45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2010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 gridSpan="8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2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World Output 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Inheri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5.2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4129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Advanced Economies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–0.5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United States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Euro Area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–0.5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Germany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1.5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–1.0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France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Italy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1.5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–2.2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–2.5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Spain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–2.8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–2.1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Japan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United Kingdom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0.6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–1.0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064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Canada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–0.5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423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Other Advanced Economies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Inheri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588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Newly Industrialized Asian Economies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8.4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4.1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–0.3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49250" y="930523"/>
            <a:ext cx="8267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20688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562074"/>
          </a:xfrm>
        </p:spPr>
        <p:txBody>
          <a:bodyPr/>
          <a:lstStyle/>
          <a:p>
            <a:pPr algn="l"/>
            <a:r>
              <a:rPr lang="en-US" sz="2800" dirty="0" smtClean="0"/>
              <a:t>Global economic outlook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IMF (2012); </a:t>
            </a:r>
            <a:r>
              <a:rPr lang="en-US" sz="1200" dirty="0" err="1" smtClean="0"/>
              <a:t>WEO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052736"/>
          <a:ext cx="8784978" cy="4856873"/>
        </p:xfrm>
        <a:graphic>
          <a:graphicData uri="http://schemas.openxmlformats.org/drawingml/2006/table">
            <a:tbl>
              <a:tblPr/>
              <a:tblGrid>
                <a:gridCol w="3384376"/>
                <a:gridCol w="720080"/>
                <a:gridCol w="648072"/>
                <a:gridCol w="600725"/>
                <a:gridCol w="191363"/>
                <a:gridCol w="603174"/>
                <a:gridCol w="764978"/>
                <a:gridCol w="790287"/>
                <a:gridCol w="145817"/>
                <a:gridCol w="936106"/>
              </a:tblGrid>
              <a:tr h="171688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Inheri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Inherit"/>
                        </a:rPr>
                        <a:t>Year over Year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Projections</a:t>
                      </a:r>
                    </a:p>
                  </a:txBody>
                  <a:tcPr marL="4342" marR="4342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Difference from </a:t>
                      </a:r>
                      <a:r>
                        <a:rPr lang="en-US" sz="1400" b="0" i="0" u="sng" strike="noStrike" dirty="0" smtClean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Sept </a:t>
                      </a: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2011 </a:t>
                      </a:r>
                      <a:r>
                        <a:rPr lang="en-US" sz="14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WEO</a:t>
                      </a: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 Projections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608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639"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2010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2011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2012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2013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2012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2013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688">
                <a:tc gridSpan="10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World Output 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Inheri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5.2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3.8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3.3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3.9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9215" marR="9215" marT="92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95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Emerging and Developing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Inherit"/>
                        </a:rPr>
                        <a:t>Economies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7.3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6.2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1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1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Central and Eastern Europe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95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Commonwealth of Independent States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4.5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Russia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Excluding Russia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4.7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Developing Asia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9.5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China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10.4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9.2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8.2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8.8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India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9.9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ASEAN-5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Inheri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6.9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4.8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Latin America and the Caribbean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6.1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Brazil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7.5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Mexico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95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Middle East and North Africa (MENA)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latin typeface="Inheri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3.2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. . .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. . .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Sub-Saharan Africa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4.9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5.3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–0.3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–0.2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19963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South Africa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2.9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2.5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3.4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Inherit"/>
                        </a:rPr>
                        <a:t>–1.1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Inherit"/>
                      </a:endParaRP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Inherit"/>
                        </a:rPr>
                        <a:t>–0.6</a:t>
                      </a:r>
                    </a:p>
                  </a:txBody>
                  <a:tcPr marL="4342" marR="4342" marT="43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634082"/>
          </a:xfrm>
        </p:spPr>
        <p:txBody>
          <a:bodyPr/>
          <a:lstStyle/>
          <a:p>
            <a:pPr algn="l"/>
            <a:r>
              <a:rPr lang="en-US" sz="2800" dirty="0" smtClean="0"/>
              <a:t>Global </a:t>
            </a:r>
            <a:r>
              <a:rPr lang="en-US" sz="2800" dirty="0" err="1" smtClean="0"/>
              <a:t>FDI</a:t>
            </a:r>
            <a:r>
              <a:rPr lang="en-US" sz="2800" dirty="0" smtClean="0"/>
              <a:t> inflows (US$ </a:t>
            </a:r>
            <a:r>
              <a:rPr lang="en-US" sz="2800" dirty="0" err="1" smtClean="0"/>
              <a:t>bn</a:t>
            </a:r>
            <a:r>
              <a:rPr lang="en-US" sz="2800" dirty="0" smtClean="0"/>
              <a:t>), 2011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950" y="1484313"/>
          <a:ext cx="903605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1340768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97352"/>
            <a:ext cx="565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(2011; 2012): </a:t>
            </a:r>
            <a:r>
              <a:rPr lang="en-US" sz="1200" dirty="0" err="1" smtClean="0"/>
              <a:t>FDI</a:t>
            </a:r>
            <a:r>
              <a:rPr lang="en-US" sz="1200" dirty="0" smtClean="0"/>
              <a:t> statistics; Global investment trends monitor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76672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inflows (% of world total), 2000—2011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(2011); </a:t>
            </a:r>
            <a:r>
              <a:rPr lang="en-US" sz="1200" dirty="0" err="1" smtClean="0"/>
              <a:t>FDI</a:t>
            </a:r>
            <a:r>
              <a:rPr lang="en-US" sz="1200" dirty="0" smtClean="0"/>
              <a:t> statistics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-82777" y="1412776"/>
          <a:ext cx="930955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4056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FDI</a:t>
            </a:r>
            <a:r>
              <a:rPr lang="en-US" sz="2400" dirty="0" smtClean="0"/>
              <a:t> inflows (% of world total), 2000—2010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9329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UNCTAD</a:t>
            </a:r>
            <a:r>
              <a:rPr lang="en-US" sz="1200" dirty="0" smtClean="0"/>
              <a:t> (2011); </a:t>
            </a:r>
            <a:r>
              <a:rPr lang="en-US" sz="1200" dirty="0" err="1" smtClean="0"/>
              <a:t>FDI</a:t>
            </a:r>
            <a:r>
              <a:rPr lang="en-US" sz="1200" dirty="0" smtClean="0"/>
              <a:t> statistics</a:t>
            </a:r>
            <a:endParaRPr lang="en-US" sz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64096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1" charset="0"/>
            <a:ea typeface="ＭＳ Ｐゴシック" pitchFamily="-92" charset="-128"/>
            <a:cs typeface="ＭＳ Ｐ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1" charset="0"/>
            <a:ea typeface="ＭＳ Ｐゴシック" pitchFamily="-92" charset="-128"/>
            <a:cs typeface="ＭＳ Ｐ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1992</Words>
  <Application>Microsoft Office PowerPoint</Application>
  <PresentationFormat>On-screen Show (4:3)</PresentationFormat>
  <Paragraphs>779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Custom Design</vt:lpstr>
      <vt:lpstr>Slide 1</vt:lpstr>
      <vt:lpstr>Introduction </vt:lpstr>
      <vt:lpstr>Contents </vt:lpstr>
      <vt:lpstr>Global economic outlook</vt:lpstr>
      <vt:lpstr>Global economic outlook</vt:lpstr>
      <vt:lpstr>Global economic outlook</vt:lpstr>
      <vt:lpstr>Global FDI inflows (US$ bn), 2011 </vt:lpstr>
      <vt:lpstr>Slide 8</vt:lpstr>
      <vt:lpstr>FDI inflows (% of world total), 2000—2010</vt:lpstr>
      <vt:lpstr>Slide 10</vt:lpstr>
      <vt:lpstr>SA FDI inflows (US$ m), 2011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TRANSPORT INDEX</vt:lpstr>
      <vt:lpstr>BUILDING INDEX</vt:lpstr>
      <vt:lpstr>CIVIL INDEX</vt:lpstr>
      <vt:lpstr>MACHINERY INDEX</vt:lpstr>
      <vt:lpstr>ICT INDEX</vt:lpstr>
      <vt:lpstr>TRANSFERS INDEX</vt:lpstr>
      <vt:lpstr>TOTAL INVESTMENT INDEX</vt:lpstr>
      <vt:lpstr>Conclusion</vt:lpstr>
      <vt:lpstr>Now what?  KZN within SA, SA within Africa, world?</vt:lpstr>
      <vt:lpstr>TIKZN Contact Details</vt:lpstr>
    </vt:vector>
  </TitlesOfParts>
  <Company>JonMMx 2000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JonMMx 2000</dc:creator>
  <cp:lastModifiedBy>Sizwe Mbanjwa</cp:lastModifiedBy>
  <cp:revision>180</cp:revision>
  <cp:lastPrinted>2011-08-17T09:28:26Z</cp:lastPrinted>
  <dcterms:created xsi:type="dcterms:W3CDTF">2011-09-14T14:23:24Z</dcterms:created>
  <dcterms:modified xsi:type="dcterms:W3CDTF">2012-02-14T07:18:21Z</dcterms:modified>
</cp:coreProperties>
</file>