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56" r:id="rId2"/>
    <p:sldMasterId id="2147483653" r:id="rId3"/>
    <p:sldMasterId id="2147483658" r:id="rId4"/>
    <p:sldMasterId id="2147483652" r:id="rId5"/>
    <p:sldMasterId id="2147483657" r:id="rId6"/>
    <p:sldMasterId id="2147483651" r:id="rId7"/>
    <p:sldMasterId id="2147483660" r:id="rId8"/>
    <p:sldMasterId id="2147483649" r:id="rId9"/>
    <p:sldMasterId id="2147483659" r:id="rId10"/>
  </p:sldMasterIdLst>
  <p:notesMasterIdLst>
    <p:notesMasterId r:id="rId26"/>
  </p:notesMasterIdLst>
  <p:handoutMasterIdLst>
    <p:handoutMasterId r:id="rId27"/>
  </p:handoutMasterIdLst>
  <p:sldIdLst>
    <p:sldId id="261" r:id="rId11"/>
    <p:sldId id="337" r:id="rId12"/>
    <p:sldId id="343" r:id="rId13"/>
    <p:sldId id="345" r:id="rId14"/>
    <p:sldId id="348" r:id="rId15"/>
    <p:sldId id="349" r:id="rId16"/>
    <p:sldId id="339" r:id="rId17"/>
    <p:sldId id="338" r:id="rId18"/>
    <p:sldId id="335" r:id="rId19"/>
    <p:sldId id="328" r:id="rId20"/>
    <p:sldId id="329" r:id="rId21"/>
    <p:sldId id="347" r:id="rId22"/>
    <p:sldId id="331" r:id="rId23"/>
    <p:sldId id="341" r:id="rId24"/>
    <p:sldId id="265"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AAEB"/>
    <a:srgbClr val="A25C0A"/>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0" autoAdjust="0"/>
    <p:restoredTop sz="94624" autoAdjust="0"/>
  </p:normalViewPr>
  <p:slideViewPr>
    <p:cSldViewPr>
      <p:cViewPr>
        <p:scale>
          <a:sx n="70" d="100"/>
          <a:sy n="70" d="100"/>
        </p:scale>
        <p:origin x="-11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F53EAA8-118C-4E44-B306-2B84324045A9}" type="datetimeFigureOut">
              <a:rPr lang="en-ZA" smtClean="0"/>
              <a:t>2012/02/14</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A354017-D3A8-4446-B719-AF3CD8D0B62F}" type="slidenum">
              <a:rPr lang="en-ZA" smtClean="0"/>
              <a:t>‹#›</a:t>
            </a:fld>
            <a:endParaRPr lang="en-ZA"/>
          </a:p>
        </p:txBody>
      </p:sp>
    </p:spTree>
    <p:extLst>
      <p:ext uri="{BB962C8B-B14F-4D97-AF65-F5344CB8AC3E}">
        <p14:creationId xmlns:p14="http://schemas.microsoft.com/office/powerpoint/2010/main" val="3208467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499929B3-B515-4841-9960-6193BE6EE8A2}" type="datetimeFigureOut">
              <a:rPr lang="en-US"/>
              <a:pPr>
                <a:defRPr/>
              </a:pPr>
              <a:t>2/14/2012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defRPr>
            </a:lvl1pPr>
          </a:lstStyle>
          <a:p>
            <a:pPr>
              <a:defRPr/>
            </a:pPr>
            <a:fld id="{A6740C4B-8973-4D1A-8AA2-6B8A581E09A1}" type="slidenum">
              <a:rPr lang="en-US"/>
              <a:pPr>
                <a:defRPr/>
              </a:pPr>
              <a:t>‹#›</a:t>
            </a:fld>
            <a:endParaRPr lang="en-US"/>
          </a:p>
        </p:txBody>
      </p:sp>
    </p:spTree>
    <p:extLst>
      <p:ext uri="{BB962C8B-B14F-4D97-AF65-F5344CB8AC3E}">
        <p14:creationId xmlns:p14="http://schemas.microsoft.com/office/powerpoint/2010/main" val="195974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33E506-1A75-41AE-AE3D-4804ACE3176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FF251B-178E-4CB9-A8DB-2C965521394D}"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D289A-4A0A-4912-A8D4-A8893BD7B53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D289A-4A0A-4912-A8D4-A8893BD7B533}"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48B48F-51C6-45B6-8284-E8D3640C2028}"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6BED18-A58E-4A78-9A7B-71A7DF27BD3A}"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BF989F-BD5F-4B83-9007-94C2FD20FA20}" type="slidenum">
              <a:rPr lang="en-US" smtClean="0"/>
              <a:pPr/>
              <a:t>15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E1975A-C523-4D63-AF4D-6C24BD7488A9}"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B93965-DDCF-4909-8FFD-916E5981972C}"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757969-9100-4C07-B9D1-EB2BCC2F3C18}"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630842-E778-43BD-BB8F-2DA8B728E45E}"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7A9FC3-997E-49DB-AF88-1DD6DFE4738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CE4940-5C27-4A24-9CEA-C64A4A1AC9BD}"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3C7DAB-536A-4CC1-AFAC-E3CFC9623E1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B393C5-AC8C-4F8A-B7B1-D9850E21E2A1}"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C9C7C8-529B-41B3-8F62-F07A68F4241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7897E8-F59B-48E5-80E5-5B9B799EE0C0}"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CE23DA-B682-455B-BFE9-12EE8DCC9AE1}"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25691B-62B7-443C-AD13-F7C60BB4D280}"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21533B-88E9-49F2-8B83-C71474705974}"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1ACC28-8F31-410D-9FA9-A72F39DC0127}"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BC2167-2F52-4390-B7C0-77F36F712972}"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83CD4A-0ED0-4C78-B790-FC3ED175ED71}"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00826C-2EF7-446E-8C73-4CAE8405ED36}"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9ACA338-04E6-49FF-9A14-B62E8FDDC6E0}"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0725F3-FB59-47C4-A91B-AEA5913AFC66}"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0789C1-C1A8-46B7-AFF6-0B34100383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18C5DA-209C-4AFC-9820-21963B3E5401}"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3C10D9-0512-4C39-9085-A95AC062A975}"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41438"/>
            <a:ext cx="2057400" cy="4784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341438"/>
            <a:ext cx="6019800" cy="4784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2B380D-AACE-49E3-84EE-BC491A6A97E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DCB905-2FDC-4F52-BB72-5EDB00B643A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162F1-1A3C-4805-BE44-F7368AF8C09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DFC4B8-5083-4E3E-B495-492CA7E2B25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D2F0EA-351A-4802-8BD4-FF703A909E4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55893F9-2B37-4CED-BA2E-3A7DDAEB3DD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C28AB52-A452-47D5-92EF-C78E9DB4A9A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64C9FB8-9096-4481-96B6-BA8B19E42EA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19571A-508C-4403-8896-9C9AA5A431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6F0027-687C-40DE-B593-DA7324A80C1A}"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40E6FE-8A93-45F8-B98C-19A866A0B73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20C0EB-61DC-48E8-AD64-BD1816F97CB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EAEEE3-9B08-4751-AFE0-BE3141A51FF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73B813-A156-4F32-A135-C79548FCCF6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DE5D43-D761-467E-AEDE-A7340AD153E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54BAD0-5A4B-4507-8E7A-8C1E40837B07}"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E71109-58DF-48D9-BA94-86D1C91EBFF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7DC9F3D-4604-4D46-9D4F-B813F54A596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777DC93-960F-41D8-B5E9-E780D351723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25505FC-8F61-482E-B7A6-EDBF41E434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6E9B72-15A8-482D-B26B-13E87CE5F846}"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120AFF-FA2A-4EA6-A2C6-ABF920B266D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3EA958-DD14-47EE-8294-C96661EE66E6}"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FE3205-4D2C-4EA7-B0FA-FDC9D484B3E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B88601-9201-4FE7-9C2D-0A5083C8585F}"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A5D751-29FD-4D0E-8698-4489CD17D5DE}"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FFB8B1-40BD-4B09-AAE0-EDE0E634363E}"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215725-DD46-425D-9B8C-E6CBD7F926D3}"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D407D8-9CF8-4613-9174-9B377A9375A3}"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C85B68-21C2-445A-AC14-DDA21539150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5BAC3BE-1919-42EB-AE55-C7248025D9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DBD806-841D-4232-BA61-DA3DAC899EF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C6351B-DB87-4078-BF57-4F0D040571F2}"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2BB6B4-BB80-4C67-8F63-5516679B5A7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CC8BA3-D2E6-4D4C-A8E8-7E275BA0ADF2}"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8148F9-3BB8-436E-866F-C1846757D642}"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2886E5-6B65-43CF-B00D-63F68BE5740D}"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E68DD9-5529-4709-9856-D68BDF0D2A49}"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B13F41-F8C8-45B7-875E-6CAD0986F07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BD6ED6-8B3D-45DB-9E5A-25AE6DABE7CE}"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44C39E-2880-4FB0-8DD3-FB643946E09C}"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A3651B-F2C2-49FF-8E66-C9AD5105EF4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88E173F-7FDB-4F71-8A0A-701DC99337C0}"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B142A95-BB6F-4F24-A317-2F2E216ADD0D}"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CB12E92-59C3-44E5-A41A-12E837FD8F60}"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068574-E74A-4160-8F9D-6A209C6A0AD3}"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2FE0B1-6935-4249-96E1-B72258AC46CA}"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326320-D13C-4EE0-8976-E85D02854467}"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CAC364-C956-4F9D-81F6-FF34A1007A5A}"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11EEA3-2584-49F1-A708-EB6DE6CC5D15}"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10BA8-65D5-4989-AB8E-8A99D47C8F23}"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1FA94B-8A0A-419C-AD82-79E508F87623}"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149412-A208-495D-A165-C6427C96FE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E7D9E6-3837-4DED-B20C-6F7C3B7D8DB0}"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ECF7D4-5047-45DC-B22F-4BE5B3031CA6}"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61EABBB-89B6-479D-B623-8A6F96A69164}"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7D65F3-C6C1-41BE-898B-B9E2D97BFBDB}"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FB2DFB-2DAE-4375-A367-3F068DB1656A}"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E65EC3-38B9-4E17-A2AA-FE001266994D}"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0D875D-97E6-4EC3-9F87-76A3D0AA9AC4}"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E236F6-3B15-4306-B2DF-6C73A0FE3A29}"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6613"/>
            <a:ext cx="6019800" cy="52895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B47A25-1D4E-4455-813B-03DEE9E171FC}"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79148D-47B7-41AF-ABCF-A4BAD54B386D}"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5B092-992B-46C2-A7FE-8A99077A3DF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BBBD89-BEC8-42F6-BD3A-DB3E02E23509}"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6AFE5D-5DC3-4AD8-9C37-EB4A06847277}"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C93E0D-A37B-4616-92C3-9CF1908ED944}"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303A25-BCA6-416F-9348-7C5D3D474792}"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92FC910-2DF3-4B68-8CA1-35DE9268A455}"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5BE142C-E991-4560-8729-380F46595A97}"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45556B-1C4A-46FE-BC0B-A75229FAC350}"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4BEAC1-4E1F-49F8-A1BB-4CD1BE243E3F}"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670B93-BD1D-4381-87C7-16A950DBDDFA}"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EE5920-64FE-460F-B45D-675A99E5D31B}"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A2AED2-3AA5-4E77-A802-B5427F7DD09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37D0DC-73B8-4B4D-8E71-1FE38D463346}"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ACAC3A-86F3-4FF7-9E4B-8ED66E795B1A}"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087FC0-B2AB-4C0C-B5B9-1235B82D0040}"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532979-AF8E-44A7-97F3-25030E1D0B36}"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8FB35C1-160B-499A-BEC1-6D8763C01D4B}"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50D6A24-7A89-4196-816F-C3901C796267}"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47F81F0-A281-47BB-8CDA-008D74892451}"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444BAB-E2BB-4EB0-BB03-3AC6E5F02ECF}"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F365F6-C17B-4775-A375-1776A361910F}"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6735BC-3EAF-4A31-98AF-82983F347E20}"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6613"/>
            <a:ext cx="6019800" cy="52895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5CFC70-C590-4F8B-A3FD-5FCDAE9B0F4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873DF6-7C7E-411B-A4AF-E2F0084E5703}"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7C9A10-A3B0-4893-AB25-8F68477E9A1E}"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0EF611-7E3C-480B-832E-732C9D89806C}"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C0EC3D-CCE7-4E7D-9541-88F78E84D660}"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25AB0B-7E0D-410F-BC8B-1DB91E69F966}"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EB80CC-55B0-4C6C-B5FF-96DA1A99B128}"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FD58A0-596B-4582-B3AB-0DA89734644E}"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FD79BC9-71C5-4121-8DC7-7D26783D5ED8}"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07FF85-AAB7-48C2-83FE-7E10CD560493}"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202571-3A89-4578-BC70-13254699F927}"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ABE118-4EC5-46B9-9475-7D8617D467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11.jpe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3.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wmf"/><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5.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3.w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6.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3.w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7.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3.w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8.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3.w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9.jpe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image" Target="../media/image3.wmf"/></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0.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image" Target="../media/image3.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94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94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24A1107-833F-451D-B3E4-18A5EC0741F9}" type="slidenum">
              <a:rPr lang="en-US"/>
              <a:pPr>
                <a:defRPr/>
              </a:pPr>
              <a:t>‹#›</a:t>
            </a:fld>
            <a:endParaRPr lang="en-US"/>
          </a:p>
        </p:txBody>
      </p:sp>
      <p:pic>
        <p:nvPicPr>
          <p:cNvPr id="1029" name="Picture 8" descr="DBSA_logo_bigger"/>
          <p:cNvPicPr>
            <a:picLocks noChangeAspect="1" noChangeArrowheads="1"/>
          </p:cNvPicPr>
          <p:nvPr/>
        </p:nvPicPr>
        <p:blipFill>
          <a:blip r:embed="rId13" cstate="print"/>
          <a:srcRect/>
          <a:stretch>
            <a:fillRect/>
          </a:stretch>
        </p:blipFill>
        <p:spPr bwMode="auto">
          <a:xfrm>
            <a:off x="2987675" y="981075"/>
            <a:ext cx="3152775" cy="4460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66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66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66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ECDF9FA-EB8C-4C9C-9037-26DC00410FC1}" type="slidenum">
              <a:rPr lang="en-US"/>
              <a:pPr>
                <a:defRPr/>
              </a:pPr>
              <a:t>‹#›</a:t>
            </a:fld>
            <a:endParaRPr lang="en-US"/>
          </a:p>
        </p:txBody>
      </p:sp>
      <p:sp>
        <p:nvSpPr>
          <p:cNvPr id="10245" name="Rectangle 7"/>
          <p:cNvSpPr>
            <a:spLocks noGrp="1" noChangeArrowheads="1"/>
          </p:cNvSpPr>
          <p:nvPr>
            <p:ph type="title"/>
          </p:nvPr>
        </p:nvSpPr>
        <p:spPr bwMode="auto">
          <a:xfrm>
            <a:off x="2339975" y="1341438"/>
            <a:ext cx="6275388" cy="1214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46" name="Picture 8" descr="DBSA_logo"/>
          <p:cNvPicPr>
            <a:picLocks noChangeAspect="1" noChangeArrowheads="1"/>
          </p:cNvPicPr>
          <p:nvPr/>
        </p:nvPicPr>
        <p:blipFill>
          <a:blip r:embed="rId14" cstate="print"/>
          <a:srcRect/>
          <a:stretch>
            <a:fillRect/>
          </a:stretch>
        </p:blipFill>
        <p:spPr bwMode="auto">
          <a:xfrm>
            <a:off x="8316913" y="5373688"/>
            <a:ext cx="596900" cy="844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rtl="0" eaLnBrk="0" fontAlgn="base" hangingPunct="0">
        <a:spcBef>
          <a:spcPct val="0"/>
        </a:spcBef>
        <a:spcAft>
          <a:spcPct val="0"/>
        </a:spcAft>
        <a:defRPr sz="3500">
          <a:solidFill>
            <a:schemeClr val="bg1"/>
          </a:solidFill>
          <a:latin typeface="+mj-lt"/>
          <a:ea typeface="+mj-ea"/>
          <a:cs typeface="+mj-cs"/>
        </a:defRPr>
      </a:lvl1pPr>
      <a:lvl2pPr algn="ctr" rtl="0" eaLnBrk="0" fontAlgn="base" hangingPunct="0">
        <a:spcBef>
          <a:spcPct val="0"/>
        </a:spcBef>
        <a:spcAft>
          <a:spcPct val="0"/>
        </a:spcAft>
        <a:defRPr sz="3500">
          <a:solidFill>
            <a:schemeClr val="bg1"/>
          </a:solidFill>
          <a:latin typeface="Arial" charset="0"/>
        </a:defRPr>
      </a:lvl2pPr>
      <a:lvl3pPr algn="ctr" rtl="0" eaLnBrk="0" fontAlgn="base" hangingPunct="0">
        <a:spcBef>
          <a:spcPct val="0"/>
        </a:spcBef>
        <a:spcAft>
          <a:spcPct val="0"/>
        </a:spcAft>
        <a:defRPr sz="3500">
          <a:solidFill>
            <a:schemeClr val="bg1"/>
          </a:solidFill>
          <a:latin typeface="Arial" charset="0"/>
        </a:defRPr>
      </a:lvl3pPr>
      <a:lvl4pPr algn="ctr" rtl="0" eaLnBrk="0" fontAlgn="base" hangingPunct="0">
        <a:spcBef>
          <a:spcPct val="0"/>
        </a:spcBef>
        <a:spcAft>
          <a:spcPct val="0"/>
        </a:spcAft>
        <a:defRPr sz="3500">
          <a:solidFill>
            <a:schemeClr val="bg1"/>
          </a:solidFill>
          <a:latin typeface="Arial" charset="0"/>
        </a:defRPr>
      </a:lvl4pPr>
      <a:lvl5pPr algn="ctr" rtl="0" eaLnBrk="0" fontAlgn="base" hangingPunct="0">
        <a:spcBef>
          <a:spcPct val="0"/>
        </a:spcBef>
        <a:spcAft>
          <a:spcPct val="0"/>
        </a:spcAft>
        <a:defRPr sz="3500">
          <a:solidFill>
            <a:schemeClr val="bg1"/>
          </a:solidFill>
          <a:latin typeface="Arial" charset="0"/>
        </a:defRPr>
      </a:lvl5pPr>
      <a:lvl6pPr marL="457200" algn="ctr" rtl="0" fontAlgn="base">
        <a:spcBef>
          <a:spcPct val="0"/>
        </a:spcBef>
        <a:spcAft>
          <a:spcPct val="0"/>
        </a:spcAft>
        <a:defRPr sz="3500">
          <a:solidFill>
            <a:schemeClr val="bg1"/>
          </a:solidFill>
          <a:latin typeface="Arial" charset="0"/>
        </a:defRPr>
      </a:lvl6pPr>
      <a:lvl7pPr marL="914400" algn="ctr" rtl="0" fontAlgn="base">
        <a:spcBef>
          <a:spcPct val="0"/>
        </a:spcBef>
        <a:spcAft>
          <a:spcPct val="0"/>
        </a:spcAft>
        <a:defRPr sz="3500">
          <a:solidFill>
            <a:schemeClr val="bg1"/>
          </a:solidFill>
          <a:latin typeface="Arial" charset="0"/>
        </a:defRPr>
      </a:lvl7pPr>
      <a:lvl8pPr marL="1371600" algn="ctr" rtl="0" fontAlgn="base">
        <a:spcBef>
          <a:spcPct val="0"/>
        </a:spcBef>
        <a:spcAft>
          <a:spcPct val="0"/>
        </a:spcAft>
        <a:defRPr sz="3500">
          <a:solidFill>
            <a:schemeClr val="bg1"/>
          </a:solidFill>
          <a:latin typeface="Arial" charset="0"/>
        </a:defRPr>
      </a:lvl8pPr>
      <a:lvl9pPr marL="1828800" algn="ctr" rtl="0" fontAlgn="base">
        <a:spcBef>
          <a:spcPct val="0"/>
        </a:spcBef>
        <a:spcAft>
          <a:spcPct val="0"/>
        </a:spcAft>
        <a:defRPr sz="35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1844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1E1BF06-0477-44CF-9D2F-BA23C4CFC9A6}" type="slidenum">
              <a:rPr lang="en-US"/>
              <a:pPr>
                <a:defRPr/>
              </a:pPr>
              <a:t>‹#›</a:t>
            </a:fld>
            <a:endParaRPr lang="en-US"/>
          </a:p>
        </p:txBody>
      </p:sp>
      <p:pic>
        <p:nvPicPr>
          <p:cNvPr id="2054" name="Picture 7" descr="DBSA_logo"/>
          <p:cNvPicPr>
            <a:picLocks noChangeAspect="1" noChangeArrowheads="1"/>
          </p:cNvPicPr>
          <p:nvPr/>
        </p:nvPicPr>
        <p:blipFill>
          <a:blip r:embed="rId14" cstate="print"/>
          <a:srcRect/>
          <a:stretch>
            <a:fillRect/>
          </a:stretch>
        </p:blipFill>
        <p:spPr bwMode="auto">
          <a:xfrm>
            <a:off x="8316913" y="5373688"/>
            <a:ext cx="596900" cy="844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3500">
          <a:solidFill>
            <a:schemeClr val="bg1"/>
          </a:solidFill>
          <a:latin typeface="+mj-lt"/>
          <a:ea typeface="+mj-ea"/>
          <a:cs typeface="+mj-cs"/>
        </a:defRPr>
      </a:lvl1pPr>
      <a:lvl2pPr algn="ctr" rtl="0" eaLnBrk="0" fontAlgn="base" hangingPunct="0">
        <a:spcBef>
          <a:spcPct val="0"/>
        </a:spcBef>
        <a:spcAft>
          <a:spcPct val="0"/>
        </a:spcAft>
        <a:defRPr sz="3500">
          <a:solidFill>
            <a:schemeClr val="bg1"/>
          </a:solidFill>
          <a:latin typeface="Arial" charset="0"/>
        </a:defRPr>
      </a:lvl2pPr>
      <a:lvl3pPr algn="ctr" rtl="0" eaLnBrk="0" fontAlgn="base" hangingPunct="0">
        <a:spcBef>
          <a:spcPct val="0"/>
        </a:spcBef>
        <a:spcAft>
          <a:spcPct val="0"/>
        </a:spcAft>
        <a:defRPr sz="3500">
          <a:solidFill>
            <a:schemeClr val="bg1"/>
          </a:solidFill>
          <a:latin typeface="Arial" charset="0"/>
        </a:defRPr>
      </a:lvl3pPr>
      <a:lvl4pPr algn="ctr" rtl="0" eaLnBrk="0" fontAlgn="base" hangingPunct="0">
        <a:spcBef>
          <a:spcPct val="0"/>
        </a:spcBef>
        <a:spcAft>
          <a:spcPct val="0"/>
        </a:spcAft>
        <a:defRPr sz="3500">
          <a:solidFill>
            <a:schemeClr val="bg1"/>
          </a:solidFill>
          <a:latin typeface="Arial" charset="0"/>
        </a:defRPr>
      </a:lvl4pPr>
      <a:lvl5pPr algn="ctr" rtl="0" eaLnBrk="0" fontAlgn="base" hangingPunct="0">
        <a:spcBef>
          <a:spcPct val="0"/>
        </a:spcBef>
        <a:spcAft>
          <a:spcPct val="0"/>
        </a:spcAft>
        <a:defRPr sz="3500">
          <a:solidFill>
            <a:schemeClr val="bg1"/>
          </a:solidFill>
          <a:latin typeface="Arial" charset="0"/>
        </a:defRPr>
      </a:lvl5pPr>
      <a:lvl6pPr marL="457200" algn="ctr" rtl="0" fontAlgn="base">
        <a:spcBef>
          <a:spcPct val="0"/>
        </a:spcBef>
        <a:spcAft>
          <a:spcPct val="0"/>
        </a:spcAft>
        <a:defRPr sz="3500">
          <a:solidFill>
            <a:schemeClr val="bg1"/>
          </a:solidFill>
          <a:latin typeface="Arial" charset="0"/>
        </a:defRPr>
      </a:lvl6pPr>
      <a:lvl7pPr marL="914400" algn="ctr" rtl="0" fontAlgn="base">
        <a:spcBef>
          <a:spcPct val="0"/>
        </a:spcBef>
        <a:spcAft>
          <a:spcPct val="0"/>
        </a:spcAft>
        <a:defRPr sz="3500">
          <a:solidFill>
            <a:schemeClr val="bg1"/>
          </a:solidFill>
          <a:latin typeface="Arial" charset="0"/>
        </a:defRPr>
      </a:lvl7pPr>
      <a:lvl8pPr marL="1371600" algn="ctr" rtl="0" fontAlgn="base">
        <a:spcBef>
          <a:spcPct val="0"/>
        </a:spcBef>
        <a:spcAft>
          <a:spcPct val="0"/>
        </a:spcAft>
        <a:defRPr sz="3500">
          <a:solidFill>
            <a:schemeClr val="bg1"/>
          </a:solidFill>
          <a:latin typeface="Arial" charset="0"/>
        </a:defRPr>
      </a:lvl8pPr>
      <a:lvl9pPr marL="1828800" algn="ctr" rtl="0" fontAlgn="base">
        <a:spcBef>
          <a:spcPct val="0"/>
        </a:spcBef>
        <a:spcAft>
          <a:spcPct val="0"/>
        </a:spcAft>
        <a:defRPr sz="35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B0E0B3F7-F791-46C9-8C53-BA2141EAF5AD}" type="slidenum">
              <a:rPr lang="en-US"/>
              <a:pPr>
                <a:defRPr/>
              </a:pPr>
              <a:t>‹#›</a:t>
            </a:fld>
            <a:endParaRPr lang="en-US"/>
          </a:p>
        </p:txBody>
      </p:sp>
      <p:pic>
        <p:nvPicPr>
          <p:cNvPr id="3077" name="Picture 7" descr="DBSA_logo"/>
          <p:cNvPicPr>
            <a:picLocks noChangeAspect="1" noChangeArrowheads="1"/>
          </p:cNvPicPr>
          <p:nvPr/>
        </p:nvPicPr>
        <p:blipFill>
          <a:blip r:embed="rId15" cstate="print"/>
          <a:srcRect/>
          <a:stretch>
            <a:fillRect/>
          </a:stretch>
        </p:blipFill>
        <p:spPr bwMode="auto">
          <a:xfrm>
            <a:off x="8316913" y="5753100"/>
            <a:ext cx="596900" cy="844550"/>
          </a:xfrm>
          <a:prstGeom prst="rect">
            <a:avLst/>
          </a:prstGeom>
          <a:noFill/>
          <a:ln w="9525">
            <a:noFill/>
            <a:miter lim="800000"/>
            <a:headEnd/>
            <a:tailEnd/>
          </a:ln>
        </p:spPr>
      </p:pic>
      <p:sp>
        <p:nvSpPr>
          <p:cNvPr id="3078" name="Rectangle 8"/>
          <p:cNvSpPr>
            <a:spLocks noGrp="1" noChangeArrowheads="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9" name="Rectangle 9"/>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Arial" charset="0"/>
        </a:defRPr>
      </a:lvl2pPr>
      <a:lvl3pPr algn="l" rtl="0" eaLnBrk="0" fontAlgn="base" hangingPunct="0">
        <a:spcBef>
          <a:spcPct val="0"/>
        </a:spcBef>
        <a:spcAft>
          <a:spcPct val="0"/>
        </a:spcAft>
        <a:defRPr sz="2500">
          <a:solidFill>
            <a:schemeClr val="bg1"/>
          </a:solidFill>
          <a:latin typeface="Arial" charset="0"/>
        </a:defRPr>
      </a:lvl3pPr>
      <a:lvl4pPr algn="l" rtl="0" eaLnBrk="0" fontAlgn="base" hangingPunct="0">
        <a:spcBef>
          <a:spcPct val="0"/>
        </a:spcBef>
        <a:spcAft>
          <a:spcPct val="0"/>
        </a:spcAft>
        <a:defRPr sz="2500">
          <a:solidFill>
            <a:schemeClr val="bg1"/>
          </a:solidFill>
          <a:latin typeface="Arial" charset="0"/>
        </a:defRPr>
      </a:lvl4pPr>
      <a:lvl5pPr algn="l" rtl="0" eaLnBrk="0" fontAlgn="base" hangingPunct="0">
        <a:spcBef>
          <a:spcPct val="0"/>
        </a:spcBef>
        <a:spcAft>
          <a:spcPct val="0"/>
        </a:spcAft>
        <a:defRPr sz="2500">
          <a:solidFill>
            <a:schemeClr val="bg1"/>
          </a:solidFill>
          <a:latin typeface="Arial" charset="0"/>
        </a:defRPr>
      </a:lvl5pPr>
      <a:lvl6pPr marL="457200" algn="l" rtl="0" fontAlgn="base">
        <a:spcBef>
          <a:spcPct val="0"/>
        </a:spcBef>
        <a:spcAft>
          <a:spcPct val="0"/>
        </a:spcAft>
        <a:defRPr sz="2500">
          <a:solidFill>
            <a:schemeClr val="bg1"/>
          </a:solidFill>
          <a:latin typeface="Arial" charset="0"/>
        </a:defRPr>
      </a:lvl6pPr>
      <a:lvl7pPr marL="914400" algn="l" rtl="0" fontAlgn="base">
        <a:spcBef>
          <a:spcPct val="0"/>
        </a:spcBef>
        <a:spcAft>
          <a:spcPct val="0"/>
        </a:spcAft>
        <a:defRPr sz="2500">
          <a:solidFill>
            <a:schemeClr val="bg1"/>
          </a:solidFill>
          <a:latin typeface="Arial" charset="0"/>
        </a:defRPr>
      </a:lvl7pPr>
      <a:lvl8pPr marL="1371600" algn="l" rtl="0" fontAlgn="base">
        <a:spcBef>
          <a:spcPct val="0"/>
        </a:spcBef>
        <a:spcAft>
          <a:spcPct val="0"/>
        </a:spcAft>
        <a:defRPr sz="2500">
          <a:solidFill>
            <a:schemeClr val="bg1"/>
          </a:solidFill>
          <a:latin typeface="Arial" charset="0"/>
        </a:defRPr>
      </a:lvl8pPr>
      <a:lvl9pPr marL="1828800" algn="l" rtl="0" fontAlgn="base">
        <a:spcBef>
          <a:spcPct val="0"/>
        </a:spcBef>
        <a:spcAft>
          <a:spcPct val="0"/>
        </a:spcAft>
        <a:defRPr sz="2500">
          <a:solidFill>
            <a:schemeClr val="bg1"/>
          </a:solidFill>
          <a:latin typeface="Arial" charset="0"/>
        </a:defRPr>
      </a:lvl9pPr>
    </p:titleStyle>
    <p:bodyStyle>
      <a:lvl1pPr marL="342900" indent="-342900" algn="l" rtl="0" eaLnBrk="0" fontAlgn="base" hangingPunct="0">
        <a:spcBef>
          <a:spcPct val="20000"/>
        </a:spcBef>
        <a:spcAft>
          <a:spcPct val="0"/>
        </a:spcAft>
        <a:buChar char="•"/>
        <a:defRPr>
          <a:solidFill>
            <a:srgbClr val="A25C0A"/>
          </a:solidFill>
          <a:latin typeface="+mn-lt"/>
          <a:ea typeface="+mn-ea"/>
          <a:cs typeface="+mn-cs"/>
        </a:defRPr>
      </a:lvl1pPr>
      <a:lvl2pPr marL="742950" indent="-285750" algn="l" rtl="0" eaLnBrk="0" fontAlgn="base" hangingPunct="0">
        <a:spcBef>
          <a:spcPct val="20000"/>
        </a:spcBef>
        <a:spcAft>
          <a:spcPct val="0"/>
        </a:spcAft>
        <a:buChar char="–"/>
        <a:defRPr>
          <a:solidFill>
            <a:srgbClr val="A25C0A"/>
          </a:solidFill>
          <a:latin typeface="+mn-lt"/>
        </a:defRPr>
      </a:lvl2pPr>
      <a:lvl3pPr marL="1143000" indent="-228600" algn="l" rtl="0" eaLnBrk="0" fontAlgn="base" hangingPunct="0">
        <a:spcBef>
          <a:spcPct val="20000"/>
        </a:spcBef>
        <a:spcAft>
          <a:spcPct val="0"/>
        </a:spcAft>
        <a:buChar char="•"/>
        <a:defRPr>
          <a:solidFill>
            <a:srgbClr val="A25C0A"/>
          </a:solidFill>
          <a:latin typeface="+mn-lt"/>
        </a:defRPr>
      </a:lvl3pPr>
      <a:lvl4pPr marL="1600200" indent="-228600" algn="l" rtl="0" eaLnBrk="0" fontAlgn="base" hangingPunct="0">
        <a:spcBef>
          <a:spcPct val="20000"/>
        </a:spcBef>
        <a:spcAft>
          <a:spcPct val="0"/>
        </a:spcAft>
        <a:buChar char="–"/>
        <a:defRPr>
          <a:solidFill>
            <a:srgbClr val="A25C0A"/>
          </a:solidFill>
          <a:latin typeface="+mn-lt"/>
        </a:defRPr>
      </a:lvl4pPr>
      <a:lvl5pPr marL="2057400" indent="-228600" algn="l" rtl="0" eaLnBrk="0" fontAlgn="base" hangingPunct="0">
        <a:spcBef>
          <a:spcPct val="20000"/>
        </a:spcBef>
        <a:spcAft>
          <a:spcPct val="0"/>
        </a:spcAft>
        <a:buChar char="»"/>
        <a:defRPr>
          <a:solidFill>
            <a:srgbClr val="A25C0A"/>
          </a:solidFill>
          <a:latin typeface="+mn-lt"/>
        </a:defRPr>
      </a:lvl5pPr>
      <a:lvl6pPr marL="2514600" indent="-228600" algn="l" rtl="0" fontAlgn="base">
        <a:spcBef>
          <a:spcPct val="20000"/>
        </a:spcBef>
        <a:spcAft>
          <a:spcPct val="0"/>
        </a:spcAft>
        <a:buChar char="»"/>
        <a:defRPr>
          <a:solidFill>
            <a:srgbClr val="A25C0A"/>
          </a:solidFill>
          <a:latin typeface="+mn-lt"/>
        </a:defRPr>
      </a:lvl6pPr>
      <a:lvl7pPr marL="2971800" indent="-228600" algn="l" rtl="0" fontAlgn="base">
        <a:spcBef>
          <a:spcPct val="20000"/>
        </a:spcBef>
        <a:spcAft>
          <a:spcPct val="0"/>
        </a:spcAft>
        <a:buChar char="»"/>
        <a:defRPr>
          <a:solidFill>
            <a:srgbClr val="A25C0A"/>
          </a:solidFill>
          <a:latin typeface="+mn-lt"/>
        </a:defRPr>
      </a:lvl7pPr>
      <a:lvl8pPr marL="3429000" indent="-228600" algn="l" rtl="0" fontAlgn="base">
        <a:spcBef>
          <a:spcPct val="20000"/>
        </a:spcBef>
        <a:spcAft>
          <a:spcPct val="0"/>
        </a:spcAft>
        <a:buChar char="»"/>
        <a:defRPr>
          <a:solidFill>
            <a:srgbClr val="A25C0A"/>
          </a:solidFill>
          <a:latin typeface="+mn-lt"/>
        </a:defRPr>
      </a:lvl8pPr>
      <a:lvl9pPr marL="3886200" indent="-228600" algn="l" rtl="0" fontAlgn="base">
        <a:spcBef>
          <a:spcPct val="20000"/>
        </a:spcBef>
        <a:spcAft>
          <a:spcPct val="0"/>
        </a:spcAft>
        <a:buChar char="»"/>
        <a:defRPr>
          <a:solidFill>
            <a:srgbClr val="A25C0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E9EBA77-1E08-4936-AEE1-A577034A97FF}" type="slidenum">
              <a:rPr lang="en-US"/>
              <a:pPr>
                <a:defRPr/>
              </a:pPr>
              <a:t>‹#›</a:t>
            </a:fld>
            <a:endParaRPr lang="en-US"/>
          </a:p>
        </p:txBody>
      </p:sp>
      <p:sp>
        <p:nvSpPr>
          <p:cNvPr id="25607" name="Rectangle 7"/>
          <p:cNvSpPr>
            <a:spLocks noChangeArrowheads="1"/>
          </p:cNvSpPr>
          <p:nvPr/>
        </p:nvSpPr>
        <p:spPr bwMode="auto">
          <a:xfrm>
            <a:off x="4500563" y="1916113"/>
            <a:ext cx="3743325" cy="1158875"/>
          </a:xfrm>
          <a:prstGeom prst="rect">
            <a:avLst/>
          </a:prstGeom>
          <a:noFill/>
          <a:ln w="9525">
            <a:noFill/>
            <a:miter lim="800000"/>
            <a:headEnd/>
            <a:tailEnd/>
          </a:ln>
          <a:effectLst/>
        </p:spPr>
        <p:txBody>
          <a:bodyPr>
            <a:spAutoFit/>
          </a:bodyPr>
          <a:lstStyle/>
          <a:p>
            <a:pPr>
              <a:defRPr/>
            </a:pPr>
            <a:r>
              <a:rPr lang="en-US" sz="3500">
                <a:solidFill>
                  <a:srgbClr val="A25C0A"/>
                </a:solidFill>
              </a:rPr>
              <a:t>Click to edit Master title style</a:t>
            </a:r>
          </a:p>
        </p:txBody>
      </p:sp>
      <p:pic>
        <p:nvPicPr>
          <p:cNvPr id="4102" name="Picture 8" descr="DBSA_logo"/>
          <p:cNvPicPr>
            <a:picLocks noChangeAspect="1" noChangeArrowheads="1"/>
          </p:cNvPicPr>
          <p:nvPr/>
        </p:nvPicPr>
        <p:blipFill>
          <a:blip r:embed="rId14" cstate="print"/>
          <a:srcRect/>
          <a:stretch>
            <a:fillRect/>
          </a:stretch>
        </p:blipFill>
        <p:spPr bwMode="auto">
          <a:xfrm>
            <a:off x="8316913" y="5373688"/>
            <a:ext cx="596900" cy="844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7AB0D56-6F6A-4B3B-ACFD-EC1340B3536F}" type="slidenum">
              <a:rPr lang="en-US"/>
              <a:pPr>
                <a:defRPr/>
              </a:pPr>
              <a:t>‹#›</a:t>
            </a:fld>
            <a:endParaRPr lang="en-US"/>
          </a:p>
        </p:txBody>
      </p:sp>
      <p:pic>
        <p:nvPicPr>
          <p:cNvPr id="5125" name="Picture 7" descr="DBSA_logo"/>
          <p:cNvPicPr>
            <a:picLocks noChangeAspect="1" noChangeArrowheads="1"/>
          </p:cNvPicPr>
          <p:nvPr/>
        </p:nvPicPr>
        <p:blipFill>
          <a:blip r:embed="rId14" cstate="print"/>
          <a:srcRect/>
          <a:stretch>
            <a:fillRect/>
          </a:stretch>
        </p:blipFill>
        <p:spPr bwMode="auto">
          <a:xfrm>
            <a:off x="8316913" y="5753100"/>
            <a:ext cx="596900" cy="844550"/>
          </a:xfrm>
          <a:prstGeom prst="rect">
            <a:avLst/>
          </a:prstGeom>
          <a:noFill/>
          <a:ln w="9525">
            <a:noFill/>
            <a:miter lim="800000"/>
            <a:headEnd/>
            <a:tailEnd/>
          </a:ln>
        </p:spPr>
      </p:pic>
      <p:sp>
        <p:nvSpPr>
          <p:cNvPr id="5126" name="Rectangle 8"/>
          <p:cNvSpPr>
            <a:spLocks noGrp="1" noChangeArrowheads="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7" name="Rectangle 9"/>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Arial" charset="0"/>
        </a:defRPr>
      </a:lvl2pPr>
      <a:lvl3pPr algn="l" rtl="0" eaLnBrk="0" fontAlgn="base" hangingPunct="0">
        <a:spcBef>
          <a:spcPct val="0"/>
        </a:spcBef>
        <a:spcAft>
          <a:spcPct val="0"/>
        </a:spcAft>
        <a:defRPr sz="2500">
          <a:solidFill>
            <a:schemeClr val="bg1"/>
          </a:solidFill>
          <a:latin typeface="Arial" charset="0"/>
        </a:defRPr>
      </a:lvl3pPr>
      <a:lvl4pPr algn="l" rtl="0" eaLnBrk="0" fontAlgn="base" hangingPunct="0">
        <a:spcBef>
          <a:spcPct val="0"/>
        </a:spcBef>
        <a:spcAft>
          <a:spcPct val="0"/>
        </a:spcAft>
        <a:defRPr sz="2500">
          <a:solidFill>
            <a:schemeClr val="bg1"/>
          </a:solidFill>
          <a:latin typeface="Arial" charset="0"/>
        </a:defRPr>
      </a:lvl4pPr>
      <a:lvl5pPr algn="l" rtl="0" eaLnBrk="0" fontAlgn="base" hangingPunct="0">
        <a:spcBef>
          <a:spcPct val="0"/>
        </a:spcBef>
        <a:spcAft>
          <a:spcPct val="0"/>
        </a:spcAft>
        <a:defRPr sz="2500">
          <a:solidFill>
            <a:schemeClr val="bg1"/>
          </a:solidFill>
          <a:latin typeface="Arial" charset="0"/>
        </a:defRPr>
      </a:lvl5pPr>
      <a:lvl6pPr marL="457200" algn="l" rtl="0" fontAlgn="base">
        <a:spcBef>
          <a:spcPct val="0"/>
        </a:spcBef>
        <a:spcAft>
          <a:spcPct val="0"/>
        </a:spcAft>
        <a:defRPr sz="2500">
          <a:solidFill>
            <a:schemeClr val="bg1"/>
          </a:solidFill>
          <a:latin typeface="Arial" charset="0"/>
        </a:defRPr>
      </a:lvl6pPr>
      <a:lvl7pPr marL="914400" algn="l" rtl="0" fontAlgn="base">
        <a:spcBef>
          <a:spcPct val="0"/>
        </a:spcBef>
        <a:spcAft>
          <a:spcPct val="0"/>
        </a:spcAft>
        <a:defRPr sz="2500">
          <a:solidFill>
            <a:schemeClr val="bg1"/>
          </a:solidFill>
          <a:latin typeface="Arial" charset="0"/>
        </a:defRPr>
      </a:lvl7pPr>
      <a:lvl8pPr marL="1371600" algn="l" rtl="0" fontAlgn="base">
        <a:spcBef>
          <a:spcPct val="0"/>
        </a:spcBef>
        <a:spcAft>
          <a:spcPct val="0"/>
        </a:spcAft>
        <a:defRPr sz="2500">
          <a:solidFill>
            <a:schemeClr val="bg1"/>
          </a:solidFill>
          <a:latin typeface="Arial" charset="0"/>
        </a:defRPr>
      </a:lvl8pPr>
      <a:lvl9pPr marL="1828800" algn="l" rtl="0" fontAlgn="base">
        <a:spcBef>
          <a:spcPct val="0"/>
        </a:spcBef>
        <a:spcAft>
          <a:spcPct val="0"/>
        </a:spcAft>
        <a:defRPr sz="2500">
          <a:solidFill>
            <a:schemeClr val="bg1"/>
          </a:solidFill>
          <a:latin typeface="Arial" charset="0"/>
        </a:defRPr>
      </a:lvl9pPr>
    </p:titleStyle>
    <p:bodyStyle>
      <a:lvl1pPr marL="342900" indent="-342900" algn="l" rtl="0" eaLnBrk="0" fontAlgn="base" hangingPunct="0">
        <a:spcBef>
          <a:spcPct val="20000"/>
        </a:spcBef>
        <a:spcAft>
          <a:spcPct val="0"/>
        </a:spcAft>
        <a:buChar char="•"/>
        <a:defRPr>
          <a:solidFill>
            <a:srgbClr val="A25C0A"/>
          </a:solidFill>
          <a:latin typeface="+mn-lt"/>
          <a:ea typeface="+mn-ea"/>
          <a:cs typeface="+mn-cs"/>
        </a:defRPr>
      </a:lvl1pPr>
      <a:lvl2pPr marL="742950" indent="-285750" algn="l" rtl="0" eaLnBrk="0" fontAlgn="base" hangingPunct="0">
        <a:spcBef>
          <a:spcPct val="20000"/>
        </a:spcBef>
        <a:spcAft>
          <a:spcPct val="0"/>
        </a:spcAft>
        <a:buChar char="–"/>
        <a:defRPr>
          <a:solidFill>
            <a:srgbClr val="A25C0A"/>
          </a:solidFill>
          <a:latin typeface="+mn-lt"/>
        </a:defRPr>
      </a:lvl2pPr>
      <a:lvl3pPr marL="1143000" indent="-228600" algn="l" rtl="0" eaLnBrk="0" fontAlgn="base" hangingPunct="0">
        <a:spcBef>
          <a:spcPct val="20000"/>
        </a:spcBef>
        <a:spcAft>
          <a:spcPct val="0"/>
        </a:spcAft>
        <a:buChar char="•"/>
        <a:defRPr>
          <a:solidFill>
            <a:srgbClr val="A25C0A"/>
          </a:solidFill>
          <a:latin typeface="+mn-lt"/>
        </a:defRPr>
      </a:lvl3pPr>
      <a:lvl4pPr marL="1600200" indent="-228600" algn="l" rtl="0" eaLnBrk="0" fontAlgn="base" hangingPunct="0">
        <a:spcBef>
          <a:spcPct val="20000"/>
        </a:spcBef>
        <a:spcAft>
          <a:spcPct val="0"/>
        </a:spcAft>
        <a:buChar char="–"/>
        <a:defRPr>
          <a:solidFill>
            <a:srgbClr val="A25C0A"/>
          </a:solidFill>
          <a:latin typeface="+mn-lt"/>
        </a:defRPr>
      </a:lvl4pPr>
      <a:lvl5pPr marL="2057400" indent="-228600" algn="l" rtl="0" eaLnBrk="0" fontAlgn="base" hangingPunct="0">
        <a:spcBef>
          <a:spcPct val="20000"/>
        </a:spcBef>
        <a:spcAft>
          <a:spcPct val="0"/>
        </a:spcAft>
        <a:buChar char="»"/>
        <a:defRPr>
          <a:solidFill>
            <a:srgbClr val="A25C0A"/>
          </a:solidFill>
          <a:latin typeface="+mn-lt"/>
        </a:defRPr>
      </a:lvl5pPr>
      <a:lvl6pPr marL="2514600" indent="-228600" algn="l" rtl="0" fontAlgn="base">
        <a:spcBef>
          <a:spcPct val="20000"/>
        </a:spcBef>
        <a:spcAft>
          <a:spcPct val="0"/>
        </a:spcAft>
        <a:buChar char="»"/>
        <a:defRPr>
          <a:solidFill>
            <a:srgbClr val="A25C0A"/>
          </a:solidFill>
          <a:latin typeface="+mn-lt"/>
        </a:defRPr>
      </a:lvl6pPr>
      <a:lvl7pPr marL="2971800" indent="-228600" algn="l" rtl="0" fontAlgn="base">
        <a:spcBef>
          <a:spcPct val="20000"/>
        </a:spcBef>
        <a:spcAft>
          <a:spcPct val="0"/>
        </a:spcAft>
        <a:buChar char="»"/>
        <a:defRPr>
          <a:solidFill>
            <a:srgbClr val="A25C0A"/>
          </a:solidFill>
          <a:latin typeface="+mn-lt"/>
        </a:defRPr>
      </a:lvl7pPr>
      <a:lvl8pPr marL="3429000" indent="-228600" algn="l" rtl="0" fontAlgn="base">
        <a:spcBef>
          <a:spcPct val="20000"/>
        </a:spcBef>
        <a:spcAft>
          <a:spcPct val="0"/>
        </a:spcAft>
        <a:buChar char="»"/>
        <a:defRPr>
          <a:solidFill>
            <a:srgbClr val="A25C0A"/>
          </a:solidFill>
          <a:latin typeface="+mn-lt"/>
        </a:defRPr>
      </a:lvl8pPr>
      <a:lvl9pPr marL="3886200" indent="-228600" algn="l" rtl="0" fontAlgn="base">
        <a:spcBef>
          <a:spcPct val="20000"/>
        </a:spcBef>
        <a:spcAft>
          <a:spcPct val="0"/>
        </a:spcAft>
        <a:buChar char="»"/>
        <a:defRPr>
          <a:solidFill>
            <a:srgbClr val="A25C0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A9B224A-4942-44E6-B520-65D119DFBDCD}" type="slidenum">
              <a:rPr lang="en-US"/>
              <a:pPr>
                <a:defRPr/>
              </a:pPr>
              <a:t>‹#›</a:t>
            </a:fld>
            <a:endParaRPr lang="en-US"/>
          </a:p>
        </p:txBody>
      </p:sp>
      <p:sp>
        <p:nvSpPr>
          <p:cNvPr id="6149" name="Rectangle 7"/>
          <p:cNvSpPr>
            <a:spLocks noGrp="1" noChangeArrowheads="1"/>
          </p:cNvSpPr>
          <p:nvPr>
            <p:ph type="title"/>
          </p:nvPr>
        </p:nvSpPr>
        <p:spPr bwMode="auto">
          <a:xfrm>
            <a:off x="457200" y="8366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6150" name="Picture 8" descr="DBSA_logo"/>
          <p:cNvPicPr>
            <a:picLocks noChangeAspect="1" noChangeArrowheads="1"/>
          </p:cNvPicPr>
          <p:nvPr/>
        </p:nvPicPr>
        <p:blipFill>
          <a:blip r:embed="rId14" cstate="print"/>
          <a:srcRect/>
          <a:stretch>
            <a:fillRect/>
          </a:stretch>
        </p:blipFill>
        <p:spPr bwMode="auto">
          <a:xfrm>
            <a:off x="8316913" y="5373688"/>
            <a:ext cx="596900" cy="844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rtl="0" eaLnBrk="0" fontAlgn="base" hangingPunct="0">
        <a:spcBef>
          <a:spcPct val="0"/>
        </a:spcBef>
        <a:spcAft>
          <a:spcPct val="0"/>
        </a:spcAft>
        <a:defRPr sz="3500">
          <a:solidFill>
            <a:schemeClr val="bg1"/>
          </a:solidFill>
          <a:latin typeface="+mj-lt"/>
          <a:ea typeface="+mj-ea"/>
          <a:cs typeface="+mj-cs"/>
        </a:defRPr>
      </a:lvl1pPr>
      <a:lvl2pPr algn="ctr" rtl="0" eaLnBrk="0" fontAlgn="base" hangingPunct="0">
        <a:spcBef>
          <a:spcPct val="0"/>
        </a:spcBef>
        <a:spcAft>
          <a:spcPct val="0"/>
        </a:spcAft>
        <a:defRPr sz="3500">
          <a:solidFill>
            <a:schemeClr val="bg1"/>
          </a:solidFill>
          <a:latin typeface="Arial" charset="0"/>
        </a:defRPr>
      </a:lvl2pPr>
      <a:lvl3pPr algn="ctr" rtl="0" eaLnBrk="0" fontAlgn="base" hangingPunct="0">
        <a:spcBef>
          <a:spcPct val="0"/>
        </a:spcBef>
        <a:spcAft>
          <a:spcPct val="0"/>
        </a:spcAft>
        <a:defRPr sz="3500">
          <a:solidFill>
            <a:schemeClr val="bg1"/>
          </a:solidFill>
          <a:latin typeface="Arial" charset="0"/>
        </a:defRPr>
      </a:lvl3pPr>
      <a:lvl4pPr algn="ctr" rtl="0" eaLnBrk="0" fontAlgn="base" hangingPunct="0">
        <a:spcBef>
          <a:spcPct val="0"/>
        </a:spcBef>
        <a:spcAft>
          <a:spcPct val="0"/>
        </a:spcAft>
        <a:defRPr sz="3500">
          <a:solidFill>
            <a:schemeClr val="bg1"/>
          </a:solidFill>
          <a:latin typeface="Arial" charset="0"/>
        </a:defRPr>
      </a:lvl4pPr>
      <a:lvl5pPr algn="ctr" rtl="0" eaLnBrk="0" fontAlgn="base" hangingPunct="0">
        <a:spcBef>
          <a:spcPct val="0"/>
        </a:spcBef>
        <a:spcAft>
          <a:spcPct val="0"/>
        </a:spcAft>
        <a:defRPr sz="3500">
          <a:solidFill>
            <a:schemeClr val="bg1"/>
          </a:solidFill>
          <a:latin typeface="Arial" charset="0"/>
        </a:defRPr>
      </a:lvl5pPr>
      <a:lvl6pPr marL="457200" algn="ctr" rtl="0" fontAlgn="base">
        <a:spcBef>
          <a:spcPct val="0"/>
        </a:spcBef>
        <a:spcAft>
          <a:spcPct val="0"/>
        </a:spcAft>
        <a:defRPr sz="3500">
          <a:solidFill>
            <a:schemeClr val="bg1"/>
          </a:solidFill>
          <a:latin typeface="Arial" charset="0"/>
        </a:defRPr>
      </a:lvl6pPr>
      <a:lvl7pPr marL="914400" algn="ctr" rtl="0" fontAlgn="base">
        <a:spcBef>
          <a:spcPct val="0"/>
        </a:spcBef>
        <a:spcAft>
          <a:spcPct val="0"/>
        </a:spcAft>
        <a:defRPr sz="3500">
          <a:solidFill>
            <a:schemeClr val="bg1"/>
          </a:solidFill>
          <a:latin typeface="Arial" charset="0"/>
        </a:defRPr>
      </a:lvl7pPr>
      <a:lvl8pPr marL="1371600" algn="ctr" rtl="0" fontAlgn="base">
        <a:spcBef>
          <a:spcPct val="0"/>
        </a:spcBef>
        <a:spcAft>
          <a:spcPct val="0"/>
        </a:spcAft>
        <a:defRPr sz="3500">
          <a:solidFill>
            <a:schemeClr val="bg1"/>
          </a:solidFill>
          <a:latin typeface="Arial" charset="0"/>
        </a:defRPr>
      </a:lvl8pPr>
      <a:lvl9pPr marL="1828800" algn="ctr" rtl="0" fontAlgn="base">
        <a:spcBef>
          <a:spcPct val="0"/>
        </a:spcBef>
        <a:spcAft>
          <a:spcPct val="0"/>
        </a:spcAft>
        <a:defRPr sz="35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C536DA4-1BD0-4DFA-BC0F-CCDB147D9292}" type="slidenum">
              <a:rPr lang="en-US"/>
              <a:pPr>
                <a:defRPr/>
              </a:pPr>
              <a:t>‹#›</a:t>
            </a:fld>
            <a:endParaRPr lang="en-US"/>
          </a:p>
        </p:txBody>
      </p:sp>
      <p:pic>
        <p:nvPicPr>
          <p:cNvPr id="7173" name="Picture 7" descr="DBSA_logo"/>
          <p:cNvPicPr>
            <a:picLocks noChangeAspect="1" noChangeArrowheads="1"/>
          </p:cNvPicPr>
          <p:nvPr/>
        </p:nvPicPr>
        <p:blipFill>
          <a:blip r:embed="rId14" cstate="print"/>
          <a:srcRect/>
          <a:stretch>
            <a:fillRect/>
          </a:stretch>
        </p:blipFill>
        <p:spPr bwMode="auto">
          <a:xfrm>
            <a:off x="8316913" y="5753100"/>
            <a:ext cx="596900" cy="844550"/>
          </a:xfrm>
          <a:prstGeom prst="rect">
            <a:avLst/>
          </a:prstGeom>
          <a:noFill/>
          <a:ln w="9525">
            <a:noFill/>
            <a:miter lim="800000"/>
            <a:headEnd/>
            <a:tailEnd/>
          </a:ln>
        </p:spPr>
      </p:pic>
      <p:sp>
        <p:nvSpPr>
          <p:cNvPr id="7174" name="Rectangle 8"/>
          <p:cNvSpPr>
            <a:spLocks noGrp="1" noChangeArrowheads="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5" name="Rectangle 9"/>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Arial" charset="0"/>
        </a:defRPr>
      </a:lvl2pPr>
      <a:lvl3pPr algn="l" rtl="0" eaLnBrk="0" fontAlgn="base" hangingPunct="0">
        <a:spcBef>
          <a:spcPct val="0"/>
        </a:spcBef>
        <a:spcAft>
          <a:spcPct val="0"/>
        </a:spcAft>
        <a:defRPr sz="2500">
          <a:solidFill>
            <a:schemeClr val="bg1"/>
          </a:solidFill>
          <a:latin typeface="Arial" charset="0"/>
        </a:defRPr>
      </a:lvl3pPr>
      <a:lvl4pPr algn="l" rtl="0" eaLnBrk="0" fontAlgn="base" hangingPunct="0">
        <a:spcBef>
          <a:spcPct val="0"/>
        </a:spcBef>
        <a:spcAft>
          <a:spcPct val="0"/>
        </a:spcAft>
        <a:defRPr sz="2500">
          <a:solidFill>
            <a:schemeClr val="bg1"/>
          </a:solidFill>
          <a:latin typeface="Arial" charset="0"/>
        </a:defRPr>
      </a:lvl4pPr>
      <a:lvl5pPr algn="l" rtl="0" eaLnBrk="0" fontAlgn="base" hangingPunct="0">
        <a:spcBef>
          <a:spcPct val="0"/>
        </a:spcBef>
        <a:spcAft>
          <a:spcPct val="0"/>
        </a:spcAft>
        <a:defRPr sz="2500">
          <a:solidFill>
            <a:schemeClr val="bg1"/>
          </a:solidFill>
          <a:latin typeface="Arial" charset="0"/>
        </a:defRPr>
      </a:lvl5pPr>
      <a:lvl6pPr marL="457200" algn="l" rtl="0" fontAlgn="base">
        <a:spcBef>
          <a:spcPct val="0"/>
        </a:spcBef>
        <a:spcAft>
          <a:spcPct val="0"/>
        </a:spcAft>
        <a:defRPr sz="2500">
          <a:solidFill>
            <a:schemeClr val="bg1"/>
          </a:solidFill>
          <a:latin typeface="Arial" charset="0"/>
        </a:defRPr>
      </a:lvl6pPr>
      <a:lvl7pPr marL="914400" algn="l" rtl="0" fontAlgn="base">
        <a:spcBef>
          <a:spcPct val="0"/>
        </a:spcBef>
        <a:spcAft>
          <a:spcPct val="0"/>
        </a:spcAft>
        <a:defRPr sz="2500">
          <a:solidFill>
            <a:schemeClr val="bg1"/>
          </a:solidFill>
          <a:latin typeface="Arial" charset="0"/>
        </a:defRPr>
      </a:lvl7pPr>
      <a:lvl8pPr marL="1371600" algn="l" rtl="0" fontAlgn="base">
        <a:spcBef>
          <a:spcPct val="0"/>
        </a:spcBef>
        <a:spcAft>
          <a:spcPct val="0"/>
        </a:spcAft>
        <a:defRPr sz="2500">
          <a:solidFill>
            <a:schemeClr val="bg1"/>
          </a:solidFill>
          <a:latin typeface="Arial" charset="0"/>
        </a:defRPr>
      </a:lvl8pPr>
      <a:lvl9pPr marL="1828800" algn="l" rtl="0" fontAlgn="base">
        <a:spcBef>
          <a:spcPct val="0"/>
        </a:spcBef>
        <a:spcAft>
          <a:spcPct val="0"/>
        </a:spcAft>
        <a:defRPr sz="2500">
          <a:solidFill>
            <a:schemeClr val="bg1"/>
          </a:solidFill>
          <a:latin typeface="Arial" charset="0"/>
        </a:defRPr>
      </a:lvl9pPr>
    </p:titleStyle>
    <p:bodyStyle>
      <a:lvl1pPr marL="342900" indent="-342900" algn="l" rtl="0" eaLnBrk="0" fontAlgn="base" hangingPunct="0">
        <a:spcBef>
          <a:spcPct val="20000"/>
        </a:spcBef>
        <a:spcAft>
          <a:spcPct val="0"/>
        </a:spcAft>
        <a:buChar char="•"/>
        <a:defRPr>
          <a:solidFill>
            <a:srgbClr val="A25C0A"/>
          </a:solidFill>
          <a:latin typeface="+mn-lt"/>
          <a:ea typeface="+mn-ea"/>
          <a:cs typeface="+mn-cs"/>
        </a:defRPr>
      </a:lvl1pPr>
      <a:lvl2pPr marL="742950" indent="-285750" algn="l" rtl="0" eaLnBrk="0" fontAlgn="base" hangingPunct="0">
        <a:spcBef>
          <a:spcPct val="20000"/>
        </a:spcBef>
        <a:spcAft>
          <a:spcPct val="0"/>
        </a:spcAft>
        <a:buChar char="–"/>
        <a:defRPr>
          <a:solidFill>
            <a:srgbClr val="A25C0A"/>
          </a:solidFill>
          <a:latin typeface="+mn-lt"/>
        </a:defRPr>
      </a:lvl2pPr>
      <a:lvl3pPr marL="1143000" indent="-228600" algn="l" rtl="0" eaLnBrk="0" fontAlgn="base" hangingPunct="0">
        <a:spcBef>
          <a:spcPct val="20000"/>
        </a:spcBef>
        <a:spcAft>
          <a:spcPct val="0"/>
        </a:spcAft>
        <a:buChar char="•"/>
        <a:defRPr>
          <a:solidFill>
            <a:srgbClr val="A25C0A"/>
          </a:solidFill>
          <a:latin typeface="+mn-lt"/>
        </a:defRPr>
      </a:lvl3pPr>
      <a:lvl4pPr marL="1600200" indent="-228600" algn="l" rtl="0" eaLnBrk="0" fontAlgn="base" hangingPunct="0">
        <a:spcBef>
          <a:spcPct val="20000"/>
        </a:spcBef>
        <a:spcAft>
          <a:spcPct val="0"/>
        </a:spcAft>
        <a:buChar char="–"/>
        <a:defRPr>
          <a:solidFill>
            <a:srgbClr val="A25C0A"/>
          </a:solidFill>
          <a:latin typeface="+mn-lt"/>
        </a:defRPr>
      </a:lvl4pPr>
      <a:lvl5pPr marL="2057400" indent="-228600" algn="l" rtl="0" eaLnBrk="0" fontAlgn="base" hangingPunct="0">
        <a:spcBef>
          <a:spcPct val="20000"/>
        </a:spcBef>
        <a:spcAft>
          <a:spcPct val="0"/>
        </a:spcAft>
        <a:buChar char="»"/>
        <a:defRPr>
          <a:solidFill>
            <a:srgbClr val="A25C0A"/>
          </a:solidFill>
          <a:latin typeface="+mn-lt"/>
        </a:defRPr>
      </a:lvl5pPr>
      <a:lvl6pPr marL="2514600" indent="-228600" algn="l" rtl="0" fontAlgn="base">
        <a:spcBef>
          <a:spcPct val="20000"/>
        </a:spcBef>
        <a:spcAft>
          <a:spcPct val="0"/>
        </a:spcAft>
        <a:buChar char="»"/>
        <a:defRPr>
          <a:solidFill>
            <a:srgbClr val="A25C0A"/>
          </a:solidFill>
          <a:latin typeface="+mn-lt"/>
        </a:defRPr>
      </a:lvl6pPr>
      <a:lvl7pPr marL="2971800" indent="-228600" algn="l" rtl="0" fontAlgn="base">
        <a:spcBef>
          <a:spcPct val="20000"/>
        </a:spcBef>
        <a:spcAft>
          <a:spcPct val="0"/>
        </a:spcAft>
        <a:buChar char="»"/>
        <a:defRPr>
          <a:solidFill>
            <a:srgbClr val="A25C0A"/>
          </a:solidFill>
          <a:latin typeface="+mn-lt"/>
        </a:defRPr>
      </a:lvl7pPr>
      <a:lvl8pPr marL="3429000" indent="-228600" algn="l" rtl="0" fontAlgn="base">
        <a:spcBef>
          <a:spcPct val="20000"/>
        </a:spcBef>
        <a:spcAft>
          <a:spcPct val="0"/>
        </a:spcAft>
        <a:buChar char="»"/>
        <a:defRPr>
          <a:solidFill>
            <a:srgbClr val="A25C0A"/>
          </a:solidFill>
          <a:latin typeface="+mn-lt"/>
        </a:defRPr>
      </a:lvl8pPr>
      <a:lvl9pPr marL="3886200" indent="-228600" algn="l" rtl="0" fontAlgn="base">
        <a:spcBef>
          <a:spcPct val="20000"/>
        </a:spcBef>
        <a:spcAft>
          <a:spcPct val="0"/>
        </a:spcAft>
        <a:buChar char="»"/>
        <a:defRPr>
          <a:solidFill>
            <a:srgbClr val="A25C0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7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914B4B1-6978-4D34-A85F-6CFD0B928F82}" type="slidenum">
              <a:rPr lang="en-US"/>
              <a:pPr>
                <a:defRPr/>
              </a:pPr>
              <a:t>‹#›</a:t>
            </a:fld>
            <a:endParaRPr lang="en-US"/>
          </a:p>
        </p:txBody>
      </p:sp>
      <p:sp>
        <p:nvSpPr>
          <p:cNvPr id="8197" name="Rectangle 7"/>
          <p:cNvSpPr>
            <a:spLocks noGrp="1" noChangeArrowheads="1"/>
          </p:cNvSpPr>
          <p:nvPr>
            <p:ph type="title"/>
          </p:nvPr>
        </p:nvSpPr>
        <p:spPr bwMode="auto">
          <a:xfrm>
            <a:off x="457200" y="8366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198" name="Picture 8" descr="DBSA_logo"/>
          <p:cNvPicPr>
            <a:picLocks noChangeAspect="1" noChangeArrowheads="1"/>
          </p:cNvPicPr>
          <p:nvPr/>
        </p:nvPicPr>
        <p:blipFill>
          <a:blip r:embed="rId14" cstate="print"/>
          <a:srcRect/>
          <a:stretch>
            <a:fillRect/>
          </a:stretch>
        </p:blipFill>
        <p:spPr bwMode="auto">
          <a:xfrm>
            <a:off x="8316913" y="5373688"/>
            <a:ext cx="596900" cy="844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ctr" rtl="0" eaLnBrk="0" fontAlgn="base" hangingPunct="0">
        <a:spcBef>
          <a:spcPct val="0"/>
        </a:spcBef>
        <a:spcAft>
          <a:spcPct val="0"/>
        </a:spcAft>
        <a:defRPr sz="3500">
          <a:solidFill>
            <a:srgbClr val="A25C0A"/>
          </a:solidFill>
          <a:latin typeface="+mj-lt"/>
          <a:ea typeface="+mj-ea"/>
          <a:cs typeface="+mj-cs"/>
        </a:defRPr>
      </a:lvl1pPr>
      <a:lvl2pPr algn="ctr" rtl="0" eaLnBrk="0" fontAlgn="base" hangingPunct="0">
        <a:spcBef>
          <a:spcPct val="0"/>
        </a:spcBef>
        <a:spcAft>
          <a:spcPct val="0"/>
        </a:spcAft>
        <a:defRPr sz="3500">
          <a:solidFill>
            <a:srgbClr val="A25C0A"/>
          </a:solidFill>
          <a:latin typeface="Arial" charset="0"/>
        </a:defRPr>
      </a:lvl2pPr>
      <a:lvl3pPr algn="ctr" rtl="0" eaLnBrk="0" fontAlgn="base" hangingPunct="0">
        <a:spcBef>
          <a:spcPct val="0"/>
        </a:spcBef>
        <a:spcAft>
          <a:spcPct val="0"/>
        </a:spcAft>
        <a:defRPr sz="3500">
          <a:solidFill>
            <a:srgbClr val="A25C0A"/>
          </a:solidFill>
          <a:latin typeface="Arial" charset="0"/>
        </a:defRPr>
      </a:lvl3pPr>
      <a:lvl4pPr algn="ctr" rtl="0" eaLnBrk="0" fontAlgn="base" hangingPunct="0">
        <a:spcBef>
          <a:spcPct val="0"/>
        </a:spcBef>
        <a:spcAft>
          <a:spcPct val="0"/>
        </a:spcAft>
        <a:defRPr sz="3500">
          <a:solidFill>
            <a:srgbClr val="A25C0A"/>
          </a:solidFill>
          <a:latin typeface="Arial" charset="0"/>
        </a:defRPr>
      </a:lvl4pPr>
      <a:lvl5pPr algn="ctr" rtl="0" eaLnBrk="0" fontAlgn="base" hangingPunct="0">
        <a:spcBef>
          <a:spcPct val="0"/>
        </a:spcBef>
        <a:spcAft>
          <a:spcPct val="0"/>
        </a:spcAft>
        <a:defRPr sz="3500">
          <a:solidFill>
            <a:srgbClr val="A25C0A"/>
          </a:solidFill>
          <a:latin typeface="Arial" charset="0"/>
        </a:defRPr>
      </a:lvl5pPr>
      <a:lvl6pPr marL="457200" algn="ctr" rtl="0" fontAlgn="base">
        <a:spcBef>
          <a:spcPct val="0"/>
        </a:spcBef>
        <a:spcAft>
          <a:spcPct val="0"/>
        </a:spcAft>
        <a:defRPr sz="3500">
          <a:solidFill>
            <a:srgbClr val="A25C0A"/>
          </a:solidFill>
          <a:latin typeface="Arial" charset="0"/>
        </a:defRPr>
      </a:lvl6pPr>
      <a:lvl7pPr marL="914400" algn="ctr" rtl="0" fontAlgn="base">
        <a:spcBef>
          <a:spcPct val="0"/>
        </a:spcBef>
        <a:spcAft>
          <a:spcPct val="0"/>
        </a:spcAft>
        <a:defRPr sz="3500">
          <a:solidFill>
            <a:srgbClr val="A25C0A"/>
          </a:solidFill>
          <a:latin typeface="Arial" charset="0"/>
        </a:defRPr>
      </a:lvl7pPr>
      <a:lvl8pPr marL="1371600" algn="ctr" rtl="0" fontAlgn="base">
        <a:spcBef>
          <a:spcPct val="0"/>
        </a:spcBef>
        <a:spcAft>
          <a:spcPct val="0"/>
        </a:spcAft>
        <a:defRPr sz="3500">
          <a:solidFill>
            <a:srgbClr val="A25C0A"/>
          </a:solidFill>
          <a:latin typeface="Arial" charset="0"/>
        </a:defRPr>
      </a:lvl8pPr>
      <a:lvl9pPr marL="1828800" algn="ctr" rtl="0" fontAlgn="base">
        <a:spcBef>
          <a:spcPct val="0"/>
        </a:spcBef>
        <a:spcAft>
          <a:spcPct val="0"/>
        </a:spcAft>
        <a:defRPr sz="3500">
          <a:solidFill>
            <a:srgbClr val="A25C0A"/>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C7ABB44-0578-46B0-9331-BEC1D34E6E20}" type="slidenum">
              <a:rPr lang="en-US"/>
              <a:pPr>
                <a:defRPr/>
              </a:pPr>
              <a:t>‹#›</a:t>
            </a:fld>
            <a:endParaRPr lang="en-US"/>
          </a:p>
        </p:txBody>
      </p:sp>
      <p:sp>
        <p:nvSpPr>
          <p:cNvPr id="9221" name="Rectangle 7"/>
          <p:cNvSpPr>
            <a:spLocks noGrp="1" noChangeArrowheads="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2" name="Rectangle 8"/>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9223" name="Picture 11" descr="DBSA_logo"/>
          <p:cNvPicPr>
            <a:picLocks noChangeAspect="1" noChangeArrowheads="1"/>
          </p:cNvPicPr>
          <p:nvPr/>
        </p:nvPicPr>
        <p:blipFill>
          <a:blip r:embed="rId14" cstate="print"/>
          <a:srcRect/>
          <a:stretch>
            <a:fillRect/>
          </a:stretch>
        </p:blipFill>
        <p:spPr bwMode="auto">
          <a:xfrm>
            <a:off x="8316913" y="5753100"/>
            <a:ext cx="596900" cy="844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0" fontAlgn="base" hangingPunct="0">
        <a:spcBef>
          <a:spcPct val="0"/>
        </a:spcBef>
        <a:spcAft>
          <a:spcPct val="0"/>
        </a:spcAft>
        <a:defRPr sz="2500">
          <a:solidFill>
            <a:srgbClr val="A25C0A"/>
          </a:solidFill>
          <a:latin typeface="+mj-lt"/>
          <a:ea typeface="+mj-ea"/>
          <a:cs typeface="+mj-cs"/>
        </a:defRPr>
      </a:lvl1pPr>
      <a:lvl2pPr algn="l" rtl="0" eaLnBrk="0" fontAlgn="base" hangingPunct="0">
        <a:spcBef>
          <a:spcPct val="0"/>
        </a:spcBef>
        <a:spcAft>
          <a:spcPct val="0"/>
        </a:spcAft>
        <a:defRPr sz="2500">
          <a:solidFill>
            <a:srgbClr val="A25C0A"/>
          </a:solidFill>
          <a:latin typeface="Arial" charset="0"/>
        </a:defRPr>
      </a:lvl2pPr>
      <a:lvl3pPr algn="l" rtl="0" eaLnBrk="0" fontAlgn="base" hangingPunct="0">
        <a:spcBef>
          <a:spcPct val="0"/>
        </a:spcBef>
        <a:spcAft>
          <a:spcPct val="0"/>
        </a:spcAft>
        <a:defRPr sz="2500">
          <a:solidFill>
            <a:srgbClr val="A25C0A"/>
          </a:solidFill>
          <a:latin typeface="Arial" charset="0"/>
        </a:defRPr>
      </a:lvl3pPr>
      <a:lvl4pPr algn="l" rtl="0" eaLnBrk="0" fontAlgn="base" hangingPunct="0">
        <a:spcBef>
          <a:spcPct val="0"/>
        </a:spcBef>
        <a:spcAft>
          <a:spcPct val="0"/>
        </a:spcAft>
        <a:defRPr sz="2500">
          <a:solidFill>
            <a:srgbClr val="A25C0A"/>
          </a:solidFill>
          <a:latin typeface="Arial" charset="0"/>
        </a:defRPr>
      </a:lvl4pPr>
      <a:lvl5pPr algn="l" rtl="0" eaLnBrk="0" fontAlgn="base" hangingPunct="0">
        <a:spcBef>
          <a:spcPct val="0"/>
        </a:spcBef>
        <a:spcAft>
          <a:spcPct val="0"/>
        </a:spcAft>
        <a:defRPr sz="2500">
          <a:solidFill>
            <a:srgbClr val="A25C0A"/>
          </a:solidFill>
          <a:latin typeface="Arial" charset="0"/>
        </a:defRPr>
      </a:lvl5pPr>
      <a:lvl6pPr marL="457200" algn="l" rtl="0" fontAlgn="base">
        <a:spcBef>
          <a:spcPct val="0"/>
        </a:spcBef>
        <a:spcAft>
          <a:spcPct val="0"/>
        </a:spcAft>
        <a:defRPr sz="2500">
          <a:solidFill>
            <a:srgbClr val="A25C0A"/>
          </a:solidFill>
          <a:latin typeface="Arial" charset="0"/>
        </a:defRPr>
      </a:lvl6pPr>
      <a:lvl7pPr marL="914400" algn="l" rtl="0" fontAlgn="base">
        <a:spcBef>
          <a:spcPct val="0"/>
        </a:spcBef>
        <a:spcAft>
          <a:spcPct val="0"/>
        </a:spcAft>
        <a:defRPr sz="2500">
          <a:solidFill>
            <a:srgbClr val="A25C0A"/>
          </a:solidFill>
          <a:latin typeface="Arial" charset="0"/>
        </a:defRPr>
      </a:lvl7pPr>
      <a:lvl8pPr marL="1371600" algn="l" rtl="0" fontAlgn="base">
        <a:spcBef>
          <a:spcPct val="0"/>
        </a:spcBef>
        <a:spcAft>
          <a:spcPct val="0"/>
        </a:spcAft>
        <a:defRPr sz="2500">
          <a:solidFill>
            <a:srgbClr val="A25C0A"/>
          </a:solidFill>
          <a:latin typeface="Arial" charset="0"/>
        </a:defRPr>
      </a:lvl8pPr>
      <a:lvl9pPr marL="1828800" algn="l" rtl="0" fontAlgn="base">
        <a:spcBef>
          <a:spcPct val="0"/>
        </a:spcBef>
        <a:spcAft>
          <a:spcPct val="0"/>
        </a:spcAft>
        <a:defRPr sz="2500">
          <a:solidFill>
            <a:srgbClr val="A25C0A"/>
          </a:solidFill>
          <a:latin typeface="Arial" charset="0"/>
        </a:defRPr>
      </a:lvl9pPr>
    </p:titleStyle>
    <p:bodyStyle>
      <a:lvl1pPr marL="342900" indent="-342900" algn="l" rtl="0" eaLnBrk="0" fontAlgn="base" hangingPunct="0">
        <a:spcBef>
          <a:spcPct val="20000"/>
        </a:spcBef>
        <a:spcAft>
          <a:spcPct val="0"/>
        </a:spcAft>
        <a:buChar char="•"/>
        <a:defRPr>
          <a:solidFill>
            <a:srgbClr val="A25C0A"/>
          </a:solidFill>
          <a:latin typeface="+mn-lt"/>
          <a:ea typeface="+mn-ea"/>
          <a:cs typeface="+mn-cs"/>
        </a:defRPr>
      </a:lvl1pPr>
      <a:lvl2pPr marL="742950" indent="-285750" algn="l" rtl="0" eaLnBrk="0" fontAlgn="base" hangingPunct="0">
        <a:spcBef>
          <a:spcPct val="20000"/>
        </a:spcBef>
        <a:spcAft>
          <a:spcPct val="0"/>
        </a:spcAft>
        <a:buChar char="–"/>
        <a:defRPr>
          <a:solidFill>
            <a:srgbClr val="A25C0A"/>
          </a:solidFill>
          <a:latin typeface="+mn-lt"/>
        </a:defRPr>
      </a:lvl2pPr>
      <a:lvl3pPr marL="1143000" indent="-228600" algn="l" rtl="0" eaLnBrk="0" fontAlgn="base" hangingPunct="0">
        <a:spcBef>
          <a:spcPct val="20000"/>
        </a:spcBef>
        <a:spcAft>
          <a:spcPct val="0"/>
        </a:spcAft>
        <a:buChar char="•"/>
        <a:defRPr>
          <a:solidFill>
            <a:srgbClr val="A25C0A"/>
          </a:solidFill>
          <a:latin typeface="+mn-lt"/>
        </a:defRPr>
      </a:lvl3pPr>
      <a:lvl4pPr marL="1600200" indent="-228600" algn="l" rtl="0" eaLnBrk="0" fontAlgn="base" hangingPunct="0">
        <a:spcBef>
          <a:spcPct val="20000"/>
        </a:spcBef>
        <a:spcAft>
          <a:spcPct val="0"/>
        </a:spcAft>
        <a:buChar char="–"/>
        <a:defRPr>
          <a:solidFill>
            <a:srgbClr val="A25C0A"/>
          </a:solidFill>
          <a:latin typeface="+mn-lt"/>
        </a:defRPr>
      </a:lvl4pPr>
      <a:lvl5pPr marL="2057400" indent="-228600" algn="l" rtl="0" eaLnBrk="0" fontAlgn="base" hangingPunct="0">
        <a:spcBef>
          <a:spcPct val="20000"/>
        </a:spcBef>
        <a:spcAft>
          <a:spcPct val="0"/>
        </a:spcAft>
        <a:buChar char="»"/>
        <a:defRPr>
          <a:solidFill>
            <a:srgbClr val="A25C0A"/>
          </a:solidFill>
          <a:latin typeface="+mn-lt"/>
        </a:defRPr>
      </a:lvl5pPr>
      <a:lvl6pPr marL="2514600" indent="-228600" algn="l" rtl="0" fontAlgn="base">
        <a:spcBef>
          <a:spcPct val="20000"/>
        </a:spcBef>
        <a:spcAft>
          <a:spcPct val="0"/>
        </a:spcAft>
        <a:buChar char="»"/>
        <a:defRPr>
          <a:solidFill>
            <a:srgbClr val="A25C0A"/>
          </a:solidFill>
          <a:latin typeface="+mn-lt"/>
        </a:defRPr>
      </a:lvl6pPr>
      <a:lvl7pPr marL="2971800" indent="-228600" algn="l" rtl="0" fontAlgn="base">
        <a:spcBef>
          <a:spcPct val="20000"/>
        </a:spcBef>
        <a:spcAft>
          <a:spcPct val="0"/>
        </a:spcAft>
        <a:buChar char="»"/>
        <a:defRPr>
          <a:solidFill>
            <a:srgbClr val="A25C0A"/>
          </a:solidFill>
          <a:latin typeface="+mn-lt"/>
        </a:defRPr>
      </a:lvl7pPr>
      <a:lvl8pPr marL="3429000" indent="-228600" algn="l" rtl="0" fontAlgn="base">
        <a:spcBef>
          <a:spcPct val="20000"/>
        </a:spcBef>
        <a:spcAft>
          <a:spcPct val="0"/>
        </a:spcAft>
        <a:buChar char="»"/>
        <a:defRPr>
          <a:solidFill>
            <a:srgbClr val="A25C0A"/>
          </a:solidFill>
          <a:latin typeface="+mn-lt"/>
        </a:defRPr>
      </a:lvl8pPr>
      <a:lvl9pPr marL="3886200" indent="-228600" algn="l" rtl="0" fontAlgn="base">
        <a:spcBef>
          <a:spcPct val="20000"/>
        </a:spcBef>
        <a:spcAft>
          <a:spcPct val="0"/>
        </a:spcAft>
        <a:buChar char="»"/>
        <a:defRPr>
          <a:solidFill>
            <a:srgbClr val="A25C0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4.png"/><Relationship Id="rId7" Type="http://schemas.openxmlformats.org/officeDocument/2006/relationships/image" Target="../media/image17.png"/><Relationship Id="rId12"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4.xml"/><Relationship Id="rId6" Type="http://schemas.openxmlformats.org/officeDocument/2006/relationships/hyperlink" Target="http://www.oldmutual.co.za/" TargetMode="External"/><Relationship Id="rId11" Type="http://schemas.openxmlformats.org/officeDocument/2006/relationships/image" Target="../media/image20.png"/><Relationship Id="rId5" Type="http://schemas.openxmlformats.org/officeDocument/2006/relationships/image" Target="../media/image16.png"/><Relationship Id="rId10" Type="http://schemas.openxmlformats.org/officeDocument/2006/relationships/image" Target="../media/image19.png"/><Relationship Id="rId4" Type="http://schemas.openxmlformats.org/officeDocument/2006/relationships/image" Target="../media/image15.png"/><Relationship Id="rId9" Type="http://schemas.openxmlformats.org/officeDocument/2006/relationships/hyperlink" Target="http://www.neotel.co.za/wps/portal/!ut/p/c5/04_SB8K8xLLM9MSSzPy8xBz9CP0os3gL52AnczcPIwN3d2NLA0_vwEBDd19_AwN3E_1wkA6zeAMcwNFA388jPzdVvyA7rxwANEGGZw!!/dl3/d3/L2dJQSEvUUt3QS9ZQnZ3LzZfOENTQjdGSDIwR0czOTBJS1FRMUdNTzAwRzQ!/"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26.gif"/><Relationship Id="rId3" Type="http://schemas.openxmlformats.org/officeDocument/2006/relationships/image" Target="../media/image22.gif"/><Relationship Id="rId7" Type="http://schemas.openxmlformats.org/officeDocument/2006/relationships/image" Target="../media/image25.gif"/><Relationship Id="rId2" Type="http://schemas.openxmlformats.org/officeDocument/2006/relationships/notesSlide" Target="../notesSlides/notesSlide12.xml"/><Relationship Id="rId1" Type="http://schemas.openxmlformats.org/officeDocument/2006/relationships/slideLayout" Target="../slideLayouts/slideLayout24.xml"/><Relationship Id="rId6" Type="http://schemas.openxmlformats.org/officeDocument/2006/relationships/image" Target="../media/image24.gif"/><Relationship Id="rId5" Type="http://schemas.openxmlformats.org/officeDocument/2006/relationships/image" Target="../media/image23.gif"/><Relationship Id="rId4" Type="http://schemas.openxmlformats.org/officeDocument/2006/relationships/hyperlink" Target="https://www.cia.gov/library/publications/the-world-factbook/flags/flagtemplate_za.html" TargetMode="External"/><Relationship Id="rId9"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hyperlink" Target="mailto:aubreys@dbsa.org" TargetMode="External"/><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hyperlink" Target="http://www.dbsa.org/" TargetMode="External"/><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223963" y="5805488"/>
            <a:ext cx="6723062" cy="708025"/>
          </a:xfrm>
          <a:prstGeom prst="rect">
            <a:avLst/>
          </a:prstGeom>
          <a:noFill/>
          <a:ln w="9525">
            <a:noFill/>
            <a:miter lim="800000"/>
            <a:headEnd/>
            <a:tailEnd/>
          </a:ln>
        </p:spPr>
        <p:txBody>
          <a:bodyPr wrap="none">
            <a:spAutoFit/>
          </a:bodyPr>
          <a:lstStyle/>
          <a:p>
            <a:pPr algn="ctr"/>
            <a:r>
              <a:rPr lang="en-US" sz="2000" dirty="0">
                <a:solidFill>
                  <a:srgbClr val="A25C0A"/>
                </a:solidFill>
                <a:latin typeface="Arial Rounded MT Bold" pitchFamily="34" charset="0"/>
              </a:rPr>
              <a:t>Investment Banking to meet development challenges</a:t>
            </a:r>
          </a:p>
          <a:p>
            <a:pPr algn="ctr"/>
            <a:r>
              <a:rPr lang="en-US" sz="2000" dirty="0" smtClean="0">
                <a:solidFill>
                  <a:srgbClr val="A25C0A"/>
                </a:solidFill>
                <a:latin typeface="Arial Rounded MT Bold" pitchFamily="34" charset="0"/>
              </a:rPr>
              <a:t>2012</a:t>
            </a:r>
            <a:endParaRPr lang="en-US" sz="2000" dirty="0">
              <a:solidFill>
                <a:srgbClr val="A25C0A"/>
              </a:solidFill>
              <a:latin typeface="Arial Rounded MT 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US" smtClean="0">
                <a:latin typeface="Arial Narrow" pitchFamily="34" charset="0"/>
              </a:rPr>
              <a:t>Success Factors</a:t>
            </a:r>
          </a:p>
        </p:txBody>
      </p:sp>
      <p:sp>
        <p:nvSpPr>
          <p:cNvPr id="18435" name="Content Placeholder 5"/>
          <p:cNvSpPr>
            <a:spLocks noGrp="1"/>
          </p:cNvSpPr>
          <p:nvPr>
            <p:ph idx="1"/>
          </p:nvPr>
        </p:nvSpPr>
        <p:spPr>
          <a:xfrm>
            <a:off x="179388" y="1196975"/>
            <a:ext cx="8785225" cy="5472113"/>
          </a:xfrm>
        </p:spPr>
        <p:txBody>
          <a:bodyPr/>
          <a:lstStyle/>
          <a:p>
            <a:pPr algn="just" eaLnBrk="1" hangingPunct="1">
              <a:buFont typeface="Wingdings" pitchFamily="2" charset="2"/>
              <a:buChar char="§"/>
              <a:defRPr/>
            </a:pPr>
            <a:r>
              <a:rPr lang="en-US" sz="1600" dirty="0" smtClean="0">
                <a:solidFill>
                  <a:schemeClr val="tx1"/>
                </a:solidFill>
                <a:latin typeface="Calibri" pitchFamily="34" charset="0"/>
              </a:rPr>
              <a:t>Deep understanding of South Africa’s </a:t>
            </a:r>
            <a:r>
              <a:rPr lang="en-US" sz="1600" b="1" dirty="0" smtClean="0">
                <a:solidFill>
                  <a:schemeClr val="tx1"/>
                </a:solidFill>
                <a:latin typeface="Calibri" pitchFamily="34" charset="0"/>
              </a:rPr>
              <a:t>development needs</a:t>
            </a:r>
          </a:p>
          <a:p>
            <a:pPr algn="just" eaLnBrk="1" hangingPunct="1">
              <a:buFontTx/>
              <a:buNone/>
              <a:defRPr/>
            </a:pPr>
            <a:endParaRPr lang="en-US" sz="1600" dirty="0" smtClean="0">
              <a:solidFill>
                <a:schemeClr val="tx1"/>
              </a:solidFill>
              <a:latin typeface="Calibri" pitchFamily="34" charset="0"/>
            </a:endParaRPr>
          </a:p>
          <a:p>
            <a:pPr algn="just" eaLnBrk="1" hangingPunct="1">
              <a:buFont typeface="Wingdings" pitchFamily="2" charset="2"/>
              <a:buChar char="§"/>
              <a:defRPr/>
            </a:pPr>
            <a:r>
              <a:rPr lang="en-US" sz="1600" dirty="0" smtClean="0">
                <a:solidFill>
                  <a:schemeClr val="tx1"/>
                </a:solidFill>
                <a:latin typeface="Calibri" pitchFamily="34" charset="0"/>
              </a:rPr>
              <a:t>Team </a:t>
            </a:r>
            <a:r>
              <a:rPr lang="en-US" sz="1600" b="1" dirty="0" smtClean="0">
                <a:solidFill>
                  <a:schemeClr val="tx1"/>
                </a:solidFill>
                <a:latin typeface="Calibri" pitchFamily="34" charset="0"/>
              </a:rPr>
              <a:t>expertise</a:t>
            </a:r>
            <a:r>
              <a:rPr lang="en-US" sz="1600" dirty="0" smtClean="0">
                <a:solidFill>
                  <a:schemeClr val="tx1"/>
                </a:solidFill>
                <a:latin typeface="Calibri" pitchFamily="34" charset="0"/>
              </a:rPr>
              <a:t> in structuring and executing infrastructure projects</a:t>
            </a:r>
          </a:p>
          <a:p>
            <a:pPr algn="just" eaLnBrk="1" hangingPunct="1">
              <a:buFont typeface="Wingdings" pitchFamily="2" charset="2"/>
              <a:buChar char="§"/>
              <a:defRPr/>
            </a:pPr>
            <a:endParaRPr lang="en-US" sz="1600" dirty="0" smtClean="0">
              <a:solidFill>
                <a:schemeClr val="tx1"/>
              </a:solidFill>
              <a:latin typeface="Calibri" pitchFamily="34" charset="0"/>
            </a:endParaRPr>
          </a:p>
          <a:p>
            <a:pPr algn="just" eaLnBrk="1" hangingPunct="1">
              <a:buFont typeface="Wingdings" pitchFamily="2" charset="2"/>
              <a:buChar char="§"/>
              <a:defRPr/>
            </a:pPr>
            <a:r>
              <a:rPr lang="en-US" sz="1600" dirty="0" smtClean="0">
                <a:solidFill>
                  <a:schemeClr val="tx1"/>
                </a:solidFill>
                <a:latin typeface="Calibri" pitchFamily="34" charset="0"/>
              </a:rPr>
              <a:t>Ability to play the roles of both project development </a:t>
            </a:r>
            <a:r>
              <a:rPr lang="en-US" sz="1600" b="1" dirty="0" smtClean="0">
                <a:solidFill>
                  <a:schemeClr val="tx1"/>
                </a:solidFill>
                <a:latin typeface="Calibri" pitchFamily="34" charset="0"/>
              </a:rPr>
              <a:t>advisor</a:t>
            </a:r>
            <a:r>
              <a:rPr lang="en-US" sz="1600" dirty="0" smtClean="0">
                <a:solidFill>
                  <a:schemeClr val="tx1"/>
                </a:solidFill>
                <a:latin typeface="Calibri" pitchFamily="34" charset="0"/>
              </a:rPr>
              <a:t> and </a:t>
            </a:r>
            <a:r>
              <a:rPr lang="en-US" sz="1600" b="1" dirty="0" smtClean="0">
                <a:solidFill>
                  <a:schemeClr val="tx1"/>
                </a:solidFill>
                <a:latin typeface="Calibri" pitchFamily="34" charset="0"/>
              </a:rPr>
              <a:t>financier</a:t>
            </a:r>
            <a:r>
              <a:rPr lang="en-US" sz="1600" dirty="0" smtClean="0">
                <a:solidFill>
                  <a:schemeClr val="tx1"/>
                </a:solidFill>
                <a:latin typeface="Calibri" pitchFamily="34" charset="0"/>
              </a:rPr>
              <a:t> enables the Division to package end-end project solutions</a:t>
            </a:r>
          </a:p>
          <a:p>
            <a:pPr algn="just" eaLnBrk="1" hangingPunct="1">
              <a:buFont typeface="Wingdings" pitchFamily="2" charset="2"/>
              <a:buChar char="§"/>
              <a:defRPr/>
            </a:pPr>
            <a:endParaRPr lang="en-US" sz="1600" dirty="0" smtClean="0">
              <a:solidFill>
                <a:schemeClr val="tx1"/>
              </a:solidFill>
              <a:latin typeface="Calibri" pitchFamily="34" charset="0"/>
            </a:endParaRPr>
          </a:p>
          <a:p>
            <a:pPr algn="just" eaLnBrk="1" hangingPunct="1">
              <a:buFont typeface="Wingdings" pitchFamily="2" charset="2"/>
              <a:buChar char="§"/>
              <a:defRPr/>
            </a:pPr>
            <a:r>
              <a:rPr lang="en-US" sz="1600" dirty="0" smtClean="0">
                <a:solidFill>
                  <a:schemeClr val="tx1"/>
                </a:solidFill>
                <a:latin typeface="Calibri" pitchFamily="34" charset="0"/>
              </a:rPr>
              <a:t>International </a:t>
            </a:r>
            <a:r>
              <a:rPr lang="en-US" sz="1600" b="1" dirty="0" smtClean="0">
                <a:solidFill>
                  <a:schemeClr val="tx1"/>
                </a:solidFill>
                <a:latin typeface="Calibri" pitchFamily="34" charset="0"/>
              </a:rPr>
              <a:t>partnerships</a:t>
            </a:r>
          </a:p>
          <a:p>
            <a:pPr algn="just" eaLnBrk="1" hangingPunct="1">
              <a:buFont typeface="Wingdings" pitchFamily="2" charset="2"/>
              <a:buChar char="§"/>
              <a:defRPr/>
            </a:pPr>
            <a:endParaRPr lang="en-US" sz="1600" dirty="0" smtClean="0">
              <a:solidFill>
                <a:schemeClr val="tx1"/>
              </a:solidFill>
              <a:latin typeface="Calibri" pitchFamily="34" charset="0"/>
            </a:endParaRPr>
          </a:p>
          <a:p>
            <a:pPr algn="just" eaLnBrk="1" hangingPunct="1">
              <a:buFont typeface="Wingdings" pitchFamily="2" charset="2"/>
              <a:buChar char="§"/>
              <a:defRPr/>
            </a:pPr>
            <a:r>
              <a:rPr lang="en-US" sz="1600" dirty="0" smtClean="0">
                <a:solidFill>
                  <a:schemeClr val="tx1"/>
                </a:solidFill>
                <a:latin typeface="Calibri" pitchFamily="34" charset="0"/>
              </a:rPr>
              <a:t>Good </a:t>
            </a:r>
            <a:r>
              <a:rPr lang="en-US" sz="1600" b="1" dirty="0" smtClean="0">
                <a:solidFill>
                  <a:schemeClr val="tx1"/>
                </a:solidFill>
                <a:latin typeface="Calibri" pitchFamily="34" charset="0"/>
              </a:rPr>
              <a:t>relationships</a:t>
            </a:r>
            <a:r>
              <a:rPr lang="en-US" sz="1600" dirty="0" smtClean="0">
                <a:solidFill>
                  <a:schemeClr val="tx1"/>
                </a:solidFill>
                <a:latin typeface="Calibri" pitchFamily="34" charset="0"/>
              </a:rPr>
              <a:t> with DFIs and commercial banks</a:t>
            </a:r>
          </a:p>
          <a:p>
            <a:pPr algn="just" eaLnBrk="1" hangingPunct="1">
              <a:buFont typeface="Wingdings" pitchFamily="2" charset="2"/>
              <a:buChar char="§"/>
              <a:defRPr/>
            </a:pPr>
            <a:endParaRPr lang="en-US" sz="1600" dirty="0" smtClean="0">
              <a:solidFill>
                <a:schemeClr val="tx1"/>
              </a:solidFill>
              <a:latin typeface="Calibri" pitchFamily="34" charset="0"/>
            </a:endParaRPr>
          </a:p>
          <a:p>
            <a:pPr algn="just" eaLnBrk="1" hangingPunct="1">
              <a:buFont typeface="Wingdings" pitchFamily="2" charset="2"/>
              <a:buChar char="§"/>
              <a:defRPr/>
            </a:pPr>
            <a:r>
              <a:rPr lang="en-US" sz="1600" dirty="0" smtClean="0">
                <a:solidFill>
                  <a:schemeClr val="tx1"/>
                </a:solidFill>
                <a:latin typeface="Calibri" pitchFamily="34" charset="0"/>
                <a:cs typeface="Aharoni" pitchFamily="2" charset="-79"/>
              </a:rPr>
              <a:t>Access to </a:t>
            </a:r>
            <a:r>
              <a:rPr lang="en-US" sz="1600" b="1" dirty="0" smtClean="0">
                <a:solidFill>
                  <a:schemeClr val="tx1"/>
                </a:solidFill>
                <a:latin typeface="Calibri" pitchFamily="34" charset="0"/>
                <a:cs typeface="Aharoni" pitchFamily="2" charset="-79"/>
              </a:rPr>
              <a:t>technical assistance and grant funding </a:t>
            </a:r>
            <a:r>
              <a:rPr lang="en-US" sz="1600" dirty="0" smtClean="0">
                <a:solidFill>
                  <a:schemeClr val="tx1"/>
                </a:solidFill>
                <a:latin typeface="Calibri" pitchFamily="34" charset="0"/>
                <a:cs typeface="Aharoni" pitchFamily="2" charset="-79"/>
              </a:rPr>
              <a:t>for development initiatives reinforces the Bank’s commitment to accelerating development</a:t>
            </a:r>
          </a:p>
          <a:p>
            <a:pPr algn="just" eaLnBrk="1" hangingPunct="1">
              <a:buFont typeface="Wingdings" pitchFamily="2" charset="2"/>
              <a:buChar char="§"/>
              <a:defRPr/>
            </a:pPr>
            <a:endParaRPr lang="en-US" sz="1600" dirty="0" smtClean="0">
              <a:solidFill>
                <a:schemeClr val="tx1"/>
              </a:solidFill>
              <a:latin typeface="Calibri" pitchFamily="34" charset="0"/>
            </a:endParaRPr>
          </a:p>
          <a:p>
            <a:pPr algn="just" eaLnBrk="1" hangingPunct="1">
              <a:buFont typeface="Wingdings" pitchFamily="2" charset="2"/>
              <a:buChar char="§"/>
              <a:defRPr/>
            </a:pPr>
            <a:r>
              <a:rPr lang="en-US" sz="1600" dirty="0" smtClean="0">
                <a:solidFill>
                  <a:schemeClr val="tx1"/>
                </a:solidFill>
                <a:latin typeface="Calibri" pitchFamily="34" charset="0"/>
              </a:rPr>
              <a:t>Offer flexible and </a:t>
            </a:r>
            <a:r>
              <a:rPr lang="en-US" sz="1600" b="1" dirty="0" smtClean="0">
                <a:solidFill>
                  <a:schemeClr val="tx1"/>
                </a:solidFill>
                <a:latin typeface="Calibri" pitchFamily="34" charset="0"/>
              </a:rPr>
              <a:t>competitive</a:t>
            </a:r>
            <a:r>
              <a:rPr lang="en-US" sz="1600" dirty="0" smtClean="0">
                <a:solidFill>
                  <a:schemeClr val="tx1"/>
                </a:solidFill>
                <a:latin typeface="Calibri" pitchFamily="34" charset="0"/>
              </a:rPr>
              <a:t> financing terms</a:t>
            </a:r>
          </a:p>
          <a:p>
            <a:pPr algn="just" eaLnBrk="1" hangingPunct="1">
              <a:buFont typeface="Wingdings" pitchFamily="2" charset="2"/>
              <a:buChar char="§"/>
              <a:defRPr/>
            </a:pPr>
            <a:endParaRPr lang="en-US" sz="1600" dirty="0" smtClean="0">
              <a:solidFill>
                <a:schemeClr val="tx1"/>
              </a:solidFill>
              <a:latin typeface="Calibri" pitchFamily="34" charset="0"/>
            </a:endParaRPr>
          </a:p>
          <a:p>
            <a:pPr algn="just" eaLnBrk="1" hangingPunct="1">
              <a:buFont typeface="Wingdings" pitchFamily="2" charset="2"/>
              <a:buChar char="§"/>
              <a:defRPr/>
            </a:pPr>
            <a:r>
              <a:rPr lang="en-US" sz="1600" b="1" dirty="0" smtClean="0">
                <a:solidFill>
                  <a:schemeClr val="tx1"/>
                </a:solidFill>
                <a:latin typeface="Calibri" pitchFamily="34" charset="0"/>
              </a:rPr>
              <a:t>Strong capital ratio </a:t>
            </a:r>
            <a:r>
              <a:rPr lang="en-US" sz="1600" dirty="0" smtClean="0">
                <a:solidFill>
                  <a:schemeClr val="tx1"/>
                </a:solidFill>
                <a:latin typeface="Calibri" pitchFamily="34" charset="0"/>
              </a:rPr>
              <a:t>with substantial opportunity for further leverage</a:t>
            </a:r>
          </a:p>
          <a:p>
            <a:pPr marL="628650" lvl="1" indent="-228600" algn="just" eaLnBrk="1" hangingPunct="1">
              <a:lnSpc>
                <a:spcPct val="90000"/>
              </a:lnSpc>
              <a:buFont typeface="Calibri" pitchFamily="34" charset="0"/>
              <a:buChar char="–"/>
              <a:defRPr/>
            </a:pPr>
            <a:r>
              <a:rPr lang="en-US" sz="1600" dirty="0" smtClean="0">
                <a:solidFill>
                  <a:schemeClr val="tx1"/>
                </a:solidFill>
                <a:latin typeface="Calibri" pitchFamily="34" charset="0"/>
              </a:rPr>
              <a:t>Conservative gearing</a:t>
            </a:r>
          </a:p>
          <a:p>
            <a:pPr marL="628650" lvl="1" indent="-228600" algn="just" eaLnBrk="1" hangingPunct="1">
              <a:lnSpc>
                <a:spcPct val="90000"/>
              </a:lnSpc>
              <a:buFont typeface="Calibri" pitchFamily="34" charset="0"/>
              <a:buChar char="–"/>
              <a:defRPr/>
            </a:pPr>
            <a:r>
              <a:rPr lang="en-US" sz="1600" dirty="0" smtClean="0">
                <a:solidFill>
                  <a:schemeClr val="tx1"/>
                </a:solidFill>
                <a:latin typeface="Calibri" pitchFamily="34" charset="0"/>
              </a:rPr>
              <a:t>Strong explicit shareholder support, with committed callable capital from government</a:t>
            </a:r>
            <a:endParaRPr lang="en-US" sz="1600" dirty="0" smtClean="0">
              <a:solidFill>
                <a:schemeClr val="tx1"/>
              </a:solidFill>
              <a:latin typeface="Calibri" pitchFamily="34" charset="0"/>
              <a:cs typeface="Aharoni" pitchFamily="2" charset="-79"/>
            </a:endParaRPr>
          </a:p>
          <a:p>
            <a:pPr lvl="1" algn="just">
              <a:buFont typeface="Wingdings" pitchFamily="2" charset="2"/>
              <a:buChar char="§"/>
              <a:defRPr/>
            </a:pPr>
            <a:endParaRPr lang="en-US" sz="1600" dirty="0" smtClean="0">
              <a:solidFill>
                <a:schemeClr val="tx1"/>
              </a:solidFill>
              <a:latin typeface="Calibri" pitchFamily="34" charset="0"/>
              <a:cs typeface="Aharoni" pitchFamily="2" charset="-79"/>
            </a:endParaRPr>
          </a:p>
          <a:p>
            <a:pPr lvl="1" algn="just">
              <a:buFontTx/>
              <a:buNone/>
              <a:defRPr/>
            </a:pPr>
            <a:endParaRPr lang="en-US" sz="1600" dirty="0" smtClean="0">
              <a:solidFill>
                <a:schemeClr val="tx1"/>
              </a:solidFill>
              <a:latin typeface="Calibri" pitchFamily="34" charset="0"/>
              <a:cs typeface="Aharoni" pitchFamily="2" charset="-79"/>
            </a:endParaRPr>
          </a:p>
          <a:p>
            <a:pPr lvl="1" algn="just">
              <a:buFont typeface="Wingdings" pitchFamily="2" charset="2"/>
              <a:buChar char="§"/>
              <a:defRPr/>
            </a:pPr>
            <a:endParaRPr lang="en-US" sz="1600" dirty="0" smtClean="0">
              <a:solidFill>
                <a:schemeClr val="tx1"/>
              </a:solidFill>
              <a:latin typeface="Calibri" pitchFamily="34" charset="0"/>
              <a:cs typeface="Aharoni" pitchFamily="2" charset="-79"/>
            </a:endParaRPr>
          </a:p>
          <a:p>
            <a:pPr lvl="1" algn="just">
              <a:buFont typeface="Wingdings" pitchFamily="2" charset="2"/>
              <a:buChar char="§"/>
              <a:defRPr/>
            </a:pPr>
            <a:endParaRPr lang="en-US" sz="1600" dirty="0" smtClean="0">
              <a:solidFill>
                <a:schemeClr val="tx1"/>
              </a:solidFill>
              <a:latin typeface="Calibri" pitchFamily="34" charset="0"/>
              <a:cs typeface="Aharoni" pitchFamily="2" charset="-79"/>
            </a:endParaRPr>
          </a:p>
          <a:p>
            <a:pPr lvl="1" algn="just">
              <a:buFont typeface="Wingdings" pitchFamily="2" charset="2"/>
              <a:buChar char="§"/>
              <a:defRPr/>
            </a:pPr>
            <a:endParaRPr lang="en-US" sz="1600" dirty="0" smtClean="0">
              <a:solidFill>
                <a:schemeClr val="tx1"/>
              </a:solidFill>
              <a:latin typeface="Calibri" pitchFamily="34" charset="0"/>
              <a:cs typeface="Aharoni" pitchFamily="2" charset="-79"/>
            </a:endParaRPr>
          </a:p>
          <a:p>
            <a:pPr lvl="1" algn="just">
              <a:buFont typeface="Wingdings" pitchFamily="2" charset="2"/>
              <a:buChar char="§"/>
              <a:defRPr/>
            </a:pPr>
            <a:endParaRPr lang="en-US" sz="1600" dirty="0" smtClean="0">
              <a:solidFill>
                <a:schemeClr val="tx1"/>
              </a:solidFill>
              <a:latin typeface="Calibri" pitchFamily="34" charset="0"/>
              <a:cs typeface="Aharoni" pitchFamily="2" charset="-79"/>
            </a:endParaRPr>
          </a:p>
          <a:p>
            <a:pPr algn="just">
              <a:buFont typeface="Wingdings" pitchFamily="2" charset="2"/>
              <a:buChar char="§"/>
              <a:defRPr/>
            </a:pPr>
            <a:endParaRPr lang="en-US" sz="1600" dirty="0" smtClean="0">
              <a:solidFill>
                <a:schemeClr val="tx1"/>
              </a:solidFill>
              <a:latin typeface="Calibri" pitchFamily="34" charset="0"/>
              <a:cs typeface="Aharoni" pitchFamily="2" charset="-79"/>
            </a:endParaRPr>
          </a:p>
          <a:p>
            <a:pPr algn="just">
              <a:buFont typeface="Wingdings" pitchFamily="2" charset="2"/>
              <a:buChar char="§"/>
              <a:defRPr/>
            </a:pPr>
            <a:endParaRPr lang="en-US" sz="1600" dirty="0" smtClean="0">
              <a:solidFill>
                <a:schemeClr val="tx1"/>
              </a:solidFill>
              <a:latin typeface="Calibri" pitchFamily="34" charset="0"/>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Effect transition="in" filter="barn(inVertical)">
                                      <p:cBhvr>
                                        <p:cTn id="7" dur="500"/>
                                        <p:tgtEl>
                                          <p:spTgt spid="1843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8435">
                                            <p:txEl>
                                              <p:pRg st="4" end="4"/>
                                            </p:txEl>
                                          </p:spTgt>
                                        </p:tgtEl>
                                        <p:attrNameLst>
                                          <p:attrName>style.visibility</p:attrName>
                                        </p:attrNameLst>
                                      </p:cBhvr>
                                      <p:to>
                                        <p:strVal val="visible"/>
                                      </p:to>
                                    </p:set>
                                    <p:animEffect transition="in" filter="barn(inVertical)">
                                      <p:cBhvr>
                                        <p:cTn id="12" dur="500"/>
                                        <p:tgtEl>
                                          <p:spTgt spid="1843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8435">
                                            <p:txEl>
                                              <p:pRg st="6" end="6"/>
                                            </p:txEl>
                                          </p:spTgt>
                                        </p:tgtEl>
                                        <p:attrNameLst>
                                          <p:attrName>style.visibility</p:attrName>
                                        </p:attrNameLst>
                                      </p:cBhvr>
                                      <p:to>
                                        <p:strVal val="visible"/>
                                      </p:to>
                                    </p:set>
                                    <p:animEffect transition="in" filter="barn(inVertical)">
                                      <p:cBhvr>
                                        <p:cTn id="17" dur="500"/>
                                        <p:tgtEl>
                                          <p:spTgt spid="1843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8435">
                                            <p:txEl>
                                              <p:pRg st="8" end="8"/>
                                            </p:txEl>
                                          </p:spTgt>
                                        </p:tgtEl>
                                        <p:attrNameLst>
                                          <p:attrName>style.visibility</p:attrName>
                                        </p:attrNameLst>
                                      </p:cBhvr>
                                      <p:to>
                                        <p:strVal val="visible"/>
                                      </p:to>
                                    </p:set>
                                    <p:animEffect transition="in" filter="barn(inVertical)">
                                      <p:cBhvr>
                                        <p:cTn id="22" dur="500"/>
                                        <p:tgtEl>
                                          <p:spTgt spid="1843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8435">
                                            <p:txEl>
                                              <p:pRg st="10" end="10"/>
                                            </p:txEl>
                                          </p:spTgt>
                                        </p:tgtEl>
                                        <p:attrNameLst>
                                          <p:attrName>style.visibility</p:attrName>
                                        </p:attrNameLst>
                                      </p:cBhvr>
                                      <p:to>
                                        <p:strVal val="visible"/>
                                      </p:to>
                                    </p:set>
                                    <p:animEffect transition="in" filter="barn(inVertical)">
                                      <p:cBhvr>
                                        <p:cTn id="27" dur="500"/>
                                        <p:tgtEl>
                                          <p:spTgt spid="1843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8435">
                                            <p:txEl>
                                              <p:pRg st="12" end="12"/>
                                            </p:txEl>
                                          </p:spTgt>
                                        </p:tgtEl>
                                        <p:attrNameLst>
                                          <p:attrName>style.visibility</p:attrName>
                                        </p:attrNameLst>
                                      </p:cBhvr>
                                      <p:to>
                                        <p:strVal val="visible"/>
                                      </p:to>
                                    </p:set>
                                    <p:animEffect transition="in" filter="barn(inVertical)">
                                      <p:cBhvr>
                                        <p:cTn id="32" dur="500"/>
                                        <p:tgtEl>
                                          <p:spTgt spid="18435">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8435">
                                            <p:txEl>
                                              <p:pRg st="14" end="14"/>
                                            </p:txEl>
                                          </p:spTgt>
                                        </p:tgtEl>
                                        <p:attrNameLst>
                                          <p:attrName>style.visibility</p:attrName>
                                        </p:attrNameLst>
                                      </p:cBhvr>
                                      <p:to>
                                        <p:strVal val="visible"/>
                                      </p:to>
                                    </p:set>
                                    <p:animEffect transition="in" filter="barn(inVertical)">
                                      <p:cBhvr>
                                        <p:cTn id="37" dur="500"/>
                                        <p:tgtEl>
                                          <p:spTgt spid="18435">
                                            <p:txEl>
                                              <p:pRg st="14" end="14"/>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18435">
                                            <p:txEl>
                                              <p:pRg st="15" end="15"/>
                                            </p:txEl>
                                          </p:spTgt>
                                        </p:tgtEl>
                                        <p:attrNameLst>
                                          <p:attrName>style.visibility</p:attrName>
                                        </p:attrNameLst>
                                      </p:cBhvr>
                                      <p:to>
                                        <p:strVal val="visible"/>
                                      </p:to>
                                    </p:set>
                                    <p:animEffect transition="in" filter="barn(inVertical)">
                                      <p:cBhvr>
                                        <p:cTn id="40" dur="500"/>
                                        <p:tgtEl>
                                          <p:spTgt spid="18435">
                                            <p:txEl>
                                              <p:pRg st="15" end="15"/>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18435">
                                            <p:txEl>
                                              <p:pRg st="16" end="16"/>
                                            </p:txEl>
                                          </p:spTgt>
                                        </p:tgtEl>
                                        <p:attrNameLst>
                                          <p:attrName>style.visibility</p:attrName>
                                        </p:attrNameLst>
                                      </p:cBhvr>
                                      <p:to>
                                        <p:strVal val="visible"/>
                                      </p:to>
                                    </p:set>
                                    <p:animEffect transition="in" filter="barn(inVertical)">
                                      <p:cBhvr>
                                        <p:cTn id="43" dur="500"/>
                                        <p:tgtEl>
                                          <p:spTgt spid="1843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lstStyle/>
          <a:p>
            <a:r>
              <a:rPr lang="en-US" dirty="0" smtClean="0">
                <a:latin typeface="Arial Rounded MT Bold" pitchFamily="34" charset="0"/>
              </a:rPr>
              <a:t>Summary of projects funded - RSA</a:t>
            </a:r>
          </a:p>
        </p:txBody>
      </p:sp>
      <p:sp>
        <p:nvSpPr>
          <p:cNvPr id="8" name="Rounded Rectangle 7"/>
          <p:cNvSpPr/>
          <p:nvPr/>
        </p:nvSpPr>
        <p:spPr>
          <a:xfrm>
            <a:off x="971600" y="1988840"/>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7" name="Rounded Rectangle 6"/>
          <p:cNvSpPr/>
          <p:nvPr/>
        </p:nvSpPr>
        <p:spPr>
          <a:xfrm>
            <a:off x="1116013" y="2132707"/>
            <a:ext cx="1223962" cy="1296988"/>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00" dirty="0">
              <a:solidFill>
                <a:schemeClr val="tx1"/>
              </a:solidFill>
            </a:endParaRPr>
          </a:p>
          <a:p>
            <a:pPr algn="ctr">
              <a:defRPr/>
            </a:pPr>
            <a:endParaRPr lang="en-US" sz="700" dirty="0">
              <a:solidFill>
                <a:schemeClr val="tx1"/>
              </a:solidFill>
            </a:endParaRPr>
          </a:p>
          <a:p>
            <a:pPr algn="ctr">
              <a:defRPr/>
            </a:pPr>
            <a:endParaRPr lang="en-US" sz="1100" dirty="0">
              <a:solidFill>
                <a:schemeClr val="tx1"/>
              </a:solidFill>
            </a:endParaRPr>
          </a:p>
          <a:p>
            <a:pPr algn="ctr">
              <a:defRPr/>
            </a:pPr>
            <a:r>
              <a:rPr lang="en-US" sz="1100" b="1" dirty="0">
                <a:solidFill>
                  <a:schemeClr val="tx1"/>
                </a:solidFill>
              </a:rPr>
              <a:t>ZAR  1,000,000,000 </a:t>
            </a:r>
          </a:p>
          <a:p>
            <a:pPr algn="ctr">
              <a:defRPr/>
            </a:pPr>
            <a:endParaRPr lang="en-US" sz="800" dirty="0">
              <a:solidFill>
                <a:schemeClr val="tx1"/>
              </a:solidFill>
            </a:endParaRPr>
          </a:p>
          <a:p>
            <a:pPr algn="ctr">
              <a:defRPr/>
            </a:pPr>
            <a:r>
              <a:rPr lang="en-US" sz="800" dirty="0">
                <a:solidFill>
                  <a:schemeClr val="tx1"/>
                </a:solidFill>
              </a:rPr>
              <a:t>Debt </a:t>
            </a:r>
          </a:p>
        </p:txBody>
      </p:sp>
      <p:sp>
        <p:nvSpPr>
          <p:cNvPr id="9" name="Rounded Rectangle 8"/>
          <p:cNvSpPr/>
          <p:nvPr/>
        </p:nvSpPr>
        <p:spPr>
          <a:xfrm>
            <a:off x="2771800" y="1988840"/>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10" name="Rounded Rectangle 9"/>
          <p:cNvSpPr/>
          <p:nvPr/>
        </p:nvSpPr>
        <p:spPr>
          <a:xfrm>
            <a:off x="2916238" y="2132707"/>
            <a:ext cx="1223962" cy="1295400"/>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tx1"/>
              </a:solidFill>
            </a:endParaRPr>
          </a:p>
          <a:p>
            <a:pPr algn="ctr">
              <a:defRPr/>
            </a:pPr>
            <a:endParaRPr lang="en-US" sz="1200" dirty="0">
              <a:solidFill>
                <a:schemeClr val="tx1"/>
              </a:solidFill>
            </a:endParaRPr>
          </a:p>
          <a:p>
            <a:pPr algn="ctr">
              <a:defRPr/>
            </a:pPr>
            <a:endParaRPr lang="en-US" sz="1200" dirty="0">
              <a:solidFill>
                <a:schemeClr val="tx1"/>
              </a:solidFill>
            </a:endParaRPr>
          </a:p>
          <a:p>
            <a:pPr algn="ctr">
              <a:defRPr/>
            </a:pPr>
            <a:r>
              <a:rPr lang="en-US" sz="1100" b="1" dirty="0">
                <a:solidFill>
                  <a:schemeClr val="tx1"/>
                </a:solidFill>
              </a:rPr>
              <a:t>ZAR  1,500,000,000  </a:t>
            </a:r>
          </a:p>
          <a:p>
            <a:pPr algn="ctr">
              <a:defRPr/>
            </a:pPr>
            <a:endParaRPr lang="en-US" sz="800" dirty="0">
              <a:solidFill>
                <a:schemeClr val="tx1"/>
              </a:solidFill>
            </a:endParaRPr>
          </a:p>
          <a:p>
            <a:pPr algn="ctr">
              <a:defRPr/>
            </a:pPr>
            <a:r>
              <a:rPr lang="en-US" sz="800" dirty="0">
                <a:solidFill>
                  <a:schemeClr val="tx1"/>
                </a:solidFill>
              </a:rPr>
              <a:t>Debt </a:t>
            </a:r>
          </a:p>
        </p:txBody>
      </p:sp>
      <p:sp>
        <p:nvSpPr>
          <p:cNvPr id="13" name="Rounded Rectangle 12"/>
          <p:cNvSpPr/>
          <p:nvPr/>
        </p:nvSpPr>
        <p:spPr>
          <a:xfrm>
            <a:off x="4572000" y="1988840"/>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14" name="Rounded Rectangle 13"/>
          <p:cNvSpPr/>
          <p:nvPr/>
        </p:nvSpPr>
        <p:spPr>
          <a:xfrm>
            <a:off x="4716463" y="2132707"/>
            <a:ext cx="1223962" cy="1295400"/>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1050" dirty="0">
              <a:solidFill>
                <a:schemeClr val="tx1"/>
              </a:solidFill>
            </a:endParaRPr>
          </a:p>
          <a:p>
            <a:pPr algn="ctr">
              <a:defRPr/>
            </a:pPr>
            <a:endParaRPr lang="en-US" sz="700" dirty="0">
              <a:solidFill>
                <a:schemeClr val="tx1"/>
              </a:solidFill>
            </a:endParaRPr>
          </a:p>
          <a:p>
            <a:pPr algn="ctr">
              <a:defRPr/>
            </a:pPr>
            <a:r>
              <a:rPr lang="en-US" sz="1100" b="1" dirty="0">
                <a:solidFill>
                  <a:schemeClr val="tx1"/>
                </a:solidFill>
              </a:rPr>
              <a:t>ZAR </a:t>
            </a:r>
            <a:r>
              <a:rPr lang="en-US" sz="1100" b="1" dirty="0" smtClean="0">
                <a:solidFill>
                  <a:schemeClr val="tx1"/>
                </a:solidFill>
              </a:rPr>
              <a:t> 2,986,000,000  </a:t>
            </a:r>
            <a:endParaRPr lang="en-US" sz="1100" b="1" dirty="0">
              <a:solidFill>
                <a:schemeClr val="tx1"/>
              </a:solidFill>
            </a:endParaRPr>
          </a:p>
          <a:p>
            <a:pPr algn="ctr">
              <a:defRPr/>
            </a:pPr>
            <a:endParaRPr lang="en-US" sz="700" dirty="0">
              <a:solidFill>
                <a:schemeClr val="tx1"/>
              </a:solidFill>
            </a:endParaRPr>
          </a:p>
          <a:p>
            <a:pPr algn="ctr">
              <a:defRPr/>
            </a:pPr>
            <a:r>
              <a:rPr lang="en-US" sz="800" dirty="0">
                <a:solidFill>
                  <a:schemeClr val="tx1"/>
                </a:solidFill>
              </a:rPr>
              <a:t>Debt</a:t>
            </a:r>
          </a:p>
        </p:txBody>
      </p:sp>
      <p:sp>
        <p:nvSpPr>
          <p:cNvPr id="15" name="Rounded Rectangle 14"/>
          <p:cNvSpPr/>
          <p:nvPr/>
        </p:nvSpPr>
        <p:spPr>
          <a:xfrm>
            <a:off x="6372200" y="1988840"/>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16" name="Rounded Rectangle 15"/>
          <p:cNvSpPr/>
          <p:nvPr/>
        </p:nvSpPr>
        <p:spPr>
          <a:xfrm>
            <a:off x="6516688" y="2132707"/>
            <a:ext cx="1223962" cy="1295400"/>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800" dirty="0">
              <a:solidFill>
                <a:schemeClr val="tx1"/>
              </a:solidFill>
            </a:endParaRPr>
          </a:p>
          <a:p>
            <a:pPr algn="ctr">
              <a:defRPr/>
            </a:pPr>
            <a:endParaRPr lang="en-US" sz="700" dirty="0">
              <a:solidFill>
                <a:schemeClr val="tx1"/>
              </a:solidFill>
            </a:endParaRPr>
          </a:p>
          <a:p>
            <a:pPr algn="ctr">
              <a:defRPr/>
            </a:pPr>
            <a:r>
              <a:rPr lang="en-US" sz="1100" b="1" dirty="0">
                <a:solidFill>
                  <a:schemeClr val="tx1"/>
                </a:solidFill>
              </a:rPr>
              <a:t>ZAR  285,742,000   </a:t>
            </a:r>
          </a:p>
          <a:p>
            <a:pPr algn="ctr">
              <a:defRPr/>
            </a:pPr>
            <a:endParaRPr lang="en-US" sz="800" dirty="0">
              <a:solidFill>
                <a:schemeClr val="tx1"/>
              </a:solidFill>
            </a:endParaRPr>
          </a:p>
          <a:p>
            <a:pPr algn="ctr">
              <a:defRPr/>
            </a:pPr>
            <a:r>
              <a:rPr lang="en-US" sz="800" dirty="0">
                <a:solidFill>
                  <a:schemeClr val="tx1"/>
                </a:solidFill>
              </a:rPr>
              <a:t>Debt</a:t>
            </a:r>
          </a:p>
        </p:txBody>
      </p:sp>
      <p:sp>
        <p:nvSpPr>
          <p:cNvPr id="21" name="Rounded Rectangle 20"/>
          <p:cNvSpPr/>
          <p:nvPr/>
        </p:nvSpPr>
        <p:spPr>
          <a:xfrm>
            <a:off x="971600" y="4365104"/>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22" name="Rounded Rectangle 21"/>
          <p:cNvSpPr/>
          <p:nvPr/>
        </p:nvSpPr>
        <p:spPr>
          <a:xfrm>
            <a:off x="1116013" y="4509195"/>
            <a:ext cx="1223962" cy="1296987"/>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700" dirty="0">
              <a:solidFill>
                <a:schemeClr val="tx1"/>
              </a:solidFill>
            </a:endParaRPr>
          </a:p>
          <a:p>
            <a:pPr algn="ctr">
              <a:defRPr/>
            </a:pPr>
            <a:endParaRPr lang="en-US" sz="1100" dirty="0">
              <a:solidFill>
                <a:schemeClr val="tx1"/>
              </a:solidFill>
            </a:endParaRPr>
          </a:p>
          <a:p>
            <a:pPr algn="ctr">
              <a:defRPr/>
            </a:pPr>
            <a:r>
              <a:rPr lang="en-US" sz="1100" b="1" dirty="0">
                <a:solidFill>
                  <a:schemeClr val="tx1"/>
                </a:solidFill>
              </a:rPr>
              <a:t>ZAR  175,000,000 </a:t>
            </a:r>
          </a:p>
          <a:p>
            <a:pPr algn="ctr">
              <a:defRPr/>
            </a:pPr>
            <a:endParaRPr lang="en-US" sz="700" dirty="0">
              <a:solidFill>
                <a:schemeClr val="tx1"/>
              </a:solidFill>
            </a:endParaRPr>
          </a:p>
          <a:p>
            <a:pPr algn="ctr">
              <a:defRPr/>
            </a:pPr>
            <a:r>
              <a:rPr lang="en-US" sz="800" dirty="0">
                <a:solidFill>
                  <a:schemeClr val="tx1"/>
                </a:solidFill>
              </a:rPr>
              <a:t>Debt</a:t>
            </a:r>
          </a:p>
        </p:txBody>
      </p:sp>
      <p:sp>
        <p:nvSpPr>
          <p:cNvPr id="23" name="Rounded Rectangle 22"/>
          <p:cNvSpPr/>
          <p:nvPr/>
        </p:nvSpPr>
        <p:spPr>
          <a:xfrm>
            <a:off x="2771800" y="4365104"/>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24" name="Rounded Rectangle 23"/>
          <p:cNvSpPr/>
          <p:nvPr/>
        </p:nvSpPr>
        <p:spPr>
          <a:xfrm>
            <a:off x="2916238" y="4509195"/>
            <a:ext cx="1223962" cy="1296987"/>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800" dirty="0">
              <a:solidFill>
                <a:schemeClr val="tx1"/>
              </a:solidFill>
            </a:endParaRPr>
          </a:p>
          <a:p>
            <a:pPr algn="ctr">
              <a:defRPr/>
            </a:pPr>
            <a:endParaRPr lang="en-US" sz="700" dirty="0">
              <a:solidFill>
                <a:schemeClr val="tx1"/>
              </a:solidFill>
            </a:endParaRPr>
          </a:p>
          <a:p>
            <a:pPr algn="ctr">
              <a:defRPr/>
            </a:pPr>
            <a:r>
              <a:rPr lang="en-US" sz="1100" b="1" dirty="0">
                <a:solidFill>
                  <a:schemeClr val="tx1"/>
                </a:solidFill>
              </a:rPr>
              <a:t>ZAR </a:t>
            </a:r>
            <a:r>
              <a:rPr lang="en-US" sz="1100" b="1" dirty="0" smtClean="0">
                <a:solidFill>
                  <a:schemeClr val="tx1"/>
                </a:solidFill>
              </a:rPr>
              <a:t>757,000,000  </a:t>
            </a:r>
            <a:endParaRPr lang="en-US" sz="1100" b="1" dirty="0">
              <a:solidFill>
                <a:schemeClr val="tx1"/>
              </a:solidFill>
            </a:endParaRPr>
          </a:p>
          <a:p>
            <a:pPr algn="ctr">
              <a:defRPr/>
            </a:pPr>
            <a:endParaRPr lang="en-US" sz="800" dirty="0">
              <a:solidFill>
                <a:schemeClr val="tx1"/>
              </a:solidFill>
            </a:endParaRPr>
          </a:p>
          <a:p>
            <a:pPr algn="ctr">
              <a:defRPr/>
            </a:pPr>
            <a:r>
              <a:rPr lang="en-US" sz="800" dirty="0">
                <a:solidFill>
                  <a:schemeClr val="tx1"/>
                </a:solidFill>
              </a:rPr>
              <a:t>Debt</a:t>
            </a:r>
          </a:p>
        </p:txBody>
      </p:sp>
      <p:sp>
        <p:nvSpPr>
          <p:cNvPr id="26" name="Rounded Rectangle 25"/>
          <p:cNvSpPr/>
          <p:nvPr/>
        </p:nvSpPr>
        <p:spPr>
          <a:xfrm>
            <a:off x="4572000" y="4365104"/>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27" name="Rounded Rectangle 26"/>
          <p:cNvSpPr/>
          <p:nvPr/>
        </p:nvSpPr>
        <p:spPr>
          <a:xfrm>
            <a:off x="4716463" y="4509195"/>
            <a:ext cx="1223962" cy="1296987"/>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700" dirty="0">
              <a:solidFill>
                <a:schemeClr val="tx1"/>
              </a:solidFill>
            </a:endParaRPr>
          </a:p>
          <a:p>
            <a:pPr algn="ctr">
              <a:defRPr/>
            </a:pPr>
            <a:endParaRPr lang="en-US" sz="1100" dirty="0">
              <a:solidFill>
                <a:schemeClr val="tx1"/>
              </a:solidFill>
            </a:endParaRPr>
          </a:p>
          <a:p>
            <a:pPr algn="ctr">
              <a:defRPr/>
            </a:pPr>
            <a:r>
              <a:rPr lang="en-US" sz="1100" b="1" dirty="0">
                <a:solidFill>
                  <a:schemeClr val="tx1"/>
                </a:solidFill>
              </a:rPr>
              <a:t>ZAR 3,000,000,000 </a:t>
            </a:r>
          </a:p>
          <a:p>
            <a:pPr algn="ctr">
              <a:defRPr/>
            </a:pPr>
            <a:endParaRPr lang="en-US" sz="700" dirty="0">
              <a:solidFill>
                <a:schemeClr val="tx1"/>
              </a:solidFill>
            </a:endParaRPr>
          </a:p>
          <a:p>
            <a:pPr algn="ctr">
              <a:defRPr/>
            </a:pPr>
            <a:r>
              <a:rPr lang="en-US" sz="800" dirty="0">
                <a:solidFill>
                  <a:schemeClr val="tx1"/>
                </a:solidFill>
              </a:rPr>
              <a:t>Private Equity</a:t>
            </a:r>
          </a:p>
        </p:txBody>
      </p:sp>
      <p:sp>
        <p:nvSpPr>
          <p:cNvPr id="45" name="Rounded Rectangle 44"/>
          <p:cNvSpPr/>
          <p:nvPr/>
        </p:nvSpPr>
        <p:spPr>
          <a:xfrm>
            <a:off x="6444208" y="4365104"/>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46" name="Rounded Rectangle 45"/>
          <p:cNvSpPr/>
          <p:nvPr/>
        </p:nvSpPr>
        <p:spPr>
          <a:xfrm>
            <a:off x="6588125" y="4509195"/>
            <a:ext cx="1223963" cy="1296987"/>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00" dirty="0">
              <a:solidFill>
                <a:schemeClr val="tx1"/>
              </a:solidFill>
            </a:endParaRPr>
          </a:p>
          <a:p>
            <a:pPr algn="ctr">
              <a:defRPr/>
            </a:pPr>
            <a:endParaRPr lang="en-US" sz="1100" dirty="0">
              <a:solidFill>
                <a:schemeClr val="tx1"/>
              </a:solidFill>
            </a:endParaRPr>
          </a:p>
          <a:p>
            <a:pPr algn="ctr">
              <a:defRPr/>
            </a:pPr>
            <a:endParaRPr lang="en-US" sz="1100" dirty="0">
              <a:solidFill>
                <a:schemeClr val="tx1"/>
              </a:solidFill>
            </a:endParaRPr>
          </a:p>
          <a:p>
            <a:pPr algn="ctr">
              <a:defRPr/>
            </a:pPr>
            <a:r>
              <a:rPr lang="en-US" sz="1100" b="1" dirty="0">
                <a:solidFill>
                  <a:schemeClr val="tx1"/>
                </a:solidFill>
              </a:rPr>
              <a:t>ZAR </a:t>
            </a:r>
            <a:r>
              <a:rPr lang="en-US" sz="1100" b="1" dirty="0" smtClean="0">
                <a:solidFill>
                  <a:schemeClr val="tx1"/>
                </a:solidFill>
              </a:rPr>
              <a:t>200,000,000 </a:t>
            </a:r>
            <a:endParaRPr lang="en-US" sz="1100" b="1" dirty="0">
              <a:solidFill>
                <a:schemeClr val="tx1"/>
              </a:solidFill>
            </a:endParaRPr>
          </a:p>
          <a:p>
            <a:pPr algn="ctr">
              <a:defRPr/>
            </a:pPr>
            <a:endParaRPr lang="en-US" sz="700" dirty="0">
              <a:solidFill>
                <a:schemeClr val="tx1"/>
              </a:solidFill>
            </a:endParaRPr>
          </a:p>
          <a:p>
            <a:pPr algn="ctr">
              <a:defRPr/>
            </a:pPr>
            <a:r>
              <a:rPr lang="en-US" sz="800" dirty="0">
                <a:solidFill>
                  <a:schemeClr val="tx1"/>
                </a:solidFill>
              </a:rPr>
              <a:t>Private Equity</a:t>
            </a:r>
          </a:p>
        </p:txBody>
      </p:sp>
      <p:pic>
        <p:nvPicPr>
          <p:cNvPr id="22579" name="Picture 44"/>
          <p:cNvPicPr>
            <a:picLocks noChangeAspect="1" noChangeArrowheads="1"/>
          </p:cNvPicPr>
          <p:nvPr/>
        </p:nvPicPr>
        <p:blipFill>
          <a:blip r:embed="rId3" cstate="print"/>
          <a:srcRect/>
          <a:stretch>
            <a:fillRect/>
          </a:stretch>
        </p:blipFill>
        <p:spPr bwMode="auto">
          <a:xfrm>
            <a:off x="6804025" y="4586288"/>
            <a:ext cx="790575" cy="425450"/>
          </a:xfrm>
          <a:prstGeom prst="rect">
            <a:avLst/>
          </a:prstGeom>
          <a:noFill/>
          <a:ln w="9525">
            <a:noFill/>
            <a:miter lim="800000"/>
            <a:headEnd/>
            <a:tailEnd/>
          </a:ln>
        </p:spPr>
      </p:pic>
      <p:pic>
        <p:nvPicPr>
          <p:cNvPr id="22580" name="Picture 42" descr="defHead1"/>
          <p:cNvPicPr>
            <a:picLocks noChangeAspect="1" noChangeArrowheads="1"/>
          </p:cNvPicPr>
          <p:nvPr/>
        </p:nvPicPr>
        <p:blipFill>
          <a:blip r:embed="rId4" cstate="print"/>
          <a:srcRect/>
          <a:stretch>
            <a:fillRect/>
          </a:stretch>
        </p:blipFill>
        <p:spPr bwMode="auto">
          <a:xfrm>
            <a:off x="1331913" y="4579938"/>
            <a:ext cx="792162" cy="406400"/>
          </a:xfrm>
          <a:prstGeom prst="rect">
            <a:avLst/>
          </a:prstGeom>
          <a:noFill/>
          <a:ln w="9525">
            <a:noFill/>
            <a:miter lim="800000"/>
            <a:headEnd/>
            <a:tailEnd/>
          </a:ln>
        </p:spPr>
      </p:pic>
      <p:pic>
        <p:nvPicPr>
          <p:cNvPr id="22581" name="Picture 70"/>
          <p:cNvPicPr>
            <a:picLocks noChangeAspect="1" noChangeArrowheads="1"/>
          </p:cNvPicPr>
          <p:nvPr/>
        </p:nvPicPr>
        <p:blipFill>
          <a:blip r:embed="rId5" cstate="print"/>
          <a:srcRect/>
          <a:stretch>
            <a:fillRect/>
          </a:stretch>
        </p:blipFill>
        <p:spPr bwMode="auto">
          <a:xfrm>
            <a:off x="3132138" y="4587875"/>
            <a:ext cx="792162" cy="423863"/>
          </a:xfrm>
          <a:prstGeom prst="rect">
            <a:avLst/>
          </a:prstGeom>
          <a:noFill/>
          <a:ln w="9525">
            <a:noFill/>
            <a:miter lim="800000"/>
            <a:headEnd/>
            <a:tailEnd/>
          </a:ln>
        </p:spPr>
      </p:pic>
      <p:pic>
        <p:nvPicPr>
          <p:cNvPr id="22582" name="Picture 72" descr="Old Mutual Home">
            <a:hlinkClick r:id="rId6" tooltip="Old Mutual Home"/>
          </p:cNvPr>
          <p:cNvPicPr>
            <a:picLocks noChangeAspect="1" noChangeArrowheads="1"/>
          </p:cNvPicPr>
          <p:nvPr/>
        </p:nvPicPr>
        <p:blipFill>
          <a:blip r:embed="rId7" cstate="print"/>
          <a:srcRect/>
          <a:stretch>
            <a:fillRect/>
          </a:stretch>
        </p:blipFill>
        <p:spPr bwMode="auto">
          <a:xfrm>
            <a:off x="4932363" y="4579938"/>
            <a:ext cx="792162" cy="431800"/>
          </a:xfrm>
          <a:prstGeom prst="rect">
            <a:avLst/>
          </a:prstGeom>
          <a:noFill/>
          <a:ln w="9525">
            <a:noFill/>
            <a:miter lim="800000"/>
            <a:headEnd/>
            <a:tailEnd/>
          </a:ln>
        </p:spPr>
      </p:pic>
      <p:pic>
        <p:nvPicPr>
          <p:cNvPr id="22583" name="Picture 55" descr="C:\Documents and Settings\03195\My Documents\My Pictures\tcta-logo.jpg"/>
          <p:cNvPicPr>
            <a:picLocks noChangeAspect="1" noChangeArrowheads="1"/>
          </p:cNvPicPr>
          <p:nvPr/>
        </p:nvPicPr>
        <p:blipFill>
          <a:blip r:embed="rId8" cstate="print"/>
          <a:srcRect/>
          <a:stretch>
            <a:fillRect/>
          </a:stretch>
        </p:blipFill>
        <p:spPr bwMode="auto">
          <a:xfrm>
            <a:off x="4932363" y="2203450"/>
            <a:ext cx="792162" cy="393700"/>
          </a:xfrm>
          <a:prstGeom prst="rect">
            <a:avLst/>
          </a:prstGeom>
          <a:noFill/>
          <a:ln w="9525">
            <a:noFill/>
            <a:miter lim="800000"/>
            <a:headEnd/>
            <a:tailEnd/>
          </a:ln>
        </p:spPr>
      </p:pic>
      <p:pic>
        <p:nvPicPr>
          <p:cNvPr id="22584" name="Picture 75" descr="Neotel Unlimited">
            <a:hlinkClick r:id="rId9"/>
          </p:cNvPr>
          <p:cNvPicPr>
            <a:picLocks noChangeAspect="1" noChangeArrowheads="1"/>
          </p:cNvPicPr>
          <p:nvPr/>
        </p:nvPicPr>
        <p:blipFill>
          <a:blip r:embed="rId10" cstate="print"/>
          <a:srcRect/>
          <a:stretch>
            <a:fillRect/>
          </a:stretch>
        </p:blipFill>
        <p:spPr bwMode="auto">
          <a:xfrm>
            <a:off x="1331913" y="2203450"/>
            <a:ext cx="792162" cy="433388"/>
          </a:xfrm>
          <a:prstGeom prst="rect">
            <a:avLst/>
          </a:prstGeom>
          <a:noFill/>
          <a:ln w="9525">
            <a:noFill/>
            <a:miter lim="800000"/>
            <a:headEnd/>
            <a:tailEnd/>
          </a:ln>
        </p:spPr>
      </p:pic>
      <p:pic>
        <p:nvPicPr>
          <p:cNvPr id="22585" name="Picture 77" descr="Airports Company South Africa"/>
          <p:cNvPicPr>
            <a:picLocks noChangeAspect="1" noChangeArrowheads="1"/>
          </p:cNvPicPr>
          <p:nvPr/>
        </p:nvPicPr>
        <p:blipFill>
          <a:blip r:embed="rId11" cstate="print"/>
          <a:srcRect/>
          <a:stretch>
            <a:fillRect/>
          </a:stretch>
        </p:blipFill>
        <p:spPr bwMode="auto">
          <a:xfrm>
            <a:off x="3132138" y="2203450"/>
            <a:ext cx="792162" cy="433388"/>
          </a:xfrm>
          <a:prstGeom prst="rect">
            <a:avLst/>
          </a:prstGeom>
          <a:noFill/>
          <a:ln w="9525">
            <a:noFill/>
            <a:miter lim="800000"/>
            <a:headEnd/>
            <a:tailEnd/>
          </a:ln>
        </p:spPr>
      </p:pic>
      <p:pic>
        <p:nvPicPr>
          <p:cNvPr id="22586" name="Picture 60" descr="Gautrain - For people on the move"/>
          <p:cNvPicPr>
            <a:picLocks noChangeAspect="1" noChangeArrowheads="1"/>
          </p:cNvPicPr>
          <p:nvPr/>
        </p:nvPicPr>
        <p:blipFill>
          <a:blip r:embed="rId12" cstate="print"/>
          <a:srcRect/>
          <a:stretch>
            <a:fillRect/>
          </a:stretch>
        </p:blipFill>
        <p:spPr bwMode="auto">
          <a:xfrm>
            <a:off x="6732588" y="2205038"/>
            <a:ext cx="792162"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lstStyle/>
          <a:p>
            <a:r>
              <a:rPr lang="en-US" dirty="0">
                <a:latin typeface="Arial Rounded MT Bold" pitchFamily="34" charset="0"/>
              </a:rPr>
              <a:t>Summary of projects funded - </a:t>
            </a:r>
            <a:r>
              <a:rPr lang="en-US" dirty="0" smtClean="0">
                <a:latin typeface="Arial Rounded MT Bold" pitchFamily="34" charset="0"/>
              </a:rPr>
              <a:t>SADC</a:t>
            </a:r>
          </a:p>
        </p:txBody>
      </p:sp>
      <p:sp>
        <p:nvSpPr>
          <p:cNvPr id="8" name="Rounded Rectangle 7"/>
          <p:cNvSpPr/>
          <p:nvPr/>
        </p:nvSpPr>
        <p:spPr>
          <a:xfrm>
            <a:off x="971600" y="1988840"/>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7" name="Rounded Rectangle 6"/>
          <p:cNvSpPr/>
          <p:nvPr/>
        </p:nvSpPr>
        <p:spPr>
          <a:xfrm>
            <a:off x="1116013" y="2132707"/>
            <a:ext cx="1223962" cy="1296988"/>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00" dirty="0">
              <a:solidFill>
                <a:schemeClr val="tx1"/>
              </a:solidFill>
            </a:endParaRPr>
          </a:p>
          <a:p>
            <a:pPr algn="ctr">
              <a:defRPr/>
            </a:pPr>
            <a:endParaRPr lang="en-US" sz="700" dirty="0">
              <a:solidFill>
                <a:schemeClr val="tx1"/>
              </a:solidFill>
            </a:endParaRPr>
          </a:p>
          <a:p>
            <a:pPr algn="ctr">
              <a:defRPr/>
            </a:pPr>
            <a:endParaRPr lang="en-US" sz="1100" dirty="0">
              <a:solidFill>
                <a:schemeClr val="tx1"/>
              </a:solidFill>
            </a:endParaRPr>
          </a:p>
          <a:p>
            <a:pPr algn="ctr">
              <a:defRPr/>
            </a:pPr>
            <a:endParaRPr lang="en-US" sz="1100" b="1" dirty="0" smtClean="0">
              <a:solidFill>
                <a:schemeClr val="tx1"/>
              </a:solidFill>
            </a:endParaRPr>
          </a:p>
          <a:p>
            <a:pPr algn="ctr">
              <a:defRPr/>
            </a:pPr>
            <a:r>
              <a:rPr lang="en-US" sz="1100" b="1" dirty="0" err="1" smtClean="0">
                <a:solidFill>
                  <a:schemeClr val="tx1"/>
                </a:solidFill>
              </a:rPr>
              <a:t>MozambiqueMaputo</a:t>
            </a:r>
            <a:r>
              <a:rPr lang="en-US" sz="1100" b="1" dirty="0" smtClean="0">
                <a:solidFill>
                  <a:schemeClr val="tx1"/>
                </a:solidFill>
              </a:rPr>
              <a:t> Port</a:t>
            </a:r>
          </a:p>
          <a:p>
            <a:pPr algn="ctr">
              <a:defRPr/>
            </a:pPr>
            <a:r>
              <a:rPr lang="en-US" sz="1100" b="1" dirty="0" smtClean="0">
                <a:solidFill>
                  <a:schemeClr val="tx1"/>
                </a:solidFill>
              </a:rPr>
              <a:t>$24,000,000 </a:t>
            </a:r>
            <a:endParaRPr lang="en-US" sz="1100" b="1" dirty="0">
              <a:solidFill>
                <a:schemeClr val="tx1"/>
              </a:solidFill>
            </a:endParaRPr>
          </a:p>
          <a:p>
            <a:pPr algn="ctr">
              <a:defRPr/>
            </a:pPr>
            <a:r>
              <a:rPr lang="en-US" sz="800" dirty="0" smtClean="0">
                <a:solidFill>
                  <a:schemeClr val="tx1"/>
                </a:solidFill>
              </a:rPr>
              <a:t>Debt </a:t>
            </a:r>
            <a:endParaRPr lang="en-US" sz="800" dirty="0">
              <a:solidFill>
                <a:schemeClr val="tx1"/>
              </a:solidFill>
            </a:endParaRPr>
          </a:p>
        </p:txBody>
      </p:sp>
      <p:sp>
        <p:nvSpPr>
          <p:cNvPr id="9" name="Rounded Rectangle 8"/>
          <p:cNvSpPr/>
          <p:nvPr/>
        </p:nvSpPr>
        <p:spPr>
          <a:xfrm>
            <a:off x="2771800" y="1988840"/>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10" name="Rounded Rectangle 9"/>
          <p:cNvSpPr/>
          <p:nvPr/>
        </p:nvSpPr>
        <p:spPr>
          <a:xfrm>
            <a:off x="2916238" y="2132707"/>
            <a:ext cx="1295722" cy="1295400"/>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tx1"/>
              </a:solidFill>
            </a:endParaRPr>
          </a:p>
          <a:p>
            <a:pPr algn="ctr">
              <a:defRPr/>
            </a:pPr>
            <a:endParaRPr lang="en-US" sz="1200" dirty="0">
              <a:solidFill>
                <a:schemeClr val="tx1"/>
              </a:solidFill>
            </a:endParaRPr>
          </a:p>
          <a:p>
            <a:pPr algn="ctr">
              <a:defRPr/>
            </a:pPr>
            <a:endParaRPr lang="en-US" sz="1000" b="1" dirty="0" smtClean="0">
              <a:solidFill>
                <a:schemeClr val="tx1"/>
              </a:solidFill>
            </a:endParaRPr>
          </a:p>
          <a:p>
            <a:pPr algn="ctr">
              <a:defRPr/>
            </a:pPr>
            <a:endParaRPr lang="en-US" sz="1000" b="1" dirty="0" smtClean="0">
              <a:solidFill>
                <a:schemeClr val="tx1"/>
              </a:solidFill>
            </a:endParaRPr>
          </a:p>
          <a:p>
            <a:pPr algn="ctr">
              <a:defRPr/>
            </a:pPr>
            <a:r>
              <a:rPr lang="en-US" sz="1000" b="1" dirty="0" smtClean="0">
                <a:solidFill>
                  <a:schemeClr val="tx1"/>
                </a:solidFill>
              </a:rPr>
              <a:t>Zambia</a:t>
            </a:r>
          </a:p>
          <a:p>
            <a:pPr algn="ctr">
              <a:defRPr/>
            </a:pPr>
            <a:r>
              <a:rPr lang="en-US" sz="1000" b="1" dirty="0" err="1" smtClean="0">
                <a:solidFill>
                  <a:schemeClr val="tx1"/>
                </a:solidFill>
              </a:rPr>
              <a:t>Kasumbela</a:t>
            </a:r>
            <a:r>
              <a:rPr lang="en-US" sz="1000" b="1" dirty="0" smtClean="0">
                <a:solidFill>
                  <a:schemeClr val="tx1"/>
                </a:solidFill>
              </a:rPr>
              <a:t> Post</a:t>
            </a:r>
            <a:endParaRPr lang="en-US" sz="1000" b="1" dirty="0">
              <a:solidFill>
                <a:schemeClr val="tx1"/>
              </a:solidFill>
            </a:endParaRPr>
          </a:p>
          <a:p>
            <a:pPr algn="ctr">
              <a:defRPr/>
            </a:pPr>
            <a:r>
              <a:rPr lang="en-US" sz="1000" b="1" dirty="0" smtClean="0">
                <a:solidFill>
                  <a:schemeClr val="tx1"/>
                </a:solidFill>
              </a:rPr>
              <a:t>$28,000,000  </a:t>
            </a:r>
            <a:endParaRPr lang="en-US" sz="1000" b="1" dirty="0">
              <a:solidFill>
                <a:schemeClr val="tx1"/>
              </a:solidFill>
            </a:endParaRPr>
          </a:p>
          <a:p>
            <a:pPr algn="ctr">
              <a:defRPr/>
            </a:pPr>
            <a:r>
              <a:rPr lang="en-US" sz="800" dirty="0" smtClean="0">
                <a:solidFill>
                  <a:schemeClr val="tx1"/>
                </a:solidFill>
              </a:rPr>
              <a:t>Debt </a:t>
            </a:r>
            <a:endParaRPr lang="en-US" sz="800" dirty="0">
              <a:solidFill>
                <a:schemeClr val="tx1"/>
              </a:solidFill>
            </a:endParaRPr>
          </a:p>
        </p:txBody>
      </p:sp>
      <p:sp>
        <p:nvSpPr>
          <p:cNvPr id="13" name="Rounded Rectangle 12"/>
          <p:cNvSpPr/>
          <p:nvPr/>
        </p:nvSpPr>
        <p:spPr>
          <a:xfrm>
            <a:off x="4572000" y="1988840"/>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14" name="Rounded Rectangle 13"/>
          <p:cNvSpPr/>
          <p:nvPr/>
        </p:nvSpPr>
        <p:spPr>
          <a:xfrm>
            <a:off x="4716462" y="2132707"/>
            <a:ext cx="1367706" cy="1295400"/>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1050" dirty="0">
              <a:solidFill>
                <a:schemeClr val="tx1"/>
              </a:solidFill>
            </a:endParaRPr>
          </a:p>
          <a:p>
            <a:pPr algn="ctr">
              <a:defRPr/>
            </a:pPr>
            <a:endParaRPr lang="en-US" sz="700" dirty="0">
              <a:solidFill>
                <a:schemeClr val="tx1"/>
              </a:solidFill>
            </a:endParaRPr>
          </a:p>
          <a:p>
            <a:pPr algn="ctr">
              <a:defRPr/>
            </a:pPr>
            <a:endParaRPr lang="en-US" sz="1100" b="1" dirty="0" smtClean="0">
              <a:solidFill>
                <a:schemeClr val="tx1"/>
              </a:solidFill>
            </a:endParaRPr>
          </a:p>
          <a:p>
            <a:pPr algn="ctr">
              <a:defRPr/>
            </a:pPr>
            <a:r>
              <a:rPr lang="en-US" sz="1100" b="1" dirty="0" smtClean="0">
                <a:solidFill>
                  <a:schemeClr val="tx1"/>
                </a:solidFill>
              </a:rPr>
              <a:t>Zambia  Roads</a:t>
            </a:r>
          </a:p>
          <a:p>
            <a:pPr algn="ctr">
              <a:defRPr/>
            </a:pPr>
            <a:r>
              <a:rPr lang="en-US" sz="1100" b="1" dirty="0" smtClean="0">
                <a:solidFill>
                  <a:schemeClr val="tx1"/>
                </a:solidFill>
              </a:rPr>
              <a:t>$260,000,000  </a:t>
            </a:r>
            <a:endParaRPr lang="en-US" sz="1100" b="1" dirty="0">
              <a:solidFill>
                <a:schemeClr val="tx1"/>
              </a:solidFill>
            </a:endParaRPr>
          </a:p>
          <a:p>
            <a:pPr algn="ctr">
              <a:defRPr/>
            </a:pPr>
            <a:r>
              <a:rPr lang="en-US" sz="800" dirty="0" smtClean="0">
                <a:solidFill>
                  <a:schemeClr val="tx1"/>
                </a:solidFill>
              </a:rPr>
              <a:t>Debt</a:t>
            </a:r>
            <a:endParaRPr lang="en-US" sz="800" dirty="0">
              <a:solidFill>
                <a:schemeClr val="tx1"/>
              </a:solidFill>
            </a:endParaRPr>
          </a:p>
        </p:txBody>
      </p:sp>
      <p:sp>
        <p:nvSpPr>
          <p:cNvPr id="15" name="Rounded Rectangle 14"/>
          <p:cNvSpPr/>
          <p:nvPr/>
        </p:nvSpPr>
        <p:spPr>
          <a:xfrm>
            <a:off x="6372200" y="1988840"/>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16" name="Rounded Rectangle 15"/>
          <p:cNvSpPr/>
          <p:nvPr/>
        </p:nvSpPr>
        <p:spPr>
          <a:xfrm>
            <a:off x="6516688" y="2132707"/>
            <a:ext cx="1223962" cy="1295400"/>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800" dirty="0">
              <a:solidFill>
                <a:schemeClr val="tx1"/>
              </a:solidFill>
            </a:endParaRPr>
          </a:p>
          <a:p>
            <a:pPr algn="ctr">
              <a:defRPr/>
            </a:pPr>
            <a:endParaRPr lang="en-US" sz="700" dirty="0">
              <a:solidFill>
                <a:schemeClr val="tx1"/>
              </a:solidFill>
            </a:endParaRPr>
          </a:p>
          <a:p>
            <a:pPr algn="ctr">
              <a:defRPr/>
            </a:pPr>
            <a:endParaRPr lang="en-US" sz="1100" b="1" dirty="0" smtClean="0">
              <a:solidFill>
                <a:schemeClr val="tx1"/>
              </a:solidFill>
            </a:endParaRPr>
          </a:p>
          <a:p>
            <a:pPr algn="ctr">
              <a:defRPr/>
            </a:pPr>
            <a:endParaRPr lang="en-US" sz="1100" b="1" dirty="0" smtClean="0">
              <a:solidFill>
                <a:schemeClr val="tx1"/>
              </a:solidFill>
            </a:endParaRPr>
          </a:p>
          <a:p>
            <a:pPr algn="ctr">
              <a:defRPr/>
            </a:pPr>
            <a:r>
              <a:rPr lang="en-US" sz="1100" b="1" dirty="0" smtClean="0">
                <a:solidFill>
                  <a:schemeClr val="tx1"/>
                </a:solidFill>
              </a:rPr>
              <a:t>DRC</a:t>
            </a:r>
          </a:p>
          <a:p>
            <a:pPr algn="ctr">
              <a:defRPr/>
            </a:pPr>
            <a:r>
              <a:rPr lang="en-US" sz="1100" b="1" dirty="0" err="1" smtClean="0">
                <a:solidFill>
                  <a:schemeClr val="tx1"/>
                </a:solidFill>
              </a:rPr>
              <a:t>Ndjili</a:t>
            </a:r>
            <a:r>
              <a:rPr lang="en-US" sz="1100" b="1" dirty="0" smtClean="0">
                <a:solidFill>
                  <a:schemeClr val="tx1"/>
                </a:solidFill>
              </a:rPr>
              <a:t> Airport</a:t>
            </a:r>
          </a:p>
          <a:p>
            <a:pPr algn="ctr">
              <a:defRPr/>
            </a:pPr>
            <a:r>
              <a:rPr lang="en-US" sz="1100" b="1" dirty="0" smtClean="0">
                <a:solidFill>
                  <a:schemeClr val="tx1"/>
                </a:solidFill>
              </a:rPr>
              <a:t>$28,000,000   </a:t>
            </a:r>
            <a:endParaRPr lang="en-US" sz="1100" b="1" dirty="0">
              <a:solidFill>
                <a:schemeClr val="tx1"/>
              </a:solidFill>
            </a:endParaRPr>
          </a:p>
          <a:p>
            <a:pPr algn="ctr">
              <a:defRPr/>
            </a:pPr>
            <a:r>
              <a:rPr lang="en-US" sz="800" dirty="0" smtClean="0">
                <a:solidFill>
                  <a:schemeClr val="tx1"/>
                </a:solidFill>
              </a:rPr>
              <a:t>Debt</a:t>
            </a:r>
            <a:endParaRPr lang="en-US" sz="800" dirty="0">
              <a:solidFill>
                <a:schemeClr val="tx1"/>
              </a:solidFill>
            </a:endParaRPr>
          </a:p>
        </p:txBody>
      </p:sp>
      <p:sp>
        <p:nvSpPr>
          <p:cNvPr id="21" name="Rounded Rectangle 20"/>
          <p:cNvSpPr/>
          <p:nvPr/>
        </p:nvSpPr>
        <p:spPr>
          <a:xfrm>
            <a:off x="971600" y="4365104"/>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22" name="Rounded Rectangle 21"/>
          <p:cNvSpPr/>
          <p:nvPr/>
        </p:nvSpPr>
        <p:spPr>
          <a:xfrm>
            <a:off x="1116013" y="4509195"/>
            <a:ext cx="1223962" cy="1296987"/>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700" dirty="0">
              <a:solidFill>
                <a:schemeClr val="tx1"/>
              </a:solidFill>
            </a:endParaRPr>
          </a:p>
          <a:p>
            <a:pPr algn="ctr">
              <a:defRPr/>
            </a:pPr>
            <a:endParaRPr lang="en-US" sz="1100" dirty="0">
              <a:solidFill>
                <a:schemeClr val="tx1"/>
              </a:solidFill>
            </a:endParaRPr>
          </a:p>
          <a:p>
            <a:pPr algn="ctr">
              <a:defRPr/>
            </a:pPr>
            <a:r>
              <a:rPr lang="en-US" sz="1100" b="1" dirty="0" smtClean="0">
                <a:solidFill>
                  <a:schemeClr val="tx1"/>
                </a:solidFill>
              </a:rPr>
              <a:t>Mauritius</a:t>
            </a:r>
          </a:p>
          <a:p>
            <a:pPr algn="ctr">
              <a:defRPr/>
            </a:pPr>
            <a:r>
              <a:rPr lang="en-US" sz="1100" b="1" dirty="0" err="1" smtClean="0">
                <a:solidFill>
                  <a:schemeClr val="tx1"/>
                </a:solidFill>
              </a:rPr>
              <a:t>Betamex</a:t>
            </a:r>
            <a:endParaRPr lang="en-US" sz="1100" b="1" dirty="0" smtClean="0">
              <a:solidFill>
                <a:schemeClr val="tx1"/>
              </a:solidFill>
            </a:endParaRPr>
          </a:p>
          <a:p>
            <a:pPr algn="ctr">
              <a:defRPr/>
            </a:pPr>
            <a:r>
              <a:rPr lang="en-US" sz="1100" b="1" dirty="0" smtClean="0">
                <a:solidFill>
                  <a:schemeClr val="tx1"/>
                </a:solidFill>
              </a:rPr>
              <a:t>$30,000,000 </a:t>
            </a:r>
            <a:endParaRPr lang="en-US" sz="1100" b="1" dirty="0">
              <a:solidFill>
                <a:schemeClr val="tx1"/>
              </a:solidFill>
            </a:endParaRPr>
          </a:p>
          <a:p>
            <a:pPr algn="ctr">
              <a:defRPr/>
            </a:pPr>
            <a:r>
              <a:rPr lang="en-US" sz="800" dirty="0" smtClean="0">
                <a:solidFill>
                  <a:schemeClr val="tx1"/>
                </a:solidFill>
              </a:rPr>
              <a:t>Debt</a:t>
            </a:r>
            <a:endParaRPr lang="en-US" sz="800" dirty="0">
              <a:solidFill>
                <a:schemeClr val="tx1"/>
              </a:solidFill>
            </a:endParaRPr>
          </a:p>
        </p:txBody>
      </p:sp>
      <p:sp>
        <p:nvSpPr>
          <p:cNvPr id="23" name="Rounded Rectangle 22"/>
          <p:cNvSpPr/>
          <p:nvPr/>
        </p:nvSpPr>
        <p:spPr>
          <a:xfrm>
            <a:off x="2771800" y="4365104"/>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24" name="Rounded Rectangle 23"/>
          <p:cNvSpPr/>
          <p:nvPr/>
        </p:nvSpPr>
        <p:spPr>
          <a:xfrm>
            <a:off x="2916238" y="4509195"/>
            <a:ext cx="1223962" cy="1296987"/>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800" dirty="0">
              <a:solidFill>
                <a:schemeClr val="tx1"/>
              </a:solidFill>
            </a:endParaRPr>
          </a:p>
          <a:p>
            <a:pPr algn="ctr">
              <a:defRPr/>
            </a:pPr>
            <a:endParaRPr lang="en-US" sz="700" dirty="0">
              <a:solidFill>
                <a:schemeClr val="tx1"/>
              </a:solidFill>
            </a:endParaRPr>
          </a:p>
          <a:p>
            <a:pPr algn="ctr">
              <a:defRPr/>
            </a:pPr>
            <a:endParaRPr lang="en-US" sz="1100" b="1" dirty="0" smtClean="0">
              <a:solidFill>
                <a:schemeClr val="tx1"/>
              </a:solidFill>
            </a:endParaRPr>
          </a:p>
          <a:p>
            <a:pPr algn="ctr">
              <a:defRPr/>
            </a:pPr>
            <a:endParaRPr lang="en-US" sz="1100" b="1" dirty="0" smtClean="0">
              <a:solidFill>
                <a:schemeClr val="tx1"/>
              </a:solidFill>
            </a:endParaRPr>
          </a:p>
          <a:p>
            <a:pPr algn="ctr">
              <a:defRPr/>
            </a:pPr>
            <a:r>
              <a:rPr lang="en-US" sz="1100" b="1" dirty="0" smtClean="0">
                <a:solidFill>
                  <a:schemeClr val="tx1"/>
                </a:solidFill>
              </a:rPr>
              <a:t>SADC Regional</a:t>
            </a:r>
          </a:p>
          <a:p>
            <a:pPr algn="ctr">
              <a:defRPr/>
            </a:pPr>
            <a:r>
              <a:rPr lang="en-US" sz="1100" b="1" dirty="0" smtClean="0">
                <a:solidFill>
                  <a:schemeClr val="tx1"/>
                </a:solidFill>
              </a:rPr>
              <a:t>$3,6 Billion</a:t>
            </a:r>
            <a:endParaRPr lang="en-US" sz="1100" b="1" dirty="0">
              <a:solidFill>
                <a:schemeClr val="tx1"/>
              </a:solidFill>
            </a:endParaRPr>
          </a:p>
          <a:p>
            <a:pPr algn="ctr">
              <a:defRPr/>
            </a:pPr>
            <a:r>
              <a:rPr lang="en-US" sz="800" dirty="0" smtClean="0">
                <a:solidFill>
                  <a:schemeClr val="tx1"/>
                </a:solidFill>
              </a:rPr>
              <a:t>Debt</a:t>
            </a:r>
            <a:endParaRPr lang="en-US" sz="800" dirty="0">
              <a:solidFill>
                <a:schemeClr val="tx1"/>
              </a:solidFill>
            </a:endParaRPr>
          </a:p>
        </p:txBody>
      </p:sp>
      <p:sp>
        <p:nvSpPr>
          <p:cNvPr id="26" name="Rounded Rectangle 25"/>
          <p:cNvSpPr/>
          <p:nvPr/>
        </p:nvSpPr>
        <p:spPr>
          <a:xfrm>
            <a:off x="4572000" y="4365104"/>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27" name="Rounded Rectangle 26"/>
          <p:cNvSpPr/>
          <p:nvPr/>
        </p:nvSpPr>
        <p:spPr>
          <a:xfrm>
            <a:off x="4716463" y="4509195"/>
            <a:ext cx="1223962" cy="1296987"/>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solidFill>
                <a:schemeClr val="tx1"/>
              </a:solidFill>
            </a:endParaRPr>
          </a:p>
          <a:p>
            <a:pPr algn="ctr">
              <a:defRPr/>
            </a:pPr>
            <a:endParaRPr lang="en-US" sz="700" dirty="0">
              <a:solidFill>
                <a:schemeClr val="tx1"/>
              </a:solidFill>
            </a:endParaRPr>
          </a:p>
          <a:p>
            <a:pPr algn="ctr">
              <a:defRPr/>
            </a:pPr>
            <a:endParaRPr lang="en-US" sz="1100" dirty="0">
              <a:solidFill>
                <a:schemeClr val="tx1"/>
              </a:solidFill>
            </a:endParaRPr>
          </a:p>
          <a:p>
            <a:pPr algn="ctr">
              <a:defRPr/>
            </a:pPr>
            <a:r>
              <a:rPr lang="en-US" sz="1100" b="1" dirty="0" smtClean="0">
                <a:solidFill>
                  <a:schemeClr val="tx1"/>
                </a:solidFill>
              </a:rPr>
              <a:t>Zimbabwe</a:t>
            </a:r>
          </a:p>
          <a:p>
            <a:pPr algn="ctr">
              <a:defRPr/>
            </a:pPr>
            <a:r>
              <a:rPr lang="en-US" sz="1100" b="1" dirty="0" smtClean="0">
                <a:solidFill>
                  <a:schemeClr val="tx1"/>
                </a:solidFill>
              </a:rPr>
              <a:t>ZINARA</a:t>
            </a:r>
          </a:p>
          <a:p>
            <a:pPr algn="ctr">
              <a:defRPr/>
            </a:pPr>
            <a:r>
              <a:rPr lang="en-US" sz="1100" b="1" dirty="0" smtClean="0">
                <a:solidFill>
                  <a:schemeClr val="tx1"/>
                </a:solidFill>
              </a:rPr>
              <a:t>$210,000,000 </a:t>
            </a:r>
            <a:endParaRPr lang="en-US" sz="1100" b="1" dirty="0">
              <a:solidFill>
                <a:schemeClr val="tx1"/>
              </a:solidFill>
            </a:endParaRPr>
          </a:p>
          <a:p>
            <a:pPr algn="ctr">
              <a:defRPr/>
            </a:pPr>
            <a:r>
              <a:rPr lang="en-US" sz="800" dirty="0" smtClean="0">
                <a:solidFill>
                  <a:schemeClr val="tx1"/>
                </a:solidFill>
              </a:rPr>
              <a:t>Debt</a:t>
            </a:r>
            <a:endParaRPr lang="en-US" sz="800" dirty="0">
              <a:solidFill>
                <a:schemeClr val="tx1"/>
              </a:solidFill>
            </a:endParaRPr>
          </a:p>
        </p:txBody>
      </p:sp>
      <p:sp>
        <p:nvSpPr>
          <p:cNvPr id="45" name="Rounded Rectangle 44"/>
          <p:cNvSpPr/>
          <p:nvPr/>
        </p:nvSpPr>
        <p:spPr>
          <a:xfrm>
            <a:off x="6444208" y="4365104"/>
            <a:ext cx="1512168" cy="158417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46" name="Rounded Rectangle 45"/>
          <p:cNvSpPr/>
          <p:nvPr/>
        </p:nvSpPr>
        <p:spPr>
          <a:xfrm>
            <a:off x="6588125" y="4509195"/>
            <a:ext cx="1223963" cy="1296987"/>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00" dirty="0">
              <a:solidFill>
                <a:schemeClr val="tx1"/>
              </a:solidFill>
            </a:endParaRPr>
          </a:p>
          <a:p>
            <a:pPr algn="ctr">
              <a:defRPr/>
            </a:pPr>
            <a:endParaRPr lang="en-US" sz="1100" dirty="0">
              <a:solidFill>
                <a:schemeClr val="tx1"/>
              </a:solidFill>
            </a:endParaRPr>
          </a:p>
          <a:p>
            <a:pPr algn="ctr">
              <a:defRPr/>
            </a:pPr>
            <a:endParaRPr lang="en-US" sz="1100" dirty="0">
              <a:solidFill>
                <a:schemeClr val="tx1"/>
              </a:solidFill>
            </a:endParaRPr>
          </a:p>
          <a:p>
            <a:pPr algn="ctr">
              <a:defRPr/>
            </a:pPr>
            <a:r>
              <a:rPr lang="en-US" sz="1100" b="1" dirty="0" smtClean="0">
                <a:solidFill>
                  <a:schemeClr val="tx1"/>
                </a:solidFill>
              </a:rPr>
              <a:t>Zimbabwe</a:t>
            </a:r>
          </a:p>
          <a:p>
            <a:pPr algn="ctr">
              <a:defRPr/>
            </a:pPr>
            <a:r>
              <a:rPr lang="en-US" sz="1100" b="1" dirty="0" smtClean="0">
                <a:solidFill>
                  <a:schemeClr val="tx1"/>
                </a:solidFill>
              </a:rPr>
              <a:t>Roads </a:t>
            </a:r>
          </a:p>
          <a:p>
            <a:pPr algn="ctr">
              <a:defRPr/>
            </a:pPr>
            <a:r>
              <a:rPr lang="en-US" sz="1100" b="1" dirty="0" smtClean="0">
                <a:solidFill>
                  <a:schemeClr val="tx1"/>
                </a:solidFill>
              </a:rPr>
              <a:t>$1 Billion</a:t>
            </a:r>
            <a:endParaRPr lang="en-US" sz="700" dirty="0">
              <a:solidFill>
                <a:schemeClr val="tx1"/>
              </a:solidFill>
            </a:endParaRPr>
          </a:p>
          <a:p>
            <a:pPr algn="ctr">
              <a:defRPr/>
            </a:pPr>
            <a:r>
              <a:rPr lang="en-US" sz="800" dirty="0" smtClean="0">
                <a:solidFill>
                  <a:schemeClr val="tx1"/>
                </a:solidFill>
              </a:rPr>
              <a:t>Debt</a:t>
            </a:r>
            <a:endParaRPr lang="en-US" sz="800" dirty="0">
              <a:solidFill>
                <a:schemeClr val="tx1"/>
              </a:solidFill>
            </a:endParaRPr>
          </a:p>
        </p:txBody>
      </p:sp>
      <p:pic>
        <p:nvPicPr>
          <p:cNvPr id="29" name="flagborder" descr="Zimbabwe"/>
          <p:cNvPicPr/>
          <p:nvPr/>
        </p:nvPicPr>
        <p:blipFill>
          <a:blip r:embed="rId3" cstate="print"/>
          <a:srcRect/>
          <a:stretch>
            <a:fillRect/>
          </a:stretch>
        </p:blipFill>
        <p:spPr bwMode="auto">
          <a:xfrm>
            <a:off x="6732240" y="4509120"/>
            <a:ext cx="933450" cy="495300"/>
          </a:xfrm>
          <a:prstGeom prst="rect">
            <a:avLst/>
          </a:prstGeom>
          <a:noFill/>
          <a:ln w="9525">
            <a:noFill/>
            <a:miter lim="800000"/>
            <a:headEnd/>
            <a:tailEnd/>
          </a:ln>
        </p:spPr>
      </p:pic>
      <p:pic>
        <p:nvPicPr>
          <p:cNvPr id="30" name="flagborder" descr="Zimbabwe"/>
          <p:cNvPicPr/>
          <p:nvPr/>
        </p:nvPicPr>
        <p:blipFill>
          <a:blip r:embed="rId3" cstate="print"/>
          <a:srcRect/>
          <a:stretch>
            <a:fillRect/>
          </a:stretch>
        </p:blipFill>
        <p:spPr bwMode="auto">
          <a:xfrm>
            <a:off x="4860032" y="4509120"/>
            <a:ext cx="933450" cy="495300"/>
          </a:xfrm>
          <a:prstGeom prst="rect">
            <a:avLst/>
          </a:prstGeom>
          <a:noFill/>
          <a:ln w="9525">
            <a:noFill/>
            <a:miter lim="800000"/>
            <a:headEnd/>
            <a:tailEnd/>
          </a:ln>
        </p:spPr>
      </p:pic>
      <p:pic>
        <p:nvPicPr>
          <p:cNvPr id="31" name="Picture 30" descr="Flag of Zambia">
            <a:hlinkClick r:id="rId4" tgtFrame="_blank"/>
          </p:cNvPr>
          <p:cNvPicPr/>
          <p:nvPr/>
        </p:nvPicPr>
        <p:blipFill>
          <a:blip r:embed="rId5" cstate="print"/>
          <a:srcRect/>
          <a:stretch>
            <a:fillRect/>
          </a:stretch>
        </p:blipFill>
        <p:spPr bwMode="auto">
          <a:xfrm>
            <a:off x="3131840" y="2132856"/>
            <a:ext cx="914400" cy="648071"/>
          </a:xfrm>
          <a:prstGeom prst="rect">
            <a:avLst/>
          </a:prstGeom>
          <a:noFill/>
          <a:ln w="9525">
            <a:noFill/>
            <a:miter lim="800000"/>
            <a:headEnd/>
            <a:tailEnd/>
          </a:ln>
        </p:spPr>
      </p:pic>
      <p:pic>
        <p:nvPicPr>
          <p:cNvPr id="32" name="Picture 31" descr="Flag of Zambia">
            <a:hlinkClick r:id="rId4" tgtFrame="_blank"/>
          </p:cNvPr>
          <p:cNvPicPr/>
          <p:nvPr/>
        </p:nvPicPr>
        <p:blipFill>
          <a:blip r:embed="rId5" cstate="print"/>
          <a:srcRect/>
          <a:stretch>
            <a:fillRect/>
          </a:stretch>
        </p:blipFill>
        <p:spPr bwMode="auto">
          <a:xfrm>
            <a:off x="4860032" y="2132856"/>
            <a:ext cx="914400" cy="648072"/>
          </a:xfrm>
          <a:prstGeom prst="rect">
            <a:avLst/>
          </a:prstGeom>
          <a:noFill/>
          <a:ln w="9525">
            <a:noFill/>
            <a:miter lim="800000"/>
            <a:headEnd/>
            <a:tailEnd/>
          </a:ln>
        </p:spPr>
      </p:pic>
      <p:pic>
        <p:nvPicPr>
          <p:cNvPr id="33" name="flagborder" descr="Mozambique"/>
          <p:cNvPicPr/>
          <p:nvPr/>
        </p:nvPicPr>
        <p:blipFill>
          <a:blip r:embed="rId6" cstate="print"/>
          <a:srcRect/>
          <a:stretch>
            <a:fillRect/>
          </a:stretch>
        </p:blipFill>
        <p:spPr bwMode="auto">
          <a:xfrm>
            <a:off x="1259632" y="2132856"/>
            <a:ext cx="1008112" cy="576064"/>
          </a:xfrm>
          <a:prstGeom prst="rect">
            <a:avLst/>
          </a:prstGeom>
          <a:noFill/>
          <a:ln w="9525">
            <a:noFill/>
            <a:miter lim="800000"/>
            <a:headEnd/>
            <a:tailEnd/>
          </a:ln>
        </p:spPr>
      </p:pic>
      <p:pic>
        <p:nvPicPr>
          <p:cNvPr id="34" name="flagborder" descr="Mauritius"/>
          <p:cNvPicPr/>
          <p:nvPr/>
        </p:nvPicPr>
        <p:blipFill>
          <a:blip r:embed="rId7" cstate="print"/>
          <a:srcRect/>
          <a:stretch>
            <a:fillRect/>
          </a:stretch>
        </p:blipFill>
        <p:spPr bwMode="auto">
          <a:xfrm>
            <a:off x="1259632" y="4509120"/>
            <a:ext cx="933450" cy="504825"/>
          </a:xfrm>
          <a:prstGeom prst="rect">
            <a:avLst/>
          </a:prstGeom>
          <a:noFill/>
          <a:ln w="9525">
            <a:noFill/>
            <a:miter lim="800000"/>
            <a:headEnd/>
            <a:tailEnd/>
          </a:ln>
        </p:spPr>
      </p:pic>
      <p:pic>
        <p:nvPicPr>
          <p:cNvPr id="35" name="flagborder" descr="Congo, Democratic Republic of the"/>
          <p:cNvPicPr/>
          <p:nvPr/>
        </p:nvPicPr>
        <p:blipFill>
          <a:blip r:embed="rId8" cstate="print"/>
          <a:srcRect/>
          <a:stretch>
            <a:fillRect/>
          </a:stretch>
        </p:blipFill>
        <p:spPr bwMode="auto">
          <a:xfrm>
            <a:off x="6660232" y="2132856"/>
            <a:ext cx="938783" cy="648072"/>
          </a:xfrm>
          <a:prstGeom prst="rect">
            <a:avLst/>
          </a:prstGeom>
          <a:noFill/>
          <a:ln w="9525">
            <a:noFill/>
            <a:miter lim="800000"/>
            <a:headEnd/>
            <a:tailEnd/>
          </a:ln>
        </p:spPr>
      </p:pic>
      <p:pic>
        <p:nvPicPr>
          <p:cNvPr id="36" name="Picture 35" descr="SADC Logo"/>
          <p:cNvPicPr/>
          <p:nvPr/>
        </p:nvPicPr>
        <p:blipFill>
          <a:blip r:embed="rId9" cstate="print"/>
          <a:srcRect r="84295"/>
          <a:stretch>
            <a:fillRect/>
          </a:stretch>
        </p:blipFill>
        <p:spPr bwMode="auto">
          <a:xfrm>
            <a:off x="3059832" y="4509120"/>
            <a:ext cx="936104" cy="648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r>
              <a:rPr lang="en-US" smtClean="0">
                <a:latin typeface="Arial Narrow" pitchFamily="34" charset="0"/>
              </a:rPr>
              <a:t>Partner with us</a:t>
            </a:r>
          </a:p>
        </p:txBody>
      </p:sp>
      <p:sp>
        <p:nvSpPr>
          <p:cNvPr id="23555" name="Content Placeholder 5"/>
          <p:cNvSpPr>
            <a:spLocks noGrp="1"/>
          </p:cNvSpPr>
          <p:nvPr>
            <p:ph idx="1"/>
          </p:nvPr>
        </p:nvSpPr>
        <p:spPr>
          <a:xfrm>
            <a:off x="179388" y="1196975"/>
            <a:ext cx="8785225" cy="5472113"/>
          </a:xfrm>
        </p:spPr>
        <p:txBody>
          <a:bodyPr/>
          <a:lstStyle/>
          <a:p>
            <a:pPr marL="0" indent="0" algn="just">
              <a:buNone/>
            </a:pPr>
            <a:endParaRPr lang="en-US" sz="2400" dirty="0" smtClean="0">
              <a:solidFill>
                <a:schemeClr val="tx1"/>
              </a:solidFill>
              <a:latin typeface="Calibri" pitchFamily="34" charset="0"/>
              <a:cs typeface="Aharoni" pitchFamily="2" charset="-79"/>
            </a:endParaRPr>
          </a:p>
          <a:p>
            <a:pPr marL="0" indent="0" algn="just">
              <a:buNone/>
            </a:pPr>
            <a:endParaRPr lang="en-US" sz="2400" dirty="0">
              <a:solidFill>
                <a:schemeClr val="tx1"/>
              </a:solidFill>
              <a:latin typeface="Calibri" pitchFamily="34" charset="0"/>
              <a:cs typeface="Aharoni" pitchFamily="2" charset="-79"/>
            </a:endParaRPr>
          </a:p>
          <a:p>
            <a:pPr marL="0" indent="0" algn="ctr">
              <a:buNone/>
            </a:pPr>
            <a:r>
              <a:rPr lang="en-US" sz="2400" dirty="0" smtClean="0">
                <a:solidFill>
                  <a:schemeClr val="tx1"/>
                </a:solidFill>
                <a:latin typeface="Calibri" pitchFamily="34" charset="0"/>
                <a:cs typeface="Aharoni" pitchFamily="2" charset="-79"/>
              </a:rPr>
              <a:t>Contact Details:</a:t>
            </a:r>
          </a:p>
          <a:p>
            <a:pPr lvl="1" algn="just">
              <a:buFontTx/>
              <a:buNone/>
            </a:pPr>
            <a:endParaRPr lang="en-US" sz="2400" b="1" dirty="0" smtClean="0">
              <a:solidFill>
                <a:schemeClr val="tx1"/>
              </a:solidFill>
              <a:latin typeface="Calibri" pitchFamily="34" charset="0"/>
              <a:cs typeface="Aharoni" pitchFamily="2" charset="-79"/>
            </a:endParaRPr>
          </a:p>
          <a:p>
            <a:pPr lvl="1" algn="ctr">
              <a:buFontTx/>
              <a:buNone/>
            </a:pPr>
            <a:r>
              <a:rPr lang="en-US" sz="2400" b="1" dirty="0" smtClean="0">
                <a:solidFill>
                  <a:schemeClr val="tx1"/>
                </a:solidFill>
                <a:latin typeface="Calibri" pitchFamily="34" charset="0"/>
                <a:cs typeface="Aharoni" pitchFamily="2" charset="-79"/>
              </a:rPr>
              <a:t>Aubrey Lethukuthula Shabane</a:t>
            </a:r>
          </a:p>
          <a:p>
            <a:pPr lvl="1" algn="ctr">
              <a:buFontTx/>
              <a:buNone/>
            </a:pPr>
            <a:r>
              <a:rPr lang="en-US" sz="2400" dirty="0" smtClean="0">
                <a:solidFill>
                  <a:schemeClr val="tx1"/>
                </a:solidFill>
                <a:latin typeface="Calibri" pitchFamily="34" charset="0"/>
                <a:cs typeface="Aharoni" pitchFamily="2" charset="-79"/>
              </a:rPr>
              <a:t>Senior Investment Officer </a:t>
            </a:r>
          </a:p>
          <a:p>
            <a:pPr lvl="1" algn="ctr">
              <a:buFontTx/>
              <a:buNone/>
            </a:pPr>
            <a:r>
              <a:rPr lang="en-US" sz="2400" dirty="0" smtClean="0">
                <a:solidFill>
                  <a:schemeClr val="tx1"/>
                </a:solidFill>
                <a:latin typeface="Calibri" pitchFamily="34" charset="0"/>
                <a:cs typeface="Aharoni" pitchFamily="2" charset="-79"/>
              </a:rPr>
              <a:t>Investment Banking :  Private Enterprises</a:t>
            </a:r>
          </a:p>
          <a:p>
            <a:pPr lvl="1" algn="ctr">
              <a:buFontTx/>
              <a:buNone/>
            </a:pPr>
            <a:r>
              <a:rPr lang="en-US" sz="2400" dirty="0" smtClean="0">
                <a:solidFill>
                  <a:schemeClr val="tx1"/>
                </a:solidFill>
                <a:latin typeface="Calibri" pitchFamily="34" charset="0"/>
                <a:cs typeface="Aharoni" pitchFamily="2" charset="-79"/>
                <a:hlinkClick r:id="rId3"/>
              </a:rPr>
              <a:t>aubreys@dbsa.org</a:t>
            </a:r>
            <a:endParaRPr lang="en-US" sz="2400" dirty="0" smtClean="0">
              <a:solidFill>
                <a:schemeClr val="tx1"/>
              </a:solidFill>
              <a:latin typeface="Calibri" pitchFamily="34" charset="0"/>
              <a:cs typeface="Aharoni" pitchFamily="2" charset="-79"/>
            </a:endParaRPr>
          </a:p>
          <a:p>
            <a:pPr lvl="1" algn="ctr">
              <a:buFontTx/>
              <a:buNone/>
            </a:pPr>
            <a:r>
              <a:rPr lang="en-US" sz="2400" dirty="0" smtClean="0">
                <a:solidFill>
                  <a:schemeClr val="tx1"/>
                </a:solidFill>
                <a:latin typeface="Calibri" pitchFamily="34" charset="0"/>
                <a:cs typeface="Aharoni" pitchFamily="2" charset="-79"/>
              </a:rPr>
              <a:t>(011) 313 3186</a:t>
            </a:r>
          </a:p>
          <a:p>
            <a:pPr lvl="1" algn="ctr">
              <a:buFontTx/>
              <a:buNone/>
            </a:pPr>
            <a:r>
              <a:rPr lang="en-US" sz="2400" dirty="0" smtClean="0">
                <a:solidFill>
                  <a:schemeClr val="tx1"/>
                </a:solidFill>
                <a:latin typeface="Calibri" pitchFamily="34" charset="0"/>
                <a:cs typeface="Aharoni" pitchFamily="2" charset="-79"/>
              </a:rPr>
              <a:t>082 424 1182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r>
              <a:rPr lang="en-US" smtClean="0">
                <a:latin typeface="Arial Rounded MT Bold" pitchFamily="34" charset="0"/>
              </a:rPr>
              <a:t>Disclaimer</a:t>
            </a:r>
          </a:p>
        </p:txBody>
      </p:sp>
      <p:sp>
        <p:nvSpPr>
          <p:cNvPr id="24579" name="Subtitle 2"/>
          <p:cNvSpPr>
            <a:spLocks noGrp="1"/>
          </p:cNvSpPr>
          <p:nvPr>
            <p:ph idx="1"/>
          </p:nvPr>
        </p:nvSpPr>
        <p:spPr>
          <a:xfrm>
            <a:off x="179388" y="1196975"/>
            <a:ext cx="8785225" cy="5472113"/>
          </a:xfrm>
        </p:spPr>
        <p:txBody>
          <a:bodyPr anchor="ctr"/>
          <a:lstStyle/>
          <a:p>
            <a:pPr algn="ctr">
              <a:buFontTx/>
              <a:buNone/>
            </a:pPr>
            <a:r>
              <a:rPr lang="en-US" sz="1100" smtClean="0">
                <a:solidFill>
                  <a:schemeClr val="tx1"/>
                </a:solidFill>
                <a:latin typeface="Calibri" pitchFamily="34" charset="0"/>
              </a:rPr>
              <a:t>This presentation has been prepared by the Development Bank of Southern Africa Limited (“DBSA”).</a:t>
            </a:r>
          </a:p>
          <a:p>
            <a:pPr algn="ctr">
              <a:buFontTx/>
              <a:buNone/>
            </a:pPr>
            <a:endParaRPr lang="en-US" sz="1100" smtClean="0">
              <a:solidFill>
                <a:schemeClr val="tx1"/>
              </a:solidFill>
              <a:latin typeface="Calibri" pitchFamily="34" charset="0"/>
            </a:endParaRPr>
          </a:p>
          <a:p>
            <a:pPr algn="ctr">
              <a:buFontTx/>
              <a:buNone/>
            </a:pPr>
            <a:r>
              <a:rPr lang="en-US" sz="1100" smtClean="0">
                <a:solidFill>
                  <a:schemeClr val="tx1"/>
                </a:solidFill>
                <a:latin typeface="Calibri" pitchFamily="34" charset="0"/>
              </a:rPr>
              <a:t>No representation or warranty is made and no responsibility is taken or accepted by  the DBSA and its directors, officers, agents or advisers as to the </a:t>
            </a:r>
          </a:p>
          <a:p>
            <a:pPr algn="ctr">
              <a:buFontTx/>
              <a:buNone/>
            </a:pPr>
            <a:r>
              <a:rPr lang="en-US" sz="1100" smtClean="0">
                <a:solidFill>
                  <a:schemeClr val="tx1"/>
                </a:solidFill>
                <a:latin typeface="Calibri" pitchFamily="34" charset="0"/>
              </a:rPr>
              <a:t>adequacy, accuracy, reasonableness or completeness of this presentation or the assumptions made within the presentation or the publicly available </a:t>
            </a:r>
          </a:p>
          <a:p>
            <a:pPr algn="ctr">
              <a:buFontTx/>
              <a:buNone/>
            </a:pPr>
            <a:r>
              <a:rPr lang="en-US" sz="1100" smtClean="0">
                <a:solidFill>
                  <a:schemeClr val="tx1"/>
                </a:solidFill>
                <a:latin typeface="Calibri" pitchFamily="34" charset="0"/>
              </a:rPr>
              <a:t>information used in preparing this presentation. No representation or warranty is made that the financial information that the presentation contains could actually be achieved or that such financial information is in any way indicative of future performance of the venture being considered. The presentation is provided for information purposes only and no responsibility is taken or accepted by DBSA. All liability is excluded and you receive and use this presentation entirely at your own risk. This presentation and the information provided by it is for your private use only and may not be reproduced, distributed or published without the prior written consent of DBSA.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07904" y="2132856"/>
            <a:ext cx="2937664" cy="2677656"/>
          </a:xfrm>
          <a:prstGeom prst="rect">
            <a:avLst/>
          </a:prstGeom>
          <a:noFill/>
        </p:spPr>
        <p:txBody>
          <a:bodyPr wrap="none">
            <a:spAutoFit/>
          </a:bodyPr>
          <a:lstStyle/>
          <a:p>
            <a:pPr algn="ctr">
              <a:defRPr/>
            </a:pPr>
            <a:r>
              <a:rPr lang="en-ZA" sz="1400" dirty="0">
                <a:solidFill>
                  <a:schemeClr val="bg1">
                    <a:lumMod val="85000"/>
                  </a:schemeClr>
                </a:solidFill>
                <a:latin typeface="Calibri" pitchFamily="34" charset="0"/>
              </a:rPr>
              <a:t>Development Bank of Southern Africa</a:t>
            </a:r>
          </a:p>
          <a:p>
            <a:pPr algn="ctr">
              <a:defRPr/>
            </a:pPr>
            <a:r>
              <a:rPr lang="en-ZA" sz="1400" dirty="0">
                <a:solidFill>
                  <a:schemeClr val="bg1">
                    <a:lumMod val="85000"/>
                  </a:schemeClr>
                </a:solidFill>
                <a:latin typeface="Calibri" pitchFamily="34" charset="0"/>
              </a:rPr>
              <a:t>Headway Hill</a:t>
            </a:r>
          </a:p>
          <a:p>
            <a:pPr algn="ctr">
              <a:defRPr/>
            </a:pPr>
            <a:r>
              <a:rPr lang="en-ZA" sz="1400" dirty="0">
                <a:solidFill>
                  <a:schemeClr val="bg1">
                    <a:lumMod val="85000"/>
                  </a:schemeClr>
                </a:solidFill>
                <a:latin typeface="Calibri" pitchFamily="34" charset="0"/>
              </a:rPr>
              <a:t>1258 Lever Road</a:t>
            </a:r>
          </a:p>
          <a:p>
            <a:pPr algn="ctr">
              <a:defRPr/>
            </a:pPr>
            <a:r>
              <a:rPr lang="en-ZA" sz="1400" dirty="0" err="1">
                <a:solidFill>
                  <a:schemeClr val="bg1">
                    <a:lumMod val="85000"/>
                  </a:schemeClr>
                </a:solidFill>
                <a:latin typeface="Calibri" pitchFamily="34" charset="0"/>
              </a:rPr>
              <a:t>Midrand</a:t>
            </a:r>
            <a:endParaRPr lang="en-ZA" sz="1400" dirty="0">
              <a:solidFill>
                <a:schemeClr val="bg1">
                  <a:lumMod val="85000"/>
                </a:schemeClr>
              </a:solidFill>
              <a:latin typeface="Calibri" pitchFamily="34" charset="0"/>
            </a:endParaRPr>
          </a:p>
          <a:p>
            <a:pPr algn="ctr">
              <a:defRPr/>
            </a:pPr>
            <a:r>
              <a:rPr lang="en-ZA" sz="1400" dirty="0">
                <a:solidFill>
                  <a:schemeClr val="bg1">
                    <a:lumMod val="85000"/>
                  </a:schemeClr>
                </a:solidFill>
                <a:latin typeface="Calibri" pitchFamily="34" charset="0"/>
              </a:rPr>
              <a:t>South Africa</a:t>
            </a:r>
          </a:p>
          <a:p>
            <a:pPr algn="ctr">
              <a:defRPr/>
            </a:pPr>
            <a:endParaRPr lang="en-ZA" sz="1400" dirty="0">
              <a:solidFill>
                <a:schemeClr val="bg1">
                  <a:lumMod val="85000"/>
                </a:schemeClr>
              </a:solidFill>
              <a:latin typeface="Calibri" pitchFamily="34" charset="0"/>
            </a:endParaRPr>
          </a:p>
          <a:p>
            <a:pPr algn="ctr">
              <a:defRPr/>
            </a:pPr>
            <a:r>
              <a:rPr lang="en-ZA" sz="1400" dirty="0">
                <a:solidFill>
                  <a:schemeClr val="bg1">
                    <a:lumMod val="85000"/>
                  </a:schemeClr>
                </a:solidFill>
                <a:latin typeface="Calibri" pitchFamily="34" charset="0"/>
              </a:rPr>
              <a:t>PO Box 1234</a:t>
            </a:r>
          </a:p>
          <a:p>
            <a:pPr algn="ctr">
              <a:defRPr/>
            </a:pPr>
            <a:r>
              <a:rPr lang="en-ZA" sz="1400" dirty="0">
                <a:solidFill>
                  <a:schemeClr val="bg1">
                    <a:lumMod val="85000"/>
                  </a:schemeClr>
                </a:solidFill>
                <a:latin typeface="Calibri" pitchFamily="34" charset="0"/>
              </a:rPr>
              <a:t>Hallway House</a:t>
            </a:r>
          </a:p>
          <a:p>
            <a:pPr algn="ctr">
              <a:defRPr/>
            </a:pPr>
            <a:r>
              <a:rPr lang="en-ZA" sz="1400" dirty="0">
                <a:solidFill>
                  <a:schemeClr val="bg1">
                    <a:lumMod val="85000"/>
                  </a:schemeClr>
                </a:solidFill>
                <a:latin typeface="Calibri" pitchFamily="34" charset="0"/>
              </a:rPr>
              <a:t>1685</a:t>
            </a:r>
          </a:p>
          <a:p>
            <a:pPr algn="ctr">
              <a:defRPr/>
            </a:pPr>
            <a:r>
              <a:rPr lang="en-ZA" sz="1400" dirty="0">
                <a:solidFill>
                  <a:schemeClr val="bg1">
                    <a:lumMod val="85000"/>
                  </a:schemeClr>
                </a:solidFill>
                <a:latin typeface="Calibri" pitchFamily="34" charset="0"/>
              </a:rPr>
              <a:t>South Africa</a:t>
            </a:r>
          </a:p>
          <a:p>
            <a:pPr algn="ctr">
              <a:defRPr/>
            </a:pPr>
            <a:endParaRPr lang="en-ZA" sz="1400" dirty="0">
              <a:solidFill>
                <a:schemeClr val="bg1">
                  <a:lumMod val="85000"/>
                </a:schemeClr>
              </a:solidFill>
              <a:latin typeface="Calibri" pitchFamily="34" charset="0"/>
            </a:endParaRPr>
          </a:p>
          <a:p>
            <a:pPr algn="ctr">
              <a:defRPr/>
            </a:pPr>
            <a:r>
              <a:rPr lang="en-ZA" sz="1400" dirty="0">
                <a:solidFill>
                  <a:schemeClr val="bg1">
                    <a:lumMod val="85000"/>
                  </a:schemeClr>
                </a:solidFill>
                <a:latin typeface="Calibri" pitchFamily="34" charset="0"/>
                <a:hlinkClick r:id="rId3"/>
              </a:rPr>
              <a:t>www.dbsa.org</a:t>
            </a:r>
            <a:endParaRPr lang="en-ZA" sz="1400" dirty="0">
              <a:solidFill>
                <a:schemeClr val="bg1">
                  <a:lumMod val="85000"/>
                </a:schemeClr>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US" smtClean="0">
                <a:latin typeface="Arial Narrow" pitchFamily="34" charset="0"/>
              </a:rPr>
              <a:t>Table of Contents</a:t>
            </a:r>
          </a:p>
        </p:txBody>
      </p:sp>
      <p:sp>
        <p:nvSpPr>
          <p:cNvPr id="4" name="Content Placeholder 5"/>
          <p:cNvSpPr>
            <a:spLocks noGrp="1"/>
          </p:cNvSpPr>
          <p:nvPr>
            <p:ph idx="1"/>
          </p:nvPr>
        </p:nvSpPr>
        <p:spPr>
          <a:xfrm>
            <a:off x="179388" y="1196975"/>
            <a:ext cx="8785225" cy="5400377"/>
          </a:xfrm>
        </p:spPr>
        <p:txBody>
          <a:bodyPr/>
          <a:lstStyle/>
          <a:p>
            <a:pPr algn="just" eaLnBrk="1" hangingPunct="1">
              <a:buFont typeface="Wingdings" pitchFamily="2" charset="2"/>
              <a:buChar char="§"/>
              <a:defRPr/>
            </a:pPr>
            <a:r>
              <a:rPr lang="en-US" sz="2800" dirty="0" smtClean="0">
                <a:solidFill>
                  <a:schemeClr val="tx1"/>
                </a:solidFill>
                <a:latin typeface="Calibri" pitchFamily="34" charset="0"/>
              </a:rPr>
              <a:t>DBSA at Glance - Context</a:t>
            </a:r>
          </a:p>
          <a:p>
            <a:pPr algn="just" eaLnBrk="1" hangingPunct="1">
              <a:buFont typeface="Wingdings" pitchFamily="2" charset="2"/>
              <a:buChar char="§"/>
              <a:defRPr/>
            </a:pPr>
            <a:r>
              <a:rPr lang="en-US" sz="2800" dirty="0" smtClean="0">
                <a:solidFill>
                  <a:schemeClr val="tx1"/>
                </a:solidFill>
                <a:latin typeface="Calibri" pitchFamily="34" charset="0"/>
                <a:cs typeface="Aharoni" pitchFamily="2" charset="-79"/>
              </a:rPr>
              <a:t>DBSA at Glance – Financial Highlights</a:t>
            </a:r>
          </a:p>
          <a:p>
            <a:pPr algn="just" eaLnBrk="1" hangingPunct="1">
              <a:buFont typeface="Wingdings" pitchFamily="2" charset="2"/>
              <a:buChar char="§"/>
              <a:defRPr/>
            </a:pPr>
            <a:r>
              <a:rPr lang="en-US" sz="2800" dirty="0" smtClean="0">
                <a:solidFill>
                  <a:schemeClr val="tx1"/>
                </a:solidFill>
                <a:latin typeface="Calibri" pitchFamily="34" charset="0"/>
                <a:cs typeface="Aharoni" pitchFamily="2" charset="-79"/>
              </a:rPr>
              <a:t>Investment Divisions</a:t>
            </a:r>
          </a:p>
          <a:p>
            <a:pPr algn="just" eaLnBrk="1" hangingPunct="1">
              <a:buFont typeface="Wingdings" pitchFamily="2" charset="2"/>
              <a:buChar char="§"/>
              <a:defRPr/>
            </a:pPr>
            <a:r>
              <a:rPr lang="en-US" sz="2800" dirty="0" smtClean="0">
                <a:solidFill>
                  <a:schemeClr val="tx1"/>
                </a:solidFill>
                <a:latin typeface="Calibri" pitchFamily="34" charset="0"/>
                <a:cs typeface="Aharoni" pitchFamily="2" charset="-79"/>
              </a:rPr>
              <a:t>Focus Areas</a:t>
            </a:r>
          </a:p>
          <a:p>
            <a:pPr algn="just" eaLnBrk="1" hangingPunct="1">
              <a:buFont typeface="Wingdings" pitchFamily="2" charset="2"/>
              <a:buChar char="§"/>
              <a:defRPr/>
            </a:pPr>
            <a:r>
              <a:rPr lang="en-US" sz="2800" dirty="0" smtClean="0">
                <a:solidFill>
                  <a:schemeClr val="tx1"/>
                </a:solidFill>
                <a:latin typeface="Calibri" pitchFamily="34" charset="0"/>
                <a:cs typeface="Aharoni" pitchFamily="2" charset="-79"/>
              </a:rPr>
              <a:t>Value Propositions</a:t>
            </a:r>
          </a:p>
          <a:p>
            <a:pPr algn="just" eaLnBrk="1" hangingPunct="1">
              <a:buFont typeface="Wingdings" pitchFamily="2" charset="2"/>
              <a:buChar char="§"/>
              <a:defRPr/>
            </a:pPr>
            <a:r>
              <a:rPr lang="en-US" sz="2800" dirty="0" smtClean="0">
                <a:solidFill>
                  <a:schemeClr val="tx1"/>
                </a:solidFill>
                <a:latin typeface="Calibri" pitchFamily="34" charset="0"/>
                <a:cs typeface="Aharoni" pitchFamily="2" charset="-79"/>
              </a:rPr>
              <a:t>Investment Requirements</a:t>
            </a:r>
          </a:p>
          <a:p>
            <a:pPr algn="just" eaLnBrk="1" hangingPunct="1">
              <a:buFont typeface="Wingdings" pitchFamily="2" charset="2"/>
              <a:buChar char="§"/>
              <a:defRPr/>
            </a:pPr>
            <a:r>
              <a:rPr lang="en-US" sz="2800" dirty="0" smtClean="0">
                <a:solidFill>
                  <a:schemeClr val="tx1"/>
                </a:solidFill>
                <a:latin typeface="Calibri" pitchFamily="34" charset="0"/>
                <a:cs typeface="Aharoni" pitchFamily="2" charset="-79"/>
              </a:rPr>
              <a:t>Investment Process</a:t>
            </a:r>
          </a:p>
          <a:p>
            <a:pPr algn="just" eaLnBrk="1" hangingPunct="1">
              <a:buFont typeface="Wingdings" pitchFamily="2" charset="2"/>
              <a:buChar char="§"/>
              <a:defRPr/>
            </a:pPr>
            <a:r>
              <a:rPr lang="en-US" sz="2800" dirty="0" smtClean="0">
                <a:solidFill>
                  <a:schemeClr val="tx1"/>
                </a:solidFill>
                <a:latin typeface="Calibri" pitchFamily="34" charset="0"/>
                <a:cs typeface="Aharoni" pitchFamily="2" charset="-79"/>
              </a:rPr>
              <a:t>Success Factors</a:t>
            </a:r>
          </a:p>
          <a:p>
            <a:pPr algn="just" eaLnBrk="1" hangingPunct="1">
              <a:buFont typeface="Wingdings" pitchFamily="2" charset="2"/>
              <a:buChar char="§"/>
              <a:defRPr/>
            </a:pPr>
            <a:r>
              <a:rPr lang="en-US" sz="2800" dirty="0" smtClean="0">
                <a:solidFill>
                  <a:schemeClr val="tx1"/>
                </a:solidFill>
                <a:latin typeface="Calibri" pitchFamily="34" charset="0"/>
                <a:cs typeface="Aharoni" pitchFamily="2" charset="-79"/>
              </a:rPr>
              <a:t>Projects Funded</a:t>
            </a:r>
          </a:p>
          <a:p>
            <a:pPr algn="just" eaLnBrk="1" hangingPunct="1">
              <a:buFont typeface="Wingdings" pitchFamily="2" charset="2"/>
              <a:buChar char="§"/>
              <a:defRPr/>
            </a:pPr>
            <a:endParaRPr lang="en-US" sz="2800" dirty="0" smtClean="0">
              <a:solidFill>
                <a:schemeClr val="tx1"/>
              </a:solidFill>
              <a:latin typeface="Calibri" pitchFamily="34" charset="0"/>
              <a:cs typeface="Aharoni" pitchFamily="2" charset="-79"/>
            </a:endParaRPr>
          </a:p>
          <a:p>
            <a:pPr algn="just" eaLnBrk="1" hangingPunct="1">
              <a:buFont typeface="Wingdings" pitchFamily="2" charset="2"/>
              <a:buChar char="§"/>
              <a:defRPr/>
            </a:pPr>
            <a:endParaRPr lang="en-US" sz="2800" dirty="0" smtClean="0">
              <a:solidFill>
                <a:schemeClr val="tx1"/>
              </a:solidFill>
              <a:latin typeface="Calibri" pitchFamily="34" charset="0"/>
              <a:cs typeface="Aharoni" pitchFamily="2" charset="-79"/>
            </a:endParaRPr>
          </a:p>
          <a:p>
            <a:pPr algn="just" eaLnBrk="1" hangingPunct="1">
              <a:buFont typeface="Wingdings" pitchFamily="2" charset="2"/>
              <a:buChar char="§"/>
              <a:defRPr/>
            </a:pPr>
            <a:endParaRPr lang="en-US" sz="2800" dirty="0" smtClean="0">
              <a:solidFill>
                <a:schemeClr val="tx1"/>
              </a:solidFill>
              <a:latin typeface="Calibri" pitchFamily="34" charset="0"/>
              <a:cs typeface="Aharoni" pitchFamily="2" charset="-79"/>
            </a:endParaRPr>
          </a:p>
          <a:p>
            <a:pPr algn="just" eaLnBrk="1" hangingPunct="1">
              <a:buFont typeface="Wingdings" pitchFamily="2" charset="2"/>
              <a:buChar char="§"/>
              <a:defRPr/>
            </a:pPr>
            <a:endParaRPr lang="en-US" sz="2800" dirty="0" smtClean="0">
              <a:solidFill>
                <a:schemeClr val="tx1"/>
              </a:solidFill>
              <a:latin typeface="Calibri" pitchFamily="34" charset="0"/>
              <a:cs typeface="Aharoni" pitchFamily="2" charset="-79"/>
            </a:endParaRPr>
          </a:p>
          <a:p>
            <a:pPr algn="just" eaLnBrk="1" hangingPunct="1">
              <a:buFont typeface="Wingdings" pitchFamily="2" charset="2"/>
              <a:buChar char="§"/>
              <a:defRPr/>
            </a:pPr>
            <a:endParaRPr lang="en-US" sz="2800" dirty="0" smtClean="0">
              <a:solidFill>
                <a:schemeClr val="tx1"/>
              </a:solidFill>
              <a:latin typeface="Calibri" pitchFamily="34" charset="0"/>
              <a:cs typeface="Aharoni" pitchFamily="2" charset="-79"/>
            </a:endParaRPr>
          </a:p>
          <a:p>
            <a:pPr algn="just" eaLnBrk="1" hangingPunct="1">
              <a:buFont typeface="Wingdings" pitchFamily="2" charset="2"/>
              <a:buChar char="§"/>
              <a:defRPr/>
            </a:pPr>
            <a:endParaRPr lang="en-US" sz="2800" dirty="0" smtClean="0">
              <a:solidFill>
                <a:schemeClr val="tx1"/>
              </a:solidFill>
              <a:latin typeface="Calibri" pitchFamily="34" charset="0"/>
              <a:cs typeface="Aharoni" pitchFamily="2" charset="-79"/>
            </a:endParaRPr>
          </a:p>
          <a:p>
            <a:pPr lvl="1" algn="just">
              <a:buFontTx/>
              <a:buNone/>
              <a:defRPr/>
            </a:pPr>
            <a:endParaRPr lang="en-US" sz="2800" dirty="0" smtClean="0">
              <a:solidFill>
                <a:schemeClr val="tx1"/>
              </a:solidFill>
              <a:latin typeface="Calibri" pitchFamily="34" charset="0"/>
              <a:cs typeface="Aharoni" pitchFamily="2" charset="-79"/>
            </a:endParaRPr>
          </a:p>
          <a:p>
            <a:pPr lvl="1" algn="just">
              <a:buFont typeface="Wingdings" pitchFamily="2" charset="2"/>
              <a:buChar char="§"/>
              <a:defRPr/>
            </a:pPr>
            <a:endParaRPr lang="en-US" sz="2800" dirty="0" smtClean="0">
              <a:solidFill>
                <a:schemeClr val="tx1"/>
              </a:solidFill>
              <a:latin typeface="Calibri" pitchFamily="34" charset="0"/>
              <a:cs typeface="Aharoni" pitchFamily="2" charset="-79"/>
            </a:endParaRPr>
          </a:p>
          <a:p>
            <a:pPr lvl="1" algn="just">
              <a:buFont typeface="Wingdings" pitchFamily="2" charset="2"/>
              <a:buChar char="§"/>
              <a:defRPr/>
            </a:pPr>
            <a:endParaRPr lang="en-US" sz="2800" dirty="0" smtClean="0">
              <a:solidFill>
                <a:schemeClr val="tx1"/>
              </a:solidFill>
              <a:latin typeface="Calibri" pitchFamily="34" charset="0"/>
              <a:cs typeface="Aharoni" pitchFamily="2" charset="-79"/>
            </a:endParaRPr>
          </a:p>
          <a:p>
            <a:pPr lvl="1" algn="just">
              <a:buFont typeface="Wingdings" pitchFamily="2" charset="2"/>
              <a:buChar char="§"/>
              <a:defRPr/>
            </a:pPr>
            <a:endParaRPr lang="en-US" sz="2800" dirty="0" smtClean="0">
              <a:solidFill>
                <a:schemeClr val="tx1"/>
              </a:solidFill>
              <a:latin typeface="Calibri" pitchFamily="34" charset="0"/>
              <a:cs typeface="Aharoni" pitchFamily="2" charset="-79"/>
            </a:endParaRPr>
          </a:p>
          <a:p>
            <a:pPr lvl="1" algn="just">
              <a:buFont typeface="Wingdings" pitchFamily="2" charset="2"/>
              <a:buChar char="§"/>
              <a:defRPr/>
            </a:pPr>
            <a:endParaRPr lang="en-US" sz="2800" dirty="0" smtClean="0">
              <a:solidFill>
                <a:schemeClr val="tx1"/>
              </a:solidFill>
              <a:latin typeface="Calibri" pitchFamily="34" charset="0"/>
              <a:cs typeface="Aharoni" pitchFamily="2" charset="-79"/>
            </a:endParaRPr>
          </a:p>
          <a:p>
            <a:pPr algn="just">
              <a:buFont typeface="Wingdings" pitchFamily="2" charset="2"/>
              <a:buChar char="§"/>
              <a:defRPr/>
            </a:pPr>
            <a:endParaRPr lang="en-US" sz="2800" dirty="0" smtClean="0">
              <a:solidFill>
                <a:schemeClr val="tx1"/>
              </a:solidFill>
              <a:latin typeface="Calibri" pitchFamily="34" charset="0"/>
              <a:cs typeface="Aharoni" pitchFamily="2" charset="-79"/>
            </a:endParaRPr>
          </a:p>
          <a:p>
            <a:pPr algn="just">
              <a:buFont typeface="Wingdings" pitchFamily="2" charset="2"/>
              <a:buChar char="§"/>
              <a:defRPr/>
            </a:pPr>
            <a:endParaRPr lang="en-US" sz="2800" dirty="0" smtClean="0">
              <a:solidFill>
                <a:schemeClr val="tx1"/>
              </a:solidFill>
              <a:latin typeface="Calibri" pitchFamily="34" charset="0"/>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p:txBody>
          <a:bodyPr/>
          <a:lstStyle/>
          <a:p>
            <a:r>
              <a:rPr lang="en-US" dirty="0" smtClean="0">
                <a:latin typeface="Arial Narrow" pitchFamily="34" charset="0"/>
              </a:rPr>
              <a:t>DBSA at a Glance – Context</a:t>
            </a:r>
          </a:p>
        </p:txBody>
      </p:sp>
      <p:sp>
        <p:nvSpPr>
          <p:cNvPr id="13315" name="TextBox 1726"/>
          <p:cNvSpPr txBox="1">
            <a:spLocks noChangeArrowheads="1"/>
          </p:cNvSpPr>
          <p:nvPr/>
        </p:nvSpPr>
        <p:spPr bwMode="auto">
          <a:xfrm>
            <a:off x="468313" y="1916113"/>
            <a:ext cx="184150" cy="369887"/>
          </a:xfrm>
          <a:prstGeom prst="rect">
            <a:avLst/>
          </a:prstGeom>
          <a:noFill/>
          <a:ln w="9525">
            <a:noFill/>
            <a:miter lim="800000"/>
            <a:headEnd/>
            <a:tailEnd/>
          </a:ln>
        </p:spPr>
        <p:txBody>
          <a:bodyPr wrap="none">
            <a:spAutoFit/>
          </a:bodyPr>
          <a:lstStyle/>
          <a:p>
            <a:endParaRPr lang="en-ZA"/>
          </a:p>
        </p:txBody>
      </p:sp>
      <p:sp>
        <p:nvSpPr>
          <p:cNvPr id="13316" name="TextBox 1731"/>
          <p:cNvSpPr txBox="1">
            <a:spLocks noChangeArrowheads="1"/>
          </p:cNvSpPr>
          <p:nvPr/>
        </p:nvSpPr>
        <p:spPr bwMode="auto">
          <a:xfrm>
            <a:off x="2339975" y="3429000"/>
            <a:ext cx="184150" cy="369888"/>
          </a:xfrm>
          <a:prstGeom prst="rect">
            <a:avLst/>
          </a:prstGeom>
          <a:noFill/>
          <a:ln w="9525">
            <a:noFill/>
            <a:miter lim="800000"/>
            <a:headEnd/>
            <a:tailEnd/>
          </a:ln>
        </p:spPr>
        <p:txBody>
          <a:bodyPr wrap="none">
            <a:spAutoFit/>
          </a:bodyPr>
          <a:lstStyle/>
          <a:p>
            <a:endParaRPr lang="en-ZA"/>
          </a:p>
        </p:txBody>
      </p:sp>
      <p:sp>
        <p:nvSpPr>
          <p:cNvPr id="13339" name="Content Placeholder 5"/>
          <p:cNvSpPr>
            <a:spLocks noGrp="1"/>
          </p:cNvSpPr>
          <p:nvPr>
            <p:ph idx="1"/>
          </p:nvPr>
        </p:nvSpPr>
        <p:spPr>
          <a:xfrm>
            <a:off x="107950" y="1052736"/>
            <a:ext cx="8785225" cy="5687789"/>
          </a:xfrm>
        </p:spPr>
        <p:txBody>
          <a:bodyPr/>
          <a:lstStyle/>
          <a:p>
            <a:pPr lvl="1">
              <a:buFont typeface="Wingdings" pitchFamily="2" charset="2"/>
              <a:buChar char="§"/>
              <a:defRPr/>
            </a:pPr>
            <a:r>
              <a:rPr lang="en-US" sz="1400" dirty="0" smtClean="0">
                <a:solidFill>
                  <a:schemeClr val="tx1"/>
                </a:solidFill>
                <a:latin typeface="Calibri" pitchFamily="34" charset="0"/>
                <a:cs typeface="Aharoni" pitchFamily="2" charset="-79"/>
              </a:rPr>
              <a:t>The Development Bank of Southern Africa (DBSA) (www.dbsa.org) is wholly owned by the SA government, and was </a:t>
            </a:r>
            <a:r>
              <a:rPr lang="en-US" sz="1400" b="1" dirty="0" smtClean="0">
                <a:solidFill>
                  <a:schemeClr val="tx1"/>
                </a:solidFill>
                <a:latin typeface="Calibri" pitchFamily="34" charset="0"/>
                <a:cs typeface="Aharoni" pitchFamily="2" charset="-79"/>
              </a:rPr>
              <a:t>established in 1983 </a:t>
            </a:r>
            <a:r>
              <a:rPr lang="en-US" sz="1400" dirty="0" smtClean="0">
                <a:solidFill>
                  <a:schemeClr val="tx1"/>
                </a:solidFill>
                <a:latin typeface="Calibri" pitchFamily="34" charset="0"/>
                <a:cs typeface="Aharoni" pitchFamily="2" charset="-79"/>
              </a:rPr>
              <a:t>to perform a broad economic development function within the homeland dispensation that prevailed</a:t>
            </a:r>
          </a:p>
          <a:p>
            <a:pPr lvl="1">
              <a:buFont typeface="Wingdings" pitchFamily="2" charset="2"/>
              <a:buChar char="§"/>
              <a:defRPr/>
            </a:pPr>
            <a:endParaRPr lang="en-US" sz="1400" dirty="0" smtClean="0">
              <a:solidFill>
                <a:schemeClr val="tx1"/>
              </a:solidFill>
              <a:latin typeface="Calibri" pitchFamily="34" charset="0"/>
              <a:cs typeface="Aharoni" pitchFamily="2" charset="-79"/>
            </a:endParaRPr>
          </a:p>
          <a:p>
            <a:pPr lvl="1">
              <a:buFont typeface="Wingdings" pitchFamily="2" charset="2"/>
              <a:buChar char="§"/>
              <a:defRPr/>
            </a:pPr>
            <a:r>
              <a:rPr lang="en-US" sz="1400" dirty="0" smtClean="0">
                <a:solidFill>
                  <a:schemeClr val="tx1"/>
                </a:solidFill>
                <a:latin typeface="Calibri" pitchFamily="34" charset="0"/>
                <a:cs typeface="Aharoni" pitchFamily="2" charset="-79"/>
              </a:rPr>
              <a:t>Since the new democratic order in 1994, the role of the Bank has evolved to accelerate both </a:t>
            </a:r>
            <a:r>
              <a:rPr lang="en-US" sz="1400" b="1" dirty="0" smtClean="0">
                <a:solidFill>
                  <a:schemeClr val="tx1"/>
                </a:solidFill>
                <a:latin typeface="Calibri" pitchFamily="34" charset="0"/>
                <a:cs typeface="Aharoni" pitchFamily="2" charset="-79"/>
              </a:rPr>
              <a:t>economic and social infrastructure </a:t>
            </a:r>
            <a:r>
              <a:rPr lang="en-US" sz="1400" dirty="0" smtClean="0">
                <a:solidFill>
                  <a:schemeClr val="tx1"/>
                </a:solidFill>
                <a:latin typeface="Calibri" pitchFamily="34" charset="0"/>
                <a:cs typeface="Aharoni" pitchFamily="2" charset="-79"/>
              </a:rPr>
              <a:t>development for the benefit of all citizens in both South Africa and SADC region </a:t>
            </a:r>
          </a:p>
          <a:p>
            <a:pPr lvl="1">
              <a:buFont typeface="Wingdings" pitchFamily="2" charset="2"/>
              <a:buChar char="§"/>
              <a:defRPr/>
            </a:pPr>
            <a:endParaRPr lang="en-US" sz="1400" dirty="0">
              <a:solidFill>
                <a:schemeClr val="tx1"/>
              </a:solidFill>
              <a:latin typeface="Calibri" pitchFamily="34" charset="0"/>
              <a:cs typeface="Aharoni" pitchFamily="2" charset="-79"/>
            </a:endParaRPr>
          </a:p>
          <a:p>
            <a:pPr eaLnBrk="1" hangingPunct="1">
              <a:buFontTx/>
              <a:buNone/>
            </a:pPr>
            <a:endParaRPr lang="en-US" sz="1400" b="1" dirty="0" smtClean="0">
              <a:solidFill>
                <a:schemeClr val="tx1"/>
              </a:solidFill>
              <a:latin typeface="Calibri" pitchFamily="34" charset="0"/>
            </a:endParaRPr>
          </a:p>
          <a:p>
            <a:pPr eaLnBrk="1" hangingPunct="1"/>
            <a:endParaRPr lang="en-US" sz="1400" dirty="0" smtClean="0">
              <a:solidFill>
                <a:schemeClr val="tx1"/>
              </a:solidFill>
              <a:latin typeface="Calibri" pitchFamily="34" charset="0"/>
            </a:endParaRPr>
          </a:p>
          <a:p>
            <a:pPr eaLnBrk="1" hangingPunct="1"/>
            <a:endParaRPr lang="en-US" sz="1400" dirty="0" smtClean="0">
              <a:solidFill>
                <a:schemeClr val="tx1"/>
              </a:solidFill>
              <a:latin typeface="Calibri" pitchFamily="34" charset="0"/>
            </a:endParaRPr>
          </a:p>
          <a:p>
            <a:pPr eaLnBrk="1" hangingPunct="1"/>
            <a:endParaRPr lang="en-US" sz="1400" dirty="0" smtClean="0">
              <a:solidFill>
                <a:schemeClr val="tx1"/>
              </a:solidFill>
              <a:latin typeface="Calibri" pitchFamily="34" charset="0"/>
            </a:endParaRPr>
          </a:p>
          <a:p>
            <a:pPr eaLnBrk="1" hangingPunct="1"/>
            <a:endParaRPr lang="en-US" sz="1400" dirty="0" smtClean="0">
              <a:solidFill>
                <a:schemeClr val="tx1"/>
              </a:solidFill>
              <a:latin typeface="Calibri" pitchFamily="34" charset="0"/>
            </a:endParaRPr>
          </a:p>
          <a:p>
            <a:pPr lvl="1" eaLnBrk="1" hangingPunct="1"/>
            <a:endParaRPr lang="en-US" sz="1400" dirty="0" smtClean="0">
              <a:solidFill>
                <a:schemeClr val="tx1"/>
              </a:solidFill>
              <a:latin typeface="Calibri" pitchFamily="34" charset="0"/>
            </a:endParaRPr>
          </a:p>
          <a:p>
            <a:pPr lvl="1" eaLnBrk="1" hangingPunct="1"/>
            <a:endParaRPr lang="en-US" sz="1400" dirty="0" smtClean="0">
              <a:solidFill>
                <a:schemeClr val="tx1"/>
              </a:solidFill>
              <a:latin typeface="Calibri" pitchFamily="34" charset="0"/>
            </a:endParaRPr>
          </a:p>
          <a:p>
            <a:pPr lvl="1" eaLnBrk="1" hangingPunct="1"/>
            <a:endParaRPr lang="en-US" sz="1400" dirty="0" smtClean="0">
              <a:solidFill>
                <a:schemeClr val="tx1"/>
              </a:solidFill>
              <a:latin typeface="Calibri" pitchFamily="34" charset="0"/>
            </a:endParaRPr>
          </a:p>
          <a:p>
            <a:pPr lvl="1" eaLnBrk="1" hangingPunct="1"/>
            <a:endParaRPr lang="en-US" sz="1400" dirty="0" smtClean="0">
              <a:solidFill>
                <a:schemeClr val="tx1"/>
              </a:solidFill>
              <a:latin typeface="Calibri" pitchFamily="34" charset="0"/>
            </a:endParaRPr>
          </a:p>
          <a:p>
            <a:pPr lvl="1" eaLnBrk="1" hangingPunct="1"/>
            <a:endParaRPr lang="en-US" sz="1400" dirty="0" smtClean="0">
              <a:solidFill>
                <a:schemeClr val="tx1"/>
              </a:solidFill>
              <a:latin typeface="Calibri" pitchFamily="34" charset="0"/>
            </a:endParaRPr>
          </a:p>
          <a:p>
            <a:pPr lvl="1" eaLnBrk="1" hangingPunct="1"/>
            <a:endParaRPr lang="en-US" sz="1400" dirty="0" smtClean="0">
              <a:solidFill>
                <a:schemeClr val="tx1"/>
              </a:solidFill>
              <a:latin typeface="Calibri" pitchFamily="34" charset="0"/>
            </a:endParaRPr>
          </a:p>
          <a:p>
            <a:pPr lvl="1" eaLnBrk="1" hangingPunct="1">
              <a:buFont typeface="Wingdings" pitchFamily="2" charset="2"/>
              <a:buChar char="§"/>
            </a:pPr>
            <a:endParaRPr lang="en-US" sz="1400" dirty="0" smtClean="0">
              <a:solidFill>
                <a:schemeClr val="tx1"/>
              </a:solidFill>
              <a:latin typeface="Calibri" pitchFamily="34" charset="0"/>
            </a:endParaRPr>
          </a:p>
          <a:p>
            <a:pPr eaLnBrk="1" hangingPunct="1"/>
            <a:endParaRPr lang="en-US" sz="1400" dirty="0" smtClean="0">
              <a:solidFill>
                <a:schemeClr val="tx1"/>
              </a:solidFill>
              <a:latin typeface="Calibri"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734410539"/>
              </p:ext>
            </p:extLst>
          </p:nvPr>
        </p:nvGraphicFramePr>
        <p:xfrm>
          <a:off x="6012160" y="3429000"/>
          <a:ext cx="2808312" cy="2377440"/>
        </p:xfrm>
        <a:graphic>
          <a:graphicData uri="http://schemas.openxmlformats.org/drawingml/2006/table">
            <a:tbl>
              <a:tblPr firstRow="1" bandRow="1">
                <a:tableStyleId>{21E4AEA4-8DFA-4A89-87EB-49C32662AFE0}</a:tableStyleId>
              </a:tblPr>
              <a:tblGrid>
                <a:gridCol w="2808312"/>
              </a:tblGrid>
              <a:tr h="370840">
                <a:tc>
                  <a:txBody>
                    <a:bodyPr/>
                    <a:lstStyle/>
                    <a:p>
                      <a:r>
                        <a:rPr lang="en-ZA" sz="1600" dirty="0" smtClean="0">
                          <a:latin typeface="Calibri" pitchFamily="34" charset="0"/>
                        </a:rPr>
                        <a:t>Main development</a:t>
                      </a:r>
                      <a:r>
                        <a:rPr lang="en-ZA" sz="1600" baseline="0" dirty="0" smtClean="0">
                          <a:latin typeface="Calibri" pitchFamily="34" charset="0"/>
                        </a:rPr>
                        <a:t> investments</a:t>
                      </a:r>
                      <a:endParaRPr lang="en-ZA" sz="1600" dirty="0">
                        <a:latin typeface="Calibri" pitchFamily="34" charset="0"/>
                      </a:endParaRPr>
                    </a:p>
                  </a:txBody>
                  <a:tcPr>
                    <a:solidFill>
                      <a:srgbClr val="92D050"/>
                    </a:solidFill>
                  </a:tcPr>
                </a:tc>
              </a:tr>
              <a:tr h="1112520">
                <a:tc>
                  <a:txBody>
                    <a:bodyPr/>
                    <a:lstStyle/>
                    <a:p>
                      <a:pPr marL="228600" indent="-228600">
                        <a:buFont typeface="Wingdings" pitchFamily="2" charset="2"/>
                        <a:buChar char="§"/>
                      </a:pPr>
                      <a:r>
                        <a:rPr lang="en-ZA" sz="1600" dirty="0" smtClean="0">
                          <a:latin typeface="Calibri" pitchFamily="34" charset="0"/>
                        </a:rPr>
                        <a:t>Development loans</a:t>
                      </a:r>
                      <a:endParaRPr lang="en-ZA" sz="1600" dirty="0">
                        <a:latin typeface="Calibri" pitchFamily="34" charset="0"/>
                      </a:endParaRPr>
                    </a:p>
                    <a:p>
                      <a:pPr marL="228600" indent="-228600">
                        <a:buFont typeface="Wingdings" pitchFamily="2" charset="2"/>
                        <a:buChar char="§"/>
                      </a:pPr>
                      <a:endParaRPr lang="en-ZA" sz="1600" dirty="0" smtClean="0">
                        <a:latin typeface="Calibri" pitchFamily="34" charset="0"/>
                      </a:endParaRPr>
                    </a:p>
                    <a:p>
                      <a:pPr marL="228600" indent="-228600">
                        <a:buFont typeface="Wingdings" pitchFamily="2" charset="2"/>
                        <a:buChar char="§"/>
                      </a:pPr>
                      <a:endParaRPr lang="en-ZA" sz="1600" dirty="0" smtClean="0">
                        <a:latin typeface="Calibri" pitchFamily="34" charset="0"/>
                      </a:endParaRPr>
                    </a:p>
                    <a:p>
                      <a:pPr marL="228600" indent="-228600">
                        <a:buFont typeface="Wingdings" pitchFamily="2" charset="2"/>
                        <a:buChar char="§"/>
                      </a:pPr>
                      <a:r>
                        <a:rPr lang="en-ZA" sz="1600" dirty="0" smtClean="0">
                          <a:latin typeface="Calibri" pitchFamily="34" charset="0"/>
                        </a:rPr>
                        <a:t>Equity investments</a:t>
                      </a:r>
                      <a:endParaRPr lang="en-ZA" sz="1600" dirty="0">
                        <a:latin typeface="Calibri" pitchFamily="34" charset="0"/>
                      </a:endParaRPr>
                    </a:p>
                    <a:p>
                      <a:pPr marL="228600" indent="-228600">
                        <a:buFont typeface="Wingdings" pitchFamily="2" charset="2"/>
                        <a:buChar char="§"/>
                      </a:pPr>
                      <a:endParaRPr lang="en-ZA" sz="1600" dirty="0" smtClean="0">
                        <a:latin typeface="Calibri" pitchFamily="34" charset="0"/>
                      </a:endParaRPr>
                    </a:p>
                    <a:p>
                      <a:pPr marL="228600" indent="-228600">
                        <a:buFont typeface="Wingdings" pitchFamily="2" charset="2"/>
                        <a:buChar char="§"/>
                      </a:pPr>
                      <a:endParaRPr lang="en-ZA" sz="1600" dirty="0" smtClean="0">
                        <a:latin typeface="Calibri" pitchFamily="34" charset="0"/>
                      </a:endParaRPr>
                    </a:p>
                    <a:p>
                      <a:pPr marL="228600" indent="-228600">
                        <a:buFont typeface="Wingdings" pitchFamily="2" charset="2"/>
                        <a:buChar char="§"/>
                      </a:pPr>
                      <a:r>
                        <a:rPr lang="en-ZA" sz="1600" dirty="0" smtClean="0">
                          <a:latin typeface="Calibri" pitchFamily="34" charset="0"/>
                        </a:rPr>
                        <a:t>Development initiatives</a:t>
                      </a:r>
                      <a:endParaRPr lang="en-ZA" sz="1600" dirty="0">
                        <a:latin typeface="Calibri" pitchFamily="34" charset="0"/>
                      </a:endParaRPr>
                    </a:p>
                  </a:txBody>
                  <a:tcPr>
                    <a:solidFill>
                      <a:srgbClr val="92D050"/>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37771501"/>
              </p:ext>
            </p:extLst>
          </p:nvPr>
        </p:nvGraphicFramePr>
        <p:xfrm>
          <a:off x="251520" y="2780928"/>
          <a:ext cx="4320480" cy="3840480"/>
        </p:xfrm>
        <a:graphic>
          <a:graphicData uri="http://schemas.openxmlformats.org/drawingml/2006/table">
            <a:tbl>
              <a:tblPr firstRow="1" bandRow="1">
                <a:tableStyleId>{21E4AEA4-8DFA-4A89-87EB-49C32662AFE0}</a:tableStyleId>
              </a:tblPr>
              <a:tblGrid>
                <a:gridCol w="4320480"/>
              </a:tblGrid>
              <a:tr h="225723">
                <a:tc>
                  <a:txBody>
                    <a:bodyPr/>
                    <a:lstStyle/>
                    <a:p>
                      <a:pPr algn="just"/>
                      <a:r>
                        <a:rPr lang="en-ZA" sz="1600" dirty="0" smtClean="0">
                          <a:solidFill>
                            <a:schemeClr val="bg1"/>
                          </a:solidFill>
                          <a:latin typeface="Calibri" pitchFamily="34" charset="0"/>
                        </a:rPr>
                        <a:t>Sources of funding</a:t>
                      </a:r>
                      <a:endParaRPr lang="en-ZA" sz="1600" dirty="0">
                        <a:solidFill>
                          <a:schemeClr val="bg1"/>
                        </a:solidFill>
                        <a:latin typeface="Calibri" pitchFamily="34" charset="0"/>
                      </a:endParaRPr>
                    </a:p>
                  </a:txBody>
                  <a:tcPr>
                    <a:solidFill>
                      <a:srgbClr val="C00000"/>
                    </a:solidFill>
                  </a:tcPr>
                </a:tc>
              </a:tr>
              <a:tr h="2078532">
                <a:tc>
                  <a:txBody>
                    <a:bodyPr/>
                    <a:lstStyle/>
                    <a:p>
                      <a:pPr marL="342900" lvl="0" indent="-342900" algn="just" eaLnBrk="1" hangingPunct="1">
                        <a:buFont typeface="Wingdings" pitchFamily="2" charset="2"/>
                        <a:buChar char="§"/>
                      </a:pPr>
                      <a:r>
                        <a:rPr lang="en-US" sz="1600" dirty="0" smtClean="0">
                          <a:solidFill>
                            <a:schemeClr val="tx1"/>
                          </a:solidFill>
                          <a:latin typeface="Calibri" pitchFamily="34" charset="0"/>
                        </a:rPr>
                        <a:t>Internally generated sources</a:t>
                      </a:r>
                    </a:p>
                    <a:p>
                      <a:pPr marL="342900" lvl="0" indent="-342900" algn="just" eaLnBrk="1" hangingPunct="1">
                        <a:buFont typeface="Wingdings" pitchFamily="2" charset="2"/>
                        <a:buNone/>
                      </a:pPr>
                      <a:endParaRPr lang="en-US" sz="1600" dirty="0" smtClean="0">
                        <a:solidFill>
                          <a:schemeClr val="tx1"/>
                        </a:solidFill>
                        <a:latin typeface="Calibri" pitchFamily="34" charset="0"/>
                      </a:endParaRPr>
                    </a:p>
                    <a:p>
                      <a:pPr marL="342900" marR="0" indent="-342900" algn="just"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kern="1200" dirty="0" smtClean="0">
                          <a:solidFill>
                            <a:schemeClr val="tx1"/>
                          </a:solidFill>
                          <a:latin typeface="Calibri" pitchFamily="34" charset="0"/>
                          <a:ea typeface="+mn-ea"/>
                          <a:cs typeface="+mn-cs"/>
                        </a:rPr>
                        <a:t>Bond issues and private placements with select investors in both d</a:t>
                      </a:r>
                      <a:r>
                        <a:rPr lang="en-US" sz="1600" dirty="0" smtClean="0">
                          <a:solidFill>
                            <a:schemeClr val="tx1"/>
                          </a:solidFill>
                          <a:latin typeface="Calibri" pitchFamily="34" charset="0"/>
                        </a:rPr>
                        <a:t>omestic and international capital markets</a:t>
                      </a:r>
                    </a:p>
                    <a:p>
                      <a:pPr marL="342900" marR="0" indent="-342900" algn="just" defTabSz="914400" rtl="0" eaLnBrk="1" fontAlgn="auto" latinLnBrk="0" hangingPunct="1">
                        <a:lnSpc>
                          <a:spcPct val="100000"/>
                        </a:lnSpc>
                        <a:spcBef>
                          <a:spcPct val="20000"/>
                        </a:spcBef>
                        <a:spcAft>
                          <a:spcPts val="0"/>
                        </a:spcAft>
                        <a:buClrTx/>
                        <a:buSzTx/>
                        <a:buFont typeface="Wingdings" pitchFamily="2" charset="2"/>
                        <a:buNone/>
                        <a:tabLst/>
                        <a:defRPr/>
                      </a:pPr>
                      <a:endParaRPr lang="en-US" sz="1600" dirty="0" smtClean="0">
                        <a:solidFill>
                          <a:schemeClr val="tx1"/>
                        </a:solidFill>
                        <a:latin typeface="Calibri" pitchFamily="34" charset="0"/>
                      </a:endParaRPr>
                    </a:p>
                    <a:p>
                      <a:pPr marL="342900" indent="-342900" algn="just">
                        <a:spcBef>
                          <a:spcPct val="20000"/>
                        </a:spcBef>
                        <a:buFont typeface="Wingdings" pitchFamily="2" charset="2"/>
                        <a:buChar char="§"/>
                        <a:defRPr/>
                      </a:pPr>
                      <a:r>
                        <a:rPr lang="en-US" sz="1600" dirty="0" smtClean="0">
                          <a:solidFill>
                            <a:schemeClr val="tx1"/>
                          </a:solidFill>
                          <a:latin typeface="Calibri" pitchFamily="34" charset="0"/>
                        </a:rPr>
                        <a:t> Lines of credit with supranational and major bilateral development finance institutions as well as commercial banks</a:t>
                      </a:r>
                    </a:p>
                    <a:p>
                      <a:pPr marL="342900" indent="-342900" algn="just">
                        <a:spcBef>
                          <a:spcPct val="20000"/>
                        </a:spcBef>
                        <a:buFont typeface="Wingdings" pitchFamily="2" charset="2"/>
                        <a:buNone/>
                        <a:defRPr/>
                      </a:pPr>
                      <a:endParaRPr lang="en-US" sz="1600" dirty="0" smtClean="0">
                        <a:solidFill>
                          <a:schemeClr val="tx1"/>
                        </a:solidFill>
                        <a:latin typeface="Calibri" pitchFamily="34" charset="0"/>
                      </a:endParaRPr>
                    </a:p>
                    <a:p>
                      <a:pPr marL="342900" marR="0" lvl="1" indent="-342900" algn="just"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solidFill>
                            <a:schemeClr val="tx1"/>
                          </a:solidFill>
                          <a:latin typeface="Calibri" pitchFamily="34" charset="0"/>
                        </a:rPr>
                        <a:t>Increase</a:t>
                      </a:r>
                      <a:r>
                        <a:rPr lang="en-US" sz="1600" baseline="0" dirty="0" smtClean="0">
                          <a:solidFill>
                            <a:schemeClr val="tx1"/>
                          </a:solidFill>
                          <a:latin typeface="Calibri" pitchFamily="34" charset="0"/>
                        </a:rPr>
                        <a:t> in callable capital from ZAR</a:t>
                      </a:r>
                      <a:r>
                        <a:rPr lang="en-US" sz="1600" dirty="0" smtClean="0">
                          <a:solidFill>
                            <a:schemeClr val="tx1"/>
                          </a:solidFill>
                          <a:latin typeface="Calibri" pitchFamily="34" charset="0"/>
                        </a:rPr>
                        <a:t> 4.8b to ZAR 20</a:t>
                      </a:r>
                      <a:r>
                        <a:rPr lang="en-US" sz="1600" baseline="0" dirty="0" smtClean="0">
                          <a:solidFill>
                            <a:schemeClr val="tx1"/>
                          </a:solidFill>
                          <a:latin typeface="Calibri" pitchFamily="34" charset="0"/>
                        </a:rPr>
                        <a:t>b approved by National Treasury and Minister of Finance</a:t>
                      </a:r>
                      <a:endParaRPr lang="en-US" sz="1600" dirty="0">
                        <a:solidFill>
                          <a:schemeClr val="tx1"/>
                        </a:solidFill>
                        <a:latin typeface="Calibri" pitchFamily="34" charset="0"/>
                      </a:endParaRPr>
                    </a:p>
                  </a:txBody>
                  <a:tcPr>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r>
            </a:tbl>
          </a:graphicData>
        </a:graphic>
      </p:graphicFrame>
      <p:sp>
        <p:nvSpPr>
          <p:cNvPr id="15" name="Right Arrow 14"/>
          <p:cNvSpPr/>
          <p:nvPr/>
        </p:nvSpPr>
        <p:spPr>
          <a:xfrm>
            <a:off x="4911372" y="3429000"/>
            <a:ext cx="1008062" cy="2303463"/>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r>
              <a:rPr lang="en-US" smtClean="0">
                <a:latin typeface="Arial Narrow" pitchFamily="34" charset="0"/>
              </a:rPr>
              <a:t>DBSA at a Glance – Financial Highlights</a:t>
            </a:r>
          </a:p>
        </p:txBody>
      </p:sp>
      <p:sp>
        <p:nvSpPr>
          <p:cNvPr id="14339" name="TextBox 1726"/>
          <p:cNvSpPr txBox="1">
            <a:spLocks noChangeArrowheads="1"/>
          </p:cNvSpPr>
          <p:nvPr/>
        </p:nvSpPr>
        <p:spPr bwMode="auto">
          <a:xfrm>
            <a:off x="468313" y="1916113"/>
            <a:ext cx="184150" cy="369887"/>
          </a:xfrm>
          <a:prstGeom prst="rect">
            <a:avLst/>
          </a:prstGeom>
          <a:noFill/>
          <a:ln w="9525">
            <a:noFill/>
            <a:miter lim="800000"/>
            <a:headEnd/>
            <a:tailEnd/>
          </a:ln>
        </p:spPr>
        <p:txBody>
          <a:bodyPr wrap="none">
            <a:spAutoFit/>
          </a:bodyPr>
          <a:lstStyle/>
          <a:p>
            <a:endParaRPr lang="en-ZA"/>
          </a:p>
        </p:txBody>
      </p:sp>
      <p:sp>
        <p:nvSpPr>
          <p:cNvPr id="14340" name="TextBox 1731"/>
          <p:cNvSpPr txBox="1">
            <a:spLocks noChangeArrowheads="1"/>
          </p:cNvSpPr>
          <p:nvPr/>
        </p:nvSpPr>
        <p:spPr bwMode="auto">
          <a:xfrm>
            <a:off x="2339975" y="3429000"/>
            <a:ext cx="184150" cy="369888"/>
          </a:xfrm>
          <a:prstGeom prst="rect">
            <a:avLst/>
          </a:prstGeom>
          <a:noFill/>
          <a:ln w="9525">
            <a:noFill/>
            <a:miter lim="800000"/>
            <a:headEnd/>
            <a:tailEnd/>
          </a:ln>
        </p:spPr>
        <p:txBody>
          <a:bodyPr wrap="none">
            <a:spAutoFit/>
          </a:bodyPr>
          <a:lstStyle/>
          <a:p>
            <a:endParaRPr lang="en-ZA"/>
          </a:p>
        </p:txBody>
      </p:sp>
      <p:sp>
        <p:nvSpPr>
          <p:cNvPr id="8" name="Content Placeholder 5"/>
          <p:cNvSpPr>
            <a:spLocks noGrp="1"/>
          </p:cNvSpPr>
          <p:nvPr>
            <p:ph idx="1"/>
          </p:nvPr>
        </p:nvSpPr>
        <p:spPr>
          <a:xfrm>
            <a:off x="107950" y="1196975"/>
            <a:ext cx="8785225" cy="5472113"/>
          </a:xfrm>
        </p:spPr>
        <p:txBody>
          <a:bodyPr/>
          <a:lstStyle/>
          <a:p>
            <a:pPr marL="228600" indent="-228600" eaLnBrk="1" hangingPunct="1">
              <a:buFontTx/>
              <a:buNone/>
              <a:defRPr/>
            </a:pPr>
            <a:r>
              <a:rPr lang="en-US" sz="1600" b="1" dirty="0" smtClean="0">
                <a:solidFill>
                  <a:schemeClr val="tx1"/>
                </a:solidFill>
                <a:latin typeface="Calibri" pitchFamily="34" charset="0"/>
              </a:rPr>
              <a:t>FY2011 Business Performance Overview:</a:t>
            </a:r>
          </a:p>
          <a:p>
            <a:pPr eaLnBrk="1" hangingPunct="1">
              <a:defRPr/>
            </a:pPr>
            <a:endParaRPr lang="en-US" sz="1600" dirty="0" smtClean="0">
              <a:solidFill>
                <a:schemeClr val="tx1"/>
              </a:solidFill>
              <a:latin typeface="Calibri" pitchFamily="34" charset="0"/>
            </a:endParaRPr>
          </a:p>
          <a:p>
            <a:pPr eaLnBrk="1" hangingPunct="1">
              <a:lnSpc>
                <a:spcPct val="150000"/>
              </a:lnSpc>
              <a:defRPr/>
            </a:pPr>
            <a:r>
              <a:rPr lang="en-US" sz="1600" dirty="0" smtClean="0">
                <a:solidFill>
                  <a:schemeClr val="tx1"/>
                </a:solidFill>
                <a:latin typeface="Calibri" pitchFamily="34" charset="0"/>
              </a:rPr>
              <a:t>Total Assets		: R47.4 billion</a:t>
            </a:r>
          </a:p>
          <a:p>
            <a:pPr eaLnBrk="1" hangingPunct="1">
              <a:lnSpc>
                <a:spcPct val="150000"/>
              </a:lnSpc>
              <a:defRPr/>
            </a:pPr>
            <a:r>
              <a:rPr lang="en-US" sz="1600" dirty="0" smtClean="0">
                <a:solidFill>
                  <a:schemeClr val="tx1"/>
                </a:solidFill>
                <a:latin typeface="Calibri" pitchFamily="34" charset="0"/>
              </a:rPr>
              <a:t>Total Loan Book 		: R41.3 billion</a:t>
            </a:r>
          </a:p>
          <a:p>
            <a:pPr eaLnBrk="1" hangingPunct="1">
              <a:lnSpc>
                <a:spcPct val="150000"/>
              </a:lnSpc>
              <a:defRPr/>
            </a:pPr>
            <a:r>
              <a:rPr lang="en-US" sz="1600" dirty="0" smtClean="0">
                <a:solidFill>
                  <a:schemeClr val="tx1"/>
                </a:solidFill>
                <a:latin typeface="Calibri" pitchFamily="34" charset="0"/>
              </a:rPr>
              <a:t>Total Disbursement	: R8.3 billion</a:t>
            </a:r>
          </a:p>
          <a:p>
            <a:pPr eaLnBrk="1" hangingPunct="1">
              <a:lnSpc>
                <a:spcPct val="150000"/>
              </a:lnSpc>
              <a:defRPr/>
            </a:pPr>
            <a:r>
              <a:rPr lang="en-US" sz="1600" dirty="0" smtClean="0">
                <a:solidFill>
                  <a:schemeClr val="tx1"/>
                </a:solidFill>
                <a:latin typeface="Calibri" pitchFamily="34" charset="0"/>
              </a:rPr>
              <a:t>Technical Assistance Grants	: R65 million</a:t>
            </a:r>
          </a:p>
          <a:p>
            <a:pPr eaLnBrk="1" hangingPunct="1">
              <a:lnSpc>
                <a:spcPct val="150000"/>
              </a:lnSpc>
              <a:defRPr/>
            </a:pPr>
            <a:r>
              <a:rPr lang="en-US" sz="1600" dirty="0" smtClean="0">
                <a:solidFill>
                  <a:schemeClr val="tx1"/>
                </a:solidFill>
                <a:latin typeface="Calibri" pitchFamily="34" charset="0"/>
              </a:rPr>
              <a:t>Jobs created		: 22.2 million</a:t>
            </a:r>
          </a:p>
          <a:p>
            <a:pPr eaLnBrk="1" hangingPunct="1">
              <a:lnSpc>
                <a:spcPct val="150000"/>
              </a:lnSpc>
              <a:defRPr/>
            </a:pPr>
            <a:r>
              <a:rPr lang="en-US" sz="1600" dirty="0" smtClean="0">
                <a:solidFill>
                  <a:schemeClr val="tx1"/>
                </a:solidFill>
                <a:latin typeface="Calibri" pitchFamily="34" charset="0"/>
              </a:rPr>
              <a:t>Average  value per approval	: R169 million (5 year average)</a:t>
            </a:r>
          </a:p>
          <a:p>
            <a:pPr eaLnBrk="1" hangingPunct="1">
              <a:lnSpc>
                <a:spcPct val="150000"/>
              </a:lnSpc>
              <a:defRPr/>
            </a:pPr>
            <a:r>
              <a:rPr lang="en-US" sz="1600" dirty="0" smtClean="0">
                <a:solidFill>
                  <a:schemeClr val="tx1"/>
                </a:solidFill>
                <a:latin typeface="Calibri" pitchFamily="34" charset="0"/>
              </a:rPr>
              <a:t>Number of Employees	: 703</a:t>
            </a:r>
          </a:p>
          <a:p>
            <a:pPr eaLnBrk="1" hangingPunct="1">
              <a:lnSpc>
                <a:spcPct val="150000"/>
              </a:lnSpc>
              <a:defRPr/>
            </a:pPr>
            <a:r>
              <a:rPr lang="en-US" sz="1600" dirty="0" smtClean="0">
                <a:solidFill>
                  <a:schemeClr val="tx1"/>
                </a:solidFill>
                <a:latin typeface="Calibri" pitchFamily="34" charset="0"/>
              </a:rPr>
              <a:t>Equity Managers		: 74%</a:t>
            </a:r>
          </a:p>
          <a:p>
            <a:pPr eaLnBrk="1" hangingPunct="1">
              <a:lnSpc>
                <a:spcPct val="150000"/>
              </a:lnSpc>
              <a:defRPr/>
            </a:pPr>
            <a:r>
              <a:rPr lang="en-US" sz="1600" dirty="0" smtClean="0">
                <a:solidFill>
                  <a:schemeClr val="tx1"/>
                </a:solidFill>
                <a:latin typeface="Calibri" pitchFamily="34" charset="0"/>
              </a:rPr>
              <a:t>Non-performing Book	: 4.2%</a:t>
            </a:r>
          </a:p>
          <a:p>
            <a:pPr eaLnBrk="1" hangingPunct="1">
              <a:lnSpc>
                <a:spcPct val="150000"/>
              </a:lnSpc>
              <a:defRPr/>
            </a:pPr>
            <a:r>
              <a:rPr lang="en-US" sz="1600" dirty="0" smtClean="0">
                <a:solidFill>
                  <a:schemeClr val="tx1"/>
                </a:solidFill>
                <a:latin typeface="Calibri" pitchFamily="34" charset="0"/>
              </a:rPr>
              <a:t>Operating cost to Income	: 41%</a:t>
            </a:r>
            <a:endParaRPr lang="en-US" sz="1600" dirty="0" smtClean="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r>
              <a:rPr lang="en-US" dirty="0" smtClean="0">
                <a:latin typeface="Arial Narrow" pitchFamily="34" charset="0"/>
              </a:rPr>
              <a:t>Client-Facing Divisions</a:t>
            </a:r>
          </a:p>
        </p:txBody>
      </p:sp>
      <p:sp>
        <p:nvSpPr>
          <p:cNvPr id="6" name="Content Placeholder 5"/>
          <p:cNvSpPr>
            <a:spLocks noGrp="1"/>
          </p:cNvSpPr>
          <p:nvPr>
            <p:ph idx="1"/>
          </p:nvPr>
        </p:nvSpPr>
        <p:spPr>
          <a:xfrm>
            <a:off x="179388" y="1052737"/>
            <a:ext cx="8785225" cy="5616352"/>
          </a:xfrm>
        </p:spPr>
        <p:txBody>
          <a:bodyPr/>
          <a:lstStyle/>
          <a:p>
            <a:pPr lvl="1">
              <a:buFont typeface="Wingdings" pitchFamily="2" charset="2"/>
              <a:buChar char="§"/>
              <a:defRPr/>
            </a:pPr>
            <a:r>
              <a:rPr lang="en-US" sz="1600" dirty="0" smtClean="0">
                <a:solidFill>
                  <a:schemeClr val="tx1"/>
                </a:solidFill>
                <a:latin typeface="Calibri" pitchFamily="34" charset="0"/>
                <a:cs typeface="Aharoni" pitchFamily="2" charset="-79"/>
              </a:rPr>
              <a:t>Today, the DBSA is uniquely positioned to support the development challenges in South Africa.  Its client facing operations is structured to unlock value across three broad prevailing challenges: </a:t>
            </a:r>
            <a:r>
              <a:rPr lang="en-US" sz="1600" b="1" dirty="0" smtClean="0">
                <a:solidFill>
                  <a:schemeClr val="tx1"/>
                </a:solidFill>
                <a:latin typeface="Calibri" pitchFamily="34" charset="0"/>
                <a:cs typeface="Aharoni" pitchFamily="2" charset="-79"/>
              </a:rPr>
              <a:t>social transformation; economic stimulation and institutional capacity building</a:t>
            </a:r>
          </a:p>
          <a:p>
            <a:pPr>
              <a:buFont typeface="Wingdings" pitchFamily="2" charset="2"/>
              <a:buChar char="§"/>
              <a:defRPr/>
            </a:pPr>
            <a:endParaRPr lang="en-US" sz="1600" dirty="0" smtClean="0">
              <a:solidFill>
                <a:schemeClr val="tx1">
                  <a:lumMod val="50000"/>
                  <a:lumOff val="50000"/>
                </a:schemeClr>
              </a:solidFill>
              <a:latin typeface="Calibri" pitchFamily="34" charset="0"/>
              <a:cs typeface="Aharoni" pitchFamily="2" charset="-79"/>
            </a:endParaRPr>
          </a:p>
          <a:p>
            <a:pPr>
              <a:buFontTx/>
              <a:buNone/>
              <a:defRPr/>
            </a:pPr>
            <a:endParaRPr lang="en-US" sz="1600" dirty="0" smtClean="0">
              <a:solidFill>
                <a:schemeClr val="tx1">
                  <a:lumMod val="50000"/>
                  <a:lumOff val="50000"/>
                </a:schemeClr>
              </a:solidFill>
              <a:latin typeface="Calibri" pitchFamily="34" charset="0"/>
              <a:cs typeface="Aharoni" pitchFamily="2" charset="-79"/>
            </a:endParaRPr>
          </a:p>
          <a:p>
            <a:pPr>
              <a:buFontTx/>
              <a:buNone/>
              <a:defRPr/>
            </a:pPr>
            <a:endParaRPr lang="en-US" sz="1600" dirty="0" smtClean="0">
              <a:solidFill>
                <a:schemeClr val="tx1">
                  <a:lumMod val="50000"/>
                  <a:lumOff val="50000"/>
                </a:schemeClr>
              </a:solidFill>
              <a:latin typeface="Calibri" pitchFamily="34" charset="0"/>
              <a:cs typeface="Aharoni" pitchFamily="2" charset="-79"/>
            </a:endParaRPr>
          </a:p>
          <a:p>
            <a:pPr>
              <a:buFontTx/>
              <a:buNone/>
              <a:defRPr/>
            </a:pPr>
            <a:endParaRPr lang="en-US" sz="1600" dirty="0" smtClean="0">
              <a:solidFill>
                <a:schemeClr val="tx1">
                  <a:lumMod val="50000"/>
                  <a:lumOff val="50000"/>
                </a:schemeClr>
              </a:solidFill>
              <a:latin typeface="Calibri" pitchFamily="34" charset="0"/>
              <a:cs typeface="Aharoni" pitchFamily="2" charset="-79"/>
            </a:endParaRPr>
          </a:p>
          <a:p>
            <a:pPr>
              <a:buFontTx/>
              <a:buNone/>
              <a:defRPr/>
            </a:pPr>
            <a:endParaRPr lang="en-US" sz="1600" dirty="0" smtClean="0">
              <a:solidFill>
                <a:schemeClr val="tx1">
                  <a:lumMod val="50000"/>
                  <a:lumOff val="50000"/>
                </a:schemeClr>
              </a:solidFill>
              <a:latin typeface="Calibri" pitchFamily="34" charset="0"/>
              <a:cs typeface="Aharoni" pitchFamily="2" charset="-79"/>
            </a:endParaRPr>
          </a:p>
          <a:p>
            <a:pPr>
              <a:buFontTx/>
              <a:buNone/>
              <a:defRPr/>
            </a:pPr>
            <a:endParaRPr lang="en-US" sz="1600" dirty="0" smtClean="0">
              <a:solidFill>
                <a:schemeClr val="tx1">
                  <a:lumMod val="50000"/>
                  <a:lumOff val="50000"/>
                </a:schemeClr>
              </a:solidFill>
              <a:latin typeface="Calibri" pitchFamily="34" charset="0"/>
              <a:cs typeface="Aharoni" pitchFamily="2" charset="-79"/>
            </a:endParaRPr>
          </a:p>
          <a:p>
            <a:pPr>
              <a:buFontTx/>
              <a:buNone/>
              <a:defRPr/>
            </a:pPr>
            <a:endParaRPr lang="en-US" sz="1600" dirty="0" smtClean="0">
              <a:solidFill>
                <a:schemeClr val="tx1">
                  <a:lumMod val="50000"/>
                  <a:lumOff val="50000"/>
                </a:schemeClr>
              </a:solidFill>
              <a:latin typeface="Calibri" pitchFamily="34" charset="0"/>
              <a:cs typeface="Aharoni" pitchFamily="2" charset="-79"/>
            </a:endParaRPr>
          </a:p>
          <a:p>
            <a:pPr lvl="1">
              <a:buFontTx/>
              <a:buNone/>
              <a:defRPr/>
            </a:pPr>
            <a:endParaRPr lang="en-US" sz="1600" dirty="0" smtClean="0">
              <a:solidFill>
                <a:schemeClr val="tx1">
                  <a:lumMod val="50000"/>
                  <a:lumOff val="50000"/>
                </a:schemeClr>
              </a:solidFill>
              <a:latin typeface="Calibri" pitchFamily="34" charset="0"/>
              <a:cs typeface="Aharoni" pitchFamily="2" charset="-79"/>
            </a:endParaRPr>
          </a:p>
          <a:p>
            <a:pPr lvl="1">
              <a:buFontTx/>
              <a:buNone/>
              <a:defRPr/>
            </a:pPr>
            <a:endParaRPr lang="en-US" sz="1600" dirty="0" smtClean="0">
              <a:solidFill>
                <a:schemeClr val="tx1">
                  <a:lumMod val="50000"/>
                  <a:lumOff val="50000"/>
                </a:schemeClr>
              </a:solidFill>
              <a:latin typeface="Calibri" pitchFamily="34" charset="0"/>
              <a:cs typeface="Aharoni" pitchFamily="2" charset="-79"/>
            </a:endParaRPr>
          </a:p>
          <a:p>
            <a:pPr lvl="1">
              <a:buFontTx/>
              <a:buNone/>
              <a:defRPr/>
            </a:pPr>
            <a:endParaRPr lang="en-US" sz="1600" dirty="0" smtClean="0">
              <a:solidFill>
                <a:schemeClr val="tx1">
                  <a:lumMod val="50000"/>
                  <a:lumOff val="50000"/>
                </a:schemeClr>
              </a:solidFill>
              <a:latin typeface="Calibri" pitchFamily="34" charset="0"/>
              <a:cs typeface="Aharoni" pitchFamily="2" charset="-79"/>
            </a:endParaRPr>
          </a:p>
          <a:p>
            <a:pPr lvl="1">
              <a:buFontTx/>
              <a:buNone/>
              <a:defRPr/>
            </a:pPr>
            <a:endParaRPr lang="en-US" sz="1600" dirty="0" smtClean="0">
              <a:solidFill>
                <a:schemeClr val="tx1">
                  <a:lumMod val="50000"/>
                  <a:lumOff val="50000"/>
                </a:schemeClr>
              </a:solidFill>
              <a:latin typeface="Calibri" pitchFamily="34" charset="0"/>
              <a:cs typeface="Aharoni" pitchFamily="2" charset="-79"/>
            </a:endParaRPr>
          </a:p>
          <a:p>
            <a:pPr>
              <a:buFontTx/>
              <a:buNone/>
              <a:defRPr/>
            </a:pPr>
            <a:endParaRPr lang="en-US" sz="1600" dirty="0" smtClean="0">
              <a:solidFill>
                <a:schemeClr val="tx1">
                  <a:lumMod val="50000"/>
                  <a:lumOff val="50000"/>
                </a:schemeClr>
              </a:solidFill>
              <a:latin typeface="Calibri" pitchFamily="34" charset="0"/>
              <a:cs typeface="Aharoni" pitchFamily="2" charset="-79"/>
            </a:endParaRPr>
          </a:p>
        </p:txBody>
      </p:sp>
      <p:sp>
        <p:nvSpPr>
          <p:cNvPr id="17" name="Rounded Rectangle 16"/>
          <p:cNvSpPr/>
          <p:nvPr/>
        </p:nvSpPr>
        <p:spPr>
          <a:xfrm>
            <a:off x="251520" y="3954417"/>
            <a:ext cx="1728192" cy="134679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bg1"/>
                </a:solidFill>
                <a:latin typeface="Calibri" pitchFamily="34" charset="0"/>
              </a:rPr>
              <a:t>South Africa Operations </a:t>
            </a:r>
          </a:p>
          <a:p>
            <a:pPr algn="ctr">
              <a:defRPr/>
            </a:pPr>
            <a:endParaRPr lang="en-US" sz="800" dirty="0">
              <a:solidFill>
                <a:schemeClr val="bg1"/>
              </a:solidFill>
              <a:latin typeface="Calibri" pitchFamily="34" charset="0"/>
            </a:endParaRPr>
          </a:p>
          <a:p>
            <a:pPr algn="ctr">
              <a:defRPr/>
            </a:pPr>
            <a:r>
              <a:rPr lang="en-US" sz="800" dirty="0">
                <a:solidFill>
                  <a:schemeClr val="bg1"/>
                </a:solidFill>
                <a:latin typeface="Calibri" pitchFamily="34" charset="0"/>
              </a:rPr>
              <a:t>Financing Municipalities in South Africa</a:t>
            </a:r>
          </a:p>
        </p:txBody>
      </p:sp>
      <p:sp>
        <p:nvSpPr>
          <p:cNvPr id="18" name="Rounded Rectangle 17"/>
          <p:cNvSpPr/>
          <p:nvPr/>
        </p:nvSpPr>
        <p:spPr>
          <a:xfrm>
            <a:off x="5856172" y="3967419"/>
            <a:ext cx="1512167" cy="134679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bg1"/>
                </a:solidFill>
                <a:latin typeface="Calibri" pitchFamily="34" charset="0"/>
              </a:rPr>
              <a:t>International Division </a:t>
            </a:r>
          </a:p>
          <a:p>
            <a:pPr algn="ctr">
              <a:defRPr/>
            </a:pPr>
            <a:endParaRPr lang="en-US" sz="800" dirty="0">
              <a:solidFill>
                <a:schemeClr val="tx1">
                  <a:lumMod val="75000"/>
                  <a:lumOff val="25000"/>
                </a:schemeClr>
              </a:solidFill>
              <a:latin typeface="Calibri" pitchFamily="34" charset="0"/>
            </a:endParaRPr>
          </a:p>
          <a:p>
            <a:pPr algn="ctr">
              <a:defRPr/>
            </a:pPr>
            <a:r>
              <a:rPr lang="en-US" sz="800" dirty="0">
                <a:solidFill>
                  <a:schemeClr val="tx1">
                    <a:lumMod val="75000"/>
                    <a:lumOff val="25000"/>
                  </a:schemeClr>
                </a:solidFill>
                <a:latin typeface="Calibri" pitchFamily="34" charset="0"/>
              </a:rPr>
              <a:t>Financing outside South Africa</a:t>
            </a:r>
          </a:p>
        </p:txBody>
      </p:sp>
      <p:sp>
        <p:nvSpPr>
          <p:cNvPr id="19" name="Rounded Rectangle 18"/>
          <p:cNvSpPr/>
          <p:nvPr/>
        </p:nvSpPr>
        <p:spPr>
          <a:xfrm>
            <a:off x="3851920" y="3975706"/>
            <a:ext cx="1841414" cy="1346793"/>
          </a:xfrm>
          <a:prstGeom prst="round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bg1"/>
                </a:solidFill>
                <a:latin typeface="Calibri" pitchFamily="34" charset="0"/>
              </a:rPr>
              <a:t>Investment Banking </a:t>
            </a:r>
          </a:p>
          <a:p>
            <a:pPr algn="ctr">
              <a:defRPr/>
            </a:pPr>
            <a:endParaRPr lang="en-US" sz="800" dirty="0">
              <a:solidFill>
                <a:schemeClr val="bg1"/>
              </a:solidFill>
              <a:latin typeface="Calibri" pitchFamily="34" charset="0"/>
            </a:endParaRPr>
          </a:p>
          <a:p>
            <a:pPr algn="ctr">
              <a:defRPr/>
            </a:pPr>
            <a:r>
              <a:rPr lang="en-US" sz="800" dirty="0">
                <a:solidFill>
                  <a:schemeClr val="bg1"/>
                </a:solidFill>
                <a:latin typeface="Calibri" pitchFamily="34" charset="0"/>
                <a:cs typeface="Aharoni" pitchFamily="2" charset="-79"/>
              </a:rPr>
              <a:t>Financing public sector national programs that deliver bulk infrastructure</a:t>
            </a:r>
            <a:endParaRPr lang="en-US" sz="800" dirty="0">
              <a:solidFill>
                <a:schemeClr val="bg1"/>
              </a:solidFill>
              <a:latin typeface="Calibri" pitchFamily="34" charset="0"/>
            </a:endParaRPr>
          </a:p>
        </p:txBody>
      </p:sp>
      <p:sp>
        <p:nvSpPr>
          <p:cNvPr id="20" name="Rounded Rectangle 19"/>
          <p:cNvSpPr/>
          <p:nvPr/>
        </p:nvSpPr>
        <p:spPr>
          <a:xfrm>
            <a:off x="2093304" y="3965492"/>
            <a:ext cx="1686608" cy="134679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bg1"/>
                </a:solidFill>
                <a:latin typeface="Calibri" pitchFamily="34" charset="0"/>
              </a:rPr>
              <a:t>Development Fund </a:t>
            </a:r>
          </a:p>
          <a:p>
            <a:pPr algn="ctr">
              <a:defRPr/>
            </a:pPr>
            <a:endParaRPr lang="en-US" sz="800" dirty="0">
              <a:solidFill>
                <a:schemeClr val="tx1">
                  <a:lumMod val="75000"/>
                  <a:lumOff val="25000"/>
                </a:schemeClr>
              </a:solidFill>
              <a:latin typeface="Calibri" pitchFamily="34" charset="0"/>
            </a:endParaRPr>
          </a:p>
          <a:p>
            <a:pPr algn="ctr">
              <a:defRPr/>
            </a:pPr>
            <a:r>
              <a:rPr lang="en-US" sz="800" dirty="0">
                <a:solidFill>
                  <a:schemeClr val="tx1">
                    <a:lumMod val="75000"/>
                    <a:lumOff val="25000"/>
                  </a:schemeClr>
                </a:solidFill>
                <a:latin typeface="Calibri" pitchFamily="34" charset="0"/>
              </a:rPr>
              <a:t>Programs to address institutional weaknesses</a:t>
            </a:r>
          </a:p>
        </p:txBody>
      </p:sp>
      <p:sp>
        <p:nvSpPr>
          <p:cNvPr id="22" name="Rounded Rectangle 21"/>
          <p:cNvSpPr/>
          <p:nvPr/>
        </p:nvSpPr>
        <p:spPr>
          <a:xfrm>
            <a:off x="7452320" y="3977981"/>
            <a:ext cx="1542592" cy="1346791"/>
          </a:xfrm>
          <a:prstGeom prst="roundRect">
            <a:avLst/>
          </a:prstGeom>
          <a:solidFill>
            <a:schemeClr val="bg1">
              <a:lumMod val="85000"/>
            </a:schemeClr>
          </a:solidFill>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bg1"/>
                </a:solidFill>
                <a:latin typeface="Calibri" pitchFamily="34" charset="0"/>
              </a:rPr>
              <a:t>Jobs Fund </a:t>
            </a:r>
          </a:p>
          <a:p>
            <a:pPr algn="ctr">
              <a:defRPr/>
            </a:pPr>
            <a:endParaRPr lang="en-US" sz="800" dirty="0">
              <a:solidFill>
                <a:schemeClr val="tx1">
                  <a:lumMod val="75000"/>
                  <a:lumOff val="25000"/>
                </a:schemeClr>
              </a:solidFill>
              <a:latin typeface="Calibri" pitchFamily="34" charset="0"/>
            </a:endParaRPr>
          </a:p>
          <a:p>
            <a:pPr algn="ctr">
              <a:defRPr/>
            </a:pPr>
            <a:r>
              <a:rPr lang="en-ZA" sz="800" dirty="0">
                <a:solidFill>
                  <a:schemeClr val="tx1"/>
                </a:solidFill>
              </a:rPr>
              <a:t>co-finance public and private sector projects that will significantly contribute to job creation</a:t>
            </a:r>
            <a:endParaRPr lang="en-US" sz="800" dirty="0">
              <a:solidFill>
                <a:schemeClr val="tx1"/>
              </a:solidFill>
              <a:latin typeface="Calibri"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0639" y="2145457"/>
            <a:ext cx="1323975" cy="127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ounded Rectangle 26"/>
          <p:cNvSpPr/>
          <p:nvPr/>
        </p:nvSpPr>
        <p:spPr>
          <a:xfrm>
            <a:off x="3229652" y="5957664"/>
            <a:ext cx="1283014" cy="900335"/>
          </a:xfrm>
          <a:prstGeom prst="round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smtClean="0">
                <a:solidFill>
                  <a:schemeClr val="bg1"/>
                </a:solidFill>
                <a:latin typeface="Calibri" pitchFamily="34" charset="0"/>
              </a:rPr>
              <a:t>Public Enterprises &amp; PPPs</a:t>
            </a:r>
            <a:endParaRPr lang="en-US" sz="1600" b="1" dirty="0">
              <a:solidFill>
                <a:schemeClr val="bg1"/>
              </a:solidFill>
              <a:latin typeface="Calibri" pitchFamily="34" charset="0"/>
            </a:endParaRPr>
          </a:p>
          <a:p>
            <a:pPr algn="ctr">
              <a:defRPr/>
            </a:pPr>
            <a:endParaRPr lang="en-US" sz="800" dirty="0">
              <a:solidFill>
                <a:schemeClr val="bg1"/>
              </a:solidFill>
              <a:latin typeface="Calibri" pitchFamily="34" charset="0"/>
            </a:endParaRPr>
          </a:p>
        </p:txBody>
      </p:sp>
      <p:sp>
        <p:nvSpPr>
          <p:cNvPr id="28" name="Rounded Rectangle 27"/>
          <p:cNvSpPr/>
          <p:nvPr/>
        </p:nvSpPr>
        <p:spPr>
          <a:xfrm>
            <a:off x="5329241" y="5957665"/>
            <a:ext cx="1283014" cy="900334"/>
          </a:xfrm>
          <a:prstGeom prst="round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smtClean="0">
                <a:solidFill>
                  <a:schemeClr val="bg1"/>
                </a:solidFill>
                <a:latin typeface="Calibri" pitchFamily="34" charset="0"/>
              </a:rPr>
              <a:t>Private Enterprises</a:t>
            </a:r>
            <a:endParaRPr lang="en-US" sz="1600" b="1" dirty="0">
              <a:solidFill>
                <a:schemeClr val="bg1"/>
              </a:solidFill>
              <a:latin typeface="Calibri" pitchFamily="34" charset="0"/>
            </a:endParaRPr>
          </a:p>
          <a:p>
            <a:pPr algn="ctr">
              <a:defRPr/>
            </a:pPr>
            <a:endParaRPr lang="en-US" sz="800" dirty="0">
              <a:solidFill>
                <a:schemeClr val="bg1"/>
              </a:solidFill>
              <a:latin typeface="Calibri" pitchFamily="34" charset="0"/>
            </a:endParaRPr>
          </a:p>
        </p:txBody>
      </p:sp>
      <p:cxnSp>
        <p:nvCxnSpPr>
          <p:cNvPr id="3" name="Straight Connector 2"/>
          <p:cNvCxnSpPr/>
          <p:nvPr/>
        </p:nvCxnSpPr>
        <p:spPr>
          <a:xfrm>
            <a:off x="3779912" y="5661248"/>
            <a:ext cx="20762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23874" y="5324772"/>
            <a:ext cx="0" cy="3364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3779912" y="5661248"/>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871577" y="5652865"/>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692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r>
              <a:rPr lang="en-US" smtClean="0">
                <a:latin typeface="Arial Narrow" pitchFamily="34" charset="0"/>
              </a:rPr>
              <a:t>Focus Areas</a:t>
            </a:r>
          </a:p>
        </p:txBody>
      </p:sp>
      <p:sp>
        <p:nvSpPr>
          <p:cNvPr id="10" name="Rounded Rectangle 9"/>
          <p:cNvSpPr/>
          <p:nvPr/>
        </p:nvSpPr>
        <p:spPr>
          <a:xfrm>
            <a:off x="323850" y="2852738"/>
            <a:ext cx="1511300" cy="504825"/>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chemeClr val="bg1"/>
                </a:solidFill>
                <a:latin typeface="Calibri" pitchFamily="34" charset="0"/>
              </a:rPr>
              <a:t>Health</a:t>
            </a:r>
          </a:p>
        </p:txBody>
      </p:sp>
      <p:sp>
        <p:nvSpPr>
          <p:cNvPr id="32" name="Rounded Rectangle 31"/>
          <p:cNvSpPr/>
          <p:nvPr/>
        </p:nvSpPr>
        <p:spPr>
          <a:xfrm>
            <a:off x="323850" y="3429000"/>
            <a:ext cx="1511300" cy="100806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050" dirty="0" smtClean="0">
                <a:solidFill>
                  <a:schemeClr val="bg1"/>
                </a:solidFill>
                <a:latin typeface="Calibri" pitchFamily="34" charset="0"/>
              </a:rPr>
              <a:t>Hospitals</a:t>
            </a:r>
            <a:endParaRPr lang="en-US" sz="1050" dirty="0">
              <a:solidFill>
                <a:schemeClr val="bg1"/>
              </a:solidFill>
              <a:latin typeface="Calibri" pitchFamily="34" charset="0"/>
            </a:endParaRPr>
          </a:p>
          <a:p>
            <a:pPr marL="228600" indent="-228600">
              <a:buFont typeface="Wingdings" pitchFamily="2" charset="2"/>
              <a:buChar char="§"/>
              <a:defRPr/>
            </a:pPr>
            <a:r>
              <a:rPr lang="en-US" sz="1050" dirty="0">
                <a:solidFill>
                  <a:schemeClr val="bg1"/>
                </a:solidFill>
                <a:latin typeface="Calibri" pitchFamily="34" charset="0"/>
              </a:rPr>
              <a:t>Clinics</a:t>
            </a:r>
          </a:p>
          <a:p>
            <a:pPr marL="228600" indent="-228600">
              <a:buFont typeface="Wingdings" pitchFamily="2" charset="2"/>
              <a:buChar char="§"/>
              <a:defRPr/>
            </a:pPr>
            <a:r>
              <a:rPr lang="en-US" sz="1050" dirty="0">
                <a:solidFill>
                  <a:schemeClr val="bg1"/>
                </a:solidFill>
                <a:latin typeface="Calibri" pitchFamily="34" charset="0"/>
              </a:rPr>
              <a:t>Pharmaceuticals</a:t>
            </a:r>
          </a:p>
          <a:p>
            <a:pPr marL="228600" indent="-228600">
              <a:buFont typeface="Wingdings" pitchFamily="2" charset="2"/>
              <a:buChar char="§"/>
              <a:defRPr/>
            </a:pPr>
            <a:r>
              <a:rPr lang="en-US" sz="1050" dirty="0">
                <a:solidFill>
                  <a:schemeClr val="bg1"/>
                </a:solidFill>
                <a:latin typeface="Calibri" pitchFamily="34" charset="0"/>
              </a:rPr>
              <a:t>Professional Training</a:t>
            </a:r>
          </a:p>
        </p:txBody>
      </p:sp>
      <p:sp>
        <p:nvSpPr>
          <p:cNvPr id="42" name="Rounded Rectangle 41"/>
          <p:cNvSpPr/>
          <p:nvPr/>
        </p:nvSpPr>
        <p:spPr>
          <a:xfrm>
            <a:off x="1908175" y="2852738"/>
            <a:ext cx="1511300" cy="504825"/>
          </a:xfrm>
          <a:prstGeom prst="round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chemeClr val="bg1"/>
                </a:solidFill>
                <a:latin typeface="Calibri" pitchFamily="34" charset="0"/>
              </a:rPr>
              <a:t>Water</a:t>
            </a:r>
          </a:p>
        </p:txBody>
      </p:sp>
      <p:sp>
        <p:nvSpPr>
          <p:cNvPr id="43" name="Rounded Rectangle 42"/>
          <p:cNvSpPr/>
          <p:nvPr/>
        </p:nvSpPr>
        <p:spPr>
          <a:xfrm>
            <a:off x="1908175" y="3429000"/>
            <a:ext cx="1511300" cy="1008063"/>
          </a:xfrm>
          <a:prstGeom prst="round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050" dirty="0">
                <a:solidFill>
                  <a:schemeClr val="bg1"/>
                </a:solidFill>
                <a:latin typeface="Calibri" pitchFamily="34" charset="0"/>
              </a:rPr>
              <a:t>Bulk raw water infrastructure</a:t>
            </a:r>
          </a:p>
          <a:p>
            <a:pPr marL="228600" indent="-228600">
              <a:defRPr/>
            </a:pPr>
            <a:endParaRPr lang="en-US" sz="1050" dirty="0">
              <a:solidFill>
                <a:schemeClr val="bg1"/>
              </a:solidFill>
              <a:latin typeface="Calibri" pitchFamily="34" charset="0"/>
            </a:endParaRPr>
          </a:p>
          <a:p>
            <a:pPr marL="228600" indent="-228600">
              <a:buFont typeface="Wingdings" pitchFamily="2" charset="2"/>
              <a:buChar char="§"/>
              <a:defRPr/>
            </a:pPr>
            <a:r>
              <a:rPr lang="en-US" sz="1050" dirty="0">
                <a:solidFill>
                  <a:schemeClr val="bg1"/>
                </a:solidFill>
                <a:latin typeface="Calibri" pitchFamily="34" charset="0"/>
              </a:rPr>
              <a:t>Bulk water services</a:t>
            </a:r>
          </a:p>
        </p:txBody>
      </p:sp>
      <p:sp>
        <p:nvSpPr>
          <p:cNvPr id="44" name="Rounded Rectangle 43"/>
          <p:cNvSpPr/>
          <p:nvPr/>
        </p:nvSpPr>
        <p:spPr>
          <a:xfrm>
            <a:off x="1908568" y="4814628"/>
            <a:ext cx="1511300" cy="5048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chemeClr val="tx1">
                    <a:lumMod val="75000"/>
                    <a:lumOff val="25000"/>
                  </a:schemeClr>
                </a:solidFill>
                <a:latin typeface="Calibri" pitchFamily="34" charset="0"/>
              </a:rPr>
              <a:t>Energy</a:t>
            </a:r>
          </a:p>
        </p:txBody>
      </p:sp>
      <p:sp>
        <p:nvSpPr>
          <p:cNvPr id="45" name="Rounded Rectangle 44"/>
          <p:cNvSpPr/>
          <p:nvPr/>
        </p:nvSpPr>
        <p:spPr>
          <a:xfrm>
            <a:off x="1915713" y="5373688"/>
            <a:ext cx="1511300" cy="1008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050" dirty="0">
                <a:solidFill>
                  <a:schemeClr val="tx1">
                    <a:lumMod val="75000"/>
                    <a:lumOff val="25000"/>
                  </a:schemeClr>
                </a:solidFill>
                <a:latin typeface="Calibri" pitchFamily="34" charset="0"/>
              </a:rPr>
              <a:t>Renewable Energy</a:t>
            </a:r>
          </a:p>
          <a:p>
            <a:pPr marL="228600" indent="-228600">
              <a:buFont typeface="Wingdings" pitchFamily="2" charset="2"/>
              <a:buChar char="§"/>
              <a:defRPr/>
            </a:pPr>
            <a:r>
              <a:rPr lang="en-US" sz="1050" dirty="0">
                <a:solidFill>
                  <a:schemeClr val="tx1">
                    <a:lumMod val="75000"/>
                    <a:lumOff val="25000"/>
                  </a:schemeClr>
                </a:solidFill>
                <a:latin typeface="Calibri" pitchFamily="34" charset="0"/>
              </a:rPr>
              <a:t>Independent Power Producers (IPP)</a:t>
            </a:r>
          </a:p>
          <a:p>
            <a:pPr marL="228600" indent="-228600">
              <a:buFont typeface="Wingdings" pitchFamily="2" charset="2"/>
              <a:buChar char="§"/>
              <a:defRPr/>
            </a:pPr>
            <a:r>
              <a:rPr lang="en-US" sz="1050" dirty="0">
                <a:solidFill>
                  <a:schemeClr val="tx1">
                    <a:lumMod val="75000"/>
                    <a:lumOff val="25000"/>
                  </a:schemeClr>
                </a:solidFill>
                <a:latin typeface="Calibri" pitchFamily="34" charset="0"/>
              </a:rPr>
              <a:t>Generation</a:t>
            </a:r>
          </a:p>
        </p:txBody>
      </p:sp>
      <p:sp>
        <p:nvSpPr>
          <p:cNvPr id="56" name="Rounded Rectangle 55"/>
          <p:cNvSpPr/>
          <p:nvPr/>
        </p:nvSpPr>
        <p:spPr>
          <a:xfrm>
            <a:off x="323850" y="4797425"/>
            <a:ext cx="1511300" cy="503238"/>
          </a:xfrm>
          <a:prstGeom prst="roundRect">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50" dirty="0">
                <a:solidFill>
                  <a:schemeClr val="bg1"/>
                </a:solidFill>
                <a:latin typeface="Calibri" pitchFamily="34" charset="0"/>
              </a:rPr>
              <a:t>Education</a:t>
            </a:r>
          </a:p>
        </p:txBody>
      </p:sp>
      <p:sp>
        <p:nvSpPr>
          <p:cNvPr id="57" name="Rounded Rectangle 56"/>
          <p:cNvSpPr/>
          <p:nvPr/>
        </p:nvSpPr>
        <p:spPr>
          <a:xfrm>
            <a:off x="323850" y="5373688"/>
            <a:ext cx="1511300" cy="1008062"/>
          </a:xfrm>
          <a:prstGeom prst="roundRect">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Arial" pitchFamily="34" charset="0"/>
              <a:buChar char="•"/>
              <a:defRPr/>
            </a:pPr>
            <a:r>
              <a:rPr lang="en-US" sz="1050" dirty="0">
                <a:solidFill>
                  <a:schemeClr val="bg1"/>
                </a:solidFill>
                <a:latin typeface="Calibri" pitchFamily="34" charset="0"/>
              </a:rPr>
              <a:t>Tertiary education</a:t>
            </a:r>
          </a:p>
          <a:p>
            <a:pPr marL="228600" indent="-228600">
              <a:buFont typeface="Arial" pitchFamily="34" charset="0"/>
              <a:buChar char="•"/>
              <a:defRPr/>
            </a:pPr>
            <a:r>
              <a:rPr lang="en-US" sz="1050" dirty="0">
                <a:solidFill>
                  <a:schemeClr val="bg1"/>
                </a:solidFill>
                <a:latin typeface="Calibri" pitchFamily="34" charset="0"/>
              </a:rPr>
              <a:t>Basic education </a:t>
            </a:r>
          </a:p>
        </p:txBody>
      </p:sp>
      <p:sp>
        <p:nvSpPr>
          <p:cNvPr id="2" name="Rectangle 1"/>
          <p:cNvSpPr/>
          <p:nvPr/>
        </p:nvSpPr>
        <p:spPr>
          <a:xfrm>
            <a:off x="3491334" y="1066953"/>
            <a:ext cx="230588" cy="5805264"/>
          </a:xfrm>
          <a:prstGeom prst="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ZA" sz="1600" b="1">
              <a:solidFill>
                <a:schemeClr val="bg1"/>
              </a:solidFill>
              <a:latin typeface="Calibri" pitchFamily="34" charset="0"/>
            </a:endParaRPr>
          </a:p>
        </p:txBody>
      </p:sp>
      <p:sp>
        <p:nvSpPr>
          <p:cNvPr id="27" name="Rounded Rectangle 26"/>
          <p:cNvSpPr/>
          <p:nvPr/>
        </p:nvSpPr>
        <p:spPr>
          <a:xfrm>
            <a:off x="178966" y="1522694"/>
            <a:ext cx="3024882" cy="720080"/>
          </a:xfrm>
          <a:prstGeom prst="round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smtClean="0">
                <a:solidFill>
                  <a:schemeClr val="bg1"/>
                </a:solidFill>
                <a:latin typeface="Calibri" pitchFamily="34" charset="0"/>
              </a:rPr>
              <a:t>Public Enterprises &amp; PPPs</a:t>
            </a:r>
            <a:endParaRPr lang="en-US" sz="1600" b="1" dirty="0">
              <a:solidFill>
                <a:schemeClr val="bg1"/>
              </a:solidFill>
              <a:latin typeface="Calibri" pitchFamily="34" charset="0"/>
            </a:endParaRPr>
          </a:p>
          <a:p>
            <a:pPr algn="ctr">
              <a:defRPr/>
            </a:pPr>
            <a:endParaRPr lang="en-US" sz="800" dirty="0">
              <a:solidFill>
                <a:schemeClr val="bg1"/>
              </a:solidFill>
              <a:latin typeface="Calibri"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1066953"/>
            <a:ext cx="4752528" cy="5428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5123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smtClean="0">
                <a:latin typeface="Arial Narrow" pitchFamily="34" charset="0"/>
              </a:rPr>
              <a:t>Value Proposition</a:t>
            </a:r>
          </a:p>
        </p:txBody>
      </p:sp>
      <p:sp>
        <p:nvSpPr>
          <p:cNvPr id="6" name="Content Placeholder 5"/>
          <p:cNvSpPr>
            <a:spLocks noGrp="1"/>
          </p:cNvSpPr>
          <p:nvPr>
            <p:ph idx="1"/>
          </p:nvPr>
        </p:nvSpPr>
        <p:spPr>
          <a:xfrm>
            <a:off x="179388" y="1196975"/>
            <a:ext cx="8785225" cy="5472113"/>
          </a:xfrm>
        </p:spPr>
        <p:txBody>
          <a:bodyPr/>
          <a:lstStyle/>
          <a:p>
            <a:pPr>
              <a:buFontTx/>
              <a:buNone/>
              <a:defRPr/>
            </a:pPr>
            <a:r>
              <a:rPr lang="en-US" sz="1100" b="1" dirty="0" smtClean="0">
                <a:solidFill>
                  <a:schemeClr val="tx1"/>
                </a:solidFill>
                <a:latin typeface="Calibri" pitchFamily="34" charset="0"/>
                <a:cs typeface="Aharoni" pitchFamily="2" charset="-79"/>
              </a:rPr>
              <a:t>Main clients</a:t>
            </a:r>
          </a:p>
          <a:p>
            <a:pPr lvl="1">
              <a:buFont typeface="Wingdings" pitchFamily="2" charset="2"/>
              <a:buChar char="§"/>
              <a:defRPr/>
            </a:pPr>
            <a:r>
              <a:rPr lang="en-US" sz="1100" dirty="0" smtClean="0">
                <a:solidFill>
                  <a:schemeClr val="tx1"/>
                </a:solidFill>
                <a:latin typeface="Calibri" pitchFamily="34" charset="0"/>
                <a:cs typeface="Aharoni" pitchFamily="2" charset="-79"/>
              </a:rPr>
              <a:t>Key clients include all </a:t>
            </a:r>
            <a:r>
              <a:rPr lang="en-US" sz="1100" b="1" dirty="0" smtClean="0">
                <a:solidFill>
                  <a:schemeClr val="tx1"/>
                </a:solidFill>
                <a:latin typeface="Calibri" pitchFamily="34" charset="0"/>
                <a:cs typeface="Aharoni" pitchFamily="2" charset="-79"/>
              </a:rPr>
              <a:t>State owned Enterprises (SOEs), Public Private Partnerships (PPPs) and all Private Sector customers</a:t>
            </a:r>
            <a:r>
              <a:rPr lang="en-US" sz="1100" dirty="0" smtClean="0">
                <a:solidFill>
                  <a:schemeClr val="tx1"/>
                </a:solidFill>
                <a:latin typeface="Calibri" pitchFamily="34" charset="0"/>
                <a:cs typeface="Aharoni" pitchFamily="2" charset="-79"/>
              </a:rPr>
              <a:t> who embark on projects in support of infrastructure development within the Division’s key focus areas </a:t>
            </a:r>
          </a:p>
          <a:p>
            <a:pPr>
              <a:buFontTx/>
              <a:buNone/>
              <a:defRPr/>
            </a:pPr>
            <a:endParaRPr lang="en-US" sz="1100" dirty="0" smtClean="0">
              <a:solidFill>
                <a:schemeClr val="tx1"/>
              </a:solidFill>
              <a:latin typeface="Calibri" pitchFamily="34" charset="0"/>
              <a:cs typeface="Aharoni" pitchFamily="2" charset="-79"/>
            </a:endParaRPr>
          </a:p>
          <a:p>
            <a:pPr>
              <a:buFontTx/>
              <a:buNone/>
              <a:defRPr/>
            </a:pPr>
            <a:r>
              <a:rPr lang="en-US" sz="1100" b="1" dirty="0" smtClean="0">
                <a:solidFill>
                  <a:schemeClr val="tx1"/>
                </a:solidFill>
                <a:latin typeface="Calibri" pitchFamily="34" charset="0"/>
                <a:cs typeface="Aharoni" pitchFamily="2" charset="-79"/>
              </a:rPr>
              <a:t>Product &amp; Service Offering:</a:t>
            </a: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 typeface="Wingdings" pitchFamily="2" charset="2"/>
              <a:buChar char="§"/>
              <a:defRPr/>
            </a:pPr>
            <a:endParaRPr lang="en-US" sz="1100" dirty="0" smtClean="0">
              <a:solidFill>
                <a:schemeClr val="tx1">
                  <a:lumMod val="50000"/>
                  <a:lumOff val="50000"/>
                </a:schemeClr>
              </a:solidFill>
              <a:latin typeface="Calibri" pitchFamily="34" charset="0"/>
              <a:cs typeface="Aharoni" pitchFamily="2" charset="-79"/>
            </a:endParaRPr>
          </a:p>
          <a:p>
            <a:pPr lvl="1">
              <a:buFontTx/>
              <a:buNone/>
              <a:defRPr/>
            </a:pPr>
            <a:endParaRPr lang="en-US" sz="1100" dirty="0" smtClean="0">
              <a:solidFill>
                <a:schemeClr val="tx1">
                  <a:lumMod val="50000"/>
                  <a:lumOff val="50000"/>
                </a:schemeClr>
              </a:solidFill>
              <a:latin typeface="Calibri" pitchFamily="34" charset="0"/>
              <a:cs typeface="Aharoni" pitchFamily="2" charset="-79"/>
            </a:endParaRPr>
          </a:p>
          <a:p>
            <a:pPr>
              <a:buFontTx/>
              <a:buNone/>
              <a:defRPr/>
            </a:pPr>
            <a:endParaRPr lang="en-US" sz="1100" dirty="0" smtClean="0">
              <a:solidFill>
                <a:schemeClr val="tx1">
                  <a:lumMod val="50000"/>
                  <a:lumOff val="50000"/>
                </a:schemeClr>
              </a:solidFill>
              <a:latin typeface="Calibri" pitchFamily="34" charset="0"/>
              <a:cs typeface="Aharoni" pitchFamily="2" charset="-79"/>
            </a:endParaRPr>
          </a:p>
          <a:p>
            <a:pPr>
              <a:buFontTx/>
              <a:buNone/>
              <a:defRPr/>
            </a:pPr>
            <a:endParaRPr lang="en-US" sz="1100" dirty="0" smtClean="0">
              <a:solidFill>
                <a:schemeClr val="tx1">
                  <a:lumMod val="50000"/>
                  <a:lumOff val="50000"/>
                </a:schemeClr>
              </a:solidFill>
              <a:latin typeface="Calibri" pitchFamily="34" charset="0"/>
              <a:cs typeface="Aharoni" pitchFamily="2" charset="-79"/>
            </a:endParaRPr>
          </a:p>
        </p:txBody>
      </p:sp>
      <p:sp>
        <p:nvSpPr>
          <p:cNvPr id="23" name="Rounded Rectangle 22"/>
          <p:cNvSpPr/>
          <p:nvPr/>
        </p:nvSpPr>
        <p:spPr>
          <a:xfrm>
            <a:off x="2214457" y="2780928"/>
            <a:ext cx="1862950" cy="504825"/>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bg1"/>
                </a:solidFill>
                <a:latin typeface="Calibri" pitchFamily="34" charset="0"/>
              </a:rPr>
              <a:t>Project Financing</a:t>
            </a:r>
          </a:p>
        </p:txBody>
      </p:sp>
      <p:sp>
        <p:nvSpPr>
          <p:cNvPr id="24" name="Rounded Rectangle 23"/>
          <p:cNvSpPr/>
          <p:nvPr/>
        </p:nvSpPr>
        <p:spPr>
          <a:xfrm>
            <a:off x="2195736" y="3506526"/>
            <a:ext cx="1862950" cy="1657350"/>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100" dirty="0">
                <a:solidFill>
                  <a:schemeClr val="bg1"/>
                </a:solidFill>
                <a:latin typeface="Calibri" pitchFamily="34" charset="0"/>
              </a:rPr>
              <a:t>Debt</a:t>
            </a:r>
          </a:p>
          <a:p>
            <a:pPr marL="228600" indent="-228600">
              <a:buFont typeface="Wingdings" pitchFamily="2" charset="2"/>
              <a:buChar char="§"/>
              <a:defRPr/>
            </a:pPr>
            <a:r>
              <a:rPr lang="en-US" sz="1100" dirty="0">
                <a:solidFill>
                  <a:schemeClr val="bg1"/>
                </a:solidFill>
                <a:latin typeface="Calibri" pitchFamily="34" charset="0"/>
              </a:rPr>
              <a:t>Mezzanine</a:t>
            </a:r>
          </a:p>
          <a:p>
            <a:pPr marL="228600" indent="-228600">
              <a:buFont typeface="Wingdings" pitchFamily="2" charset="2"/>
              <a:buChar char="§"/>
              <a:defRPr/>
            </a:pPr>
            <a:r>
              <a:rPr lang="en-US" sz="1100" dirty="0">
                <a:solidFill>
                  <a:schemeClr val="bg1"/>
                </a:solidFill>
                <a:latin typeface="Calibri" pitchFamily="34" charset="0"/>
              </a:rPr>
              <a:t>Equity</a:t>
            </a:r>
          </a:p>
          <a:p>
            <a:pPr marL="228600" indent="-228600">
              <a:buFont typeface="Wingdings" pitchFamily="2" charset="2"/>
              <a:buChar char="§"/>
              <a:defRPr/>
            </a:pPr>
            <a:r>
              <a:rPr lang="en-US" sz="1100" dirty="0">
                <a:solidFill>
                  <a:schemeClr val="bg1"/>
                </a:solidFill>
                <a:latin typeface="Calibri" pitchFamily="34" charset="0"/>
              </a:rPr>
              <a:t>Limited/non-recourse lending</a:t>
            </a:r>
          </a:p>
          <a:p>
            <a:pPr marL="228600" indent="-228600">
              <a:buFont typeface="Wingdings" pitchFamily="2" charset="2"/>
              <a:buChar char="§"/>
              <a:defRPr/>
            </a:pPr>
            <a:r>
              <a:rPr lang="en-US" sz="1100" dirty="0">
                <a:solidFill>
                  <a:schemeClr val="bg1"/>
                </a:solidFill>
                <a:latin typeface="Calibri" pitchFamily="34" charset="0"/>
              </a:rPr>
              <a:t>Development Funding </a:t>
            </a:r>
          </a:p>
          <a:p>
            <a:pPr marL="228600" indent="-228600">
              <a:buFont typeface="Wingdings" pitchFamily="2" charset="2"/>
              <a:buChar char="§"/>
              <a:defRPr/>
            </a:pPr>
            <a:r>
              <a:rPr lang="en-US" sz="1100" dirty="0">
                <a:solidFill>
                  <a:schemeClr val="bg1"/>
                </a:solidFill>
                <a:latin typeface="Calibri" pitchFamily="34" charset="0"/>
              </a:rPr>
              <a:t>Technical assistance</a:t>
            </a:r>
          </a:p>
        </p:txBody>
      </p:sp>
      <p:sp>
        <p:nvSpPr>
          <p:cNvPr id="25" name="Rounded Rectangle 24"/>
          <p:cNvSpPr/>
          <p:nvPr/>
        </p:nvSpPr>
        <p:spPr>
          <a:xfrm>
            <a:off x="4162567" y="2780927"/>
            <a:ext cx="1863389" cy="504825"/>
          </a:xfrm>
          <a:prstGeom prst="roundRect">
            <a:avLst/>
          </a:prstGeom>
          <a:solidFill>
            <a:srgbClr val="A25C0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bg1"/>
                </a:solidFill>
                <a:latin typeface="Calibri" pitchFamily="34" charset="0"/>
              </a:rPr>
              <a:t>Corporate Lending</a:t>
            </a:r>
          </a:p>
        </p:txBody>
      </p:sp>
      <p:sp>
        <p:nvSpPr>
          <p:cNvPr id="48" name="Rounded Rectangle 47"/>
          <p:cNvSpPr/>
          <p:nvPr/>
        </p:nvSpPr>
        <p:spPr>
          <a:xfrm>
            <a:off x="6131078" y="2782000"/>
            <a:ext cx="1863390" cy="504825"/>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lumMod val="75000"/>
                    <a:lumOff val="25000"/>
                  </a:schemeClr>
                </a:solidFill>
                <a:latin typeface="Calibri" pitchFamily="34" charset="0"/>
              </a:rPr>
              <a:t>Equity Investing</a:t>
            </a:r>
          </a:p>
        </p:txBody>
      </p:sp>
      <p:sp>
        <p:nvSpPr>
          <p:cNvPr id="49" name="Rounded Rectangle 48"/>
          <p:cNvSpPr/>
          <p:nvPr/>
        </p:nvSpPr>
        <p:spPr>
          <a:xfrm>
            <a:off x="6131078" y="3501007"/>
            <a:ext cx="1863390" cy="1655763"/>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100" dirty="0">
                <a:solidFill>
                  <a:schemeClr val="tx1">
                    <a:lumMod val="75000"/>
                    <a:lumOff val="25000"/>
                  </a:schemeClr>
                </a:solidFill>
                <a:latin typeface="Calibri" pitchFamily="34" charset="0"/>
              </a:rPr>
              <a:t>Private Equity</a:t>
            </a:r>
          </a:p>
          <a:p>
            <a:pPr marL="228600" indent="-228600">
              <a:buFont typeface="Wingdings" pitchFamily="2" charset="2"/>
              <a:buChar char="§"/>
              <a:defRPr/>
            </a:pPr>
            <a:r>
              <a:rPr lang="en-US" sz="1100" dirty="0">
                <a:solidFill>
                  <a:schemeClr val="tx1">
                    <a:lumMod val="75000"/>
                    <a:lumOff val="25000"/>
                  </a:schemeClr>
                </a:solidFill>
                <a:latin typeface="Calibri" pitchFamily="34" charset="0"/>
              </a:rPr>
              <a:t>DBSA Investments</a:t>
            </a:r>
          </a:p>
          <a:p>
            <a:pPr marL="228600" indent="-228600">
              <a:buFont typeface="Wingdings" pitchFamily="2" charset="2"/>
              <a:buChar char="§"/>
              <a:defRPr/>
            </a:pPr>
            <a:r>
              <a:rPr lang="en-US" sz="1100" dirty="0">
                <a:solidFill>
                  <a:schemeClr val="tx1">
                    <a:lumMod val="75000"/>
                    <a:lumOff val="25000"/>
                  </a:schemeClr>
                </a:solidFill>
                <a:latin typeface="Calibri" pitchFamily="34" charset="0"/>
              </a:rPr>
              <a:t>Empowerment Financing</a:t>
            </a:r>
          </a:p>
        </p:txBody>
      </p:sp>
      <p:sp>
        <p:nvSpPr>
          <p:cNvPr id="13" name="Rounded Rectangle 12"/>
          <p:cNvSpPr/>
          <p:nvPr/>
        </p:nvSpPr>
        <p:spPr>
          <a:xfrm>
            <a:off x="4139951" y="3502596"/>
            <a:ext cx="1863389" cy="1657350"/>
          </a:xfrm>
          <a:prstGeom prst="roundRect">
            <a:avLst/>
          </a:prstGeom>
          <a:solidFill>
            <a:srgbClr val="A25C0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100" dirty="0">
                <a:solidFill>
                  <a:schemeClr val="bg1"/>
                </a:solidFill>
                <a:latin typeface="Calibri" pitchFamily="34" charset="0"/>
              </a:rPr>
              <a:t>Debt</a:t>
            </a:r>
          </a:p>
          <a:p>
            <a:pPr marL="228600" indent="-228600">
              <a:buFont typeface="Wingdings" pitchFamily="2" charset="2"/>
              <a:buChar char="§"/>
              <a:defRPr/>
            </a:pPr>
            <a:r>
              <a:rPr lang="en-US" sz="1100" dirty="0">
                <a:solidFill>
                  <a:schemeClr val="bg1"/>
                </a:solidFill>
                <a:latin typeface="Calibri" pitchFamily="34" charset="0"/>
              </a:rPr>
              <a:t>Mezzanine</a:t>
            </a:r>
          </a:p>
          <a:p>
            <a:pPr marL="228600" indent="-228600">
              <a:buFont typeface="Wingdings" pitchFamily="2" charset="2"/>
              <a:buChar char="§"/>
              <a:defRPr/>
            </a:pPr>
            <a:r>
              <a:rPr lang="en-US" sz="1100" dirty="0">
                <a:solidFill>
                  <a:schemeClr val="bg1"/>
                </a:solidFill>
                <a:latin typeface="Calibri" pitchFamily="34" charset="0"/>
              </a:rPr>
              <a:t>Equity</a:t>
            </a:r>
          </a:p>
          <a:p>
            <a:pPr marL="228600" indent="-228600">
              <a:buFont typeface="Wingdings" pitchFamily="2" charset="2"/>
              <a:buChar char="§"/>
              <a:defRPr/>
            </a:pPr>
            <a:r>
              <a:rPr lang="en-US" sz="1100" dirty="0">
                <a:solidFill>
                  <a:schemeClr val="bg1"/>
                </a:solidFill>
                <a:latin typeface="Calibri" pitchFamily="34" charset="0"/>
              </a:rPr>
              <a:t>Development Funding </a:t>
            </a:r>
          </a:p>
          <a:p>
            <a:pPr marL="228600" indent="-228600">
              <a:buFont typeface="Wingdings" pitchFamily="2" charset="2"/>
              <a:buChar char="§"/>
              <a:defRPr/>
            </a:pPr>
            <a:r>
              <a:rPr lang="en-US" sz="1100" dirty="0">
                <a:solidFill>
                  <a:schemeClr val="bg1"/>
                </a:solidFill>
                <a:latin typeface="Calibri" pitchFamily="34" charset="0"/>
              </a:rPr>
              <a:t>Technical assistance</a:t>
            </a:r>
          </a:p>
        </p:txBody>
      </p:sp>
      <p:sp>
        <p:nvSpPr>
          <p:cNvPr id="17" name="Rounded Rectangle 16"/>
          <p:cNvSpPr/>
          <p:nvPr/>
        </p:nvSpPr>
        <p:spPr>
          <a:xfrm>
            <a:off x="251080" y="3501008"/>
            <a:ext cx="1863390" cy="1655763"/>
          </a:xfrm>
          <a:prstGeom prst="round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100" dirty="0">
                <a:solidFill>
                  <a:schemeClr val="bg1"/>
                </a:solidFill>
                <a:latin typeface="Calibri" pitchFamily="34" charset="0"/>
              </a:rPr>
              <a:t>Project Identification and Scoping</a:t>
            </a:r>
          </a:p>
          <a:p>
            <a:pPr marL="228600" indent="-228600">
              <a:buFont typeface="Wingdings" pitchFamily="2" charset="2"/>
              <a:buChar char="§"/>
              <a:defRPr/>
            </a:pPr>
            <a:r>
              <a:rPr lang="en-US" sz="1100" dirty="0">
                <a:solidFill>
                  <a:schemeClr val="bg1"/>
                </a:solidFill>
                <a:latin typeface="Calibri" pitchFamily="34" charset="0"/>
              </a:rPr>
              <a:t>Feasibility Assessment</a:t>
            </a:r>
          </a:p>
          <a:p>
            <a:pPr marL="228600" indent="-228600">
              <a:buFont typeface="Wingdings" pitchFamily="2" charset="2"/>
              <a:buChar char="§"/>
              <a:defRPr/>
            </a:pPr>
            <a:r>
              <a:rPr lang="en-US" sz="1100" dirty="0">
                <a:solidFill>
                  <a:schemeClr val="bg1"/>
                </a:solidFill>
                <a:latin typeface="Calibri" pitchFamily="34" charset="0"/>
              </a:rPr>
              <a:t>Technical Assistance</a:t>
            </a:r>
          </a:p>
          <a:p>
            <a:pPr marL="228600" indent="-228600">
              <a:buFont typeface="Wingdings" pitchFamily="2" charset="2"/>
              <a:buChar char="§"/>
              <a:defRPr/>
            </a:pPr>
            <a:r>
              <a:rPr lang="en-US" sz="1100" dirty="0">
                <a:solidFill>
                  <a:schemeClr val="bg1"/>
                </a:solidFill>
                <a:latin typeface="Calibri" pitchFamily="34" charset="0"/>
              </a:rPr>
              <a:t>Development Funding</a:t>
            </a:r>
          </a:p>
          <a:p>
            <a:pPr marL="228600" indent="-228600">
              <a:buFont typeface="Wingdings" pitchFamily="2" charset="2"/>
              <a:buChar char="§"/>
              <a:defRPr/>
            </a:pPr>
            <a:r>
              <a:rPr lang="en-US" sz="1100" dirty="0">
                <a:solidFill>
                  <a:schemeClr val="bg1"/>
                </a:solidFill>
                <a:latin typeface="Calibri" pitchFamily="34" charset="0"/>
              </a:rPr>
              <a:t>Institutional Modeling</a:t>
            </a:r>
          </a:p>
          <a:p>
            <a:pPr marL="228600" indent="-228600">
              <a:buFont typeface="Wingdings" pitchFamily="2" charset="2"/>
              <a:buChar char="§"/>
              <a:defRPr/>
            </a:pPr>
            <a:r>
              <a:rPr lang="en-US" sz="1100" dirty="0">
                <a:solidFill>
                  <a:schemeClr val="bg1"/>
                </a:solidFill>
                <a:latin typeface="Calibri" pitchFamily="34" charset="0"/>
              </a:rPr>
              <a:t>Financial Structuring</a:t>
            </a:r>
          </a:p>
        </p:txBody>
      </p:sp>
      <p:sp>
        <p:nvSpPr>
          <p:cNvPr id="18" name="Rounded Rectangle 17"/>
          <p:cNvSpPr/>
          <p:nvPr/>
        </p:nvSpPr>
        <p:spPr>
          <a:xfrm>
            <a:off x="251520" y="2780928"/>
            <a:ext cx="1862950" cy="504825"/>
          </a:xfrm>
          <a:prstGeom prst="round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bg1"/>
                </a:solidFill>
                <a:latin typeface="Calibri" pitchFamily="34" charset="0"/>
              </a:rPr>
              <a:t>Project Development Advisory</a:t>
            </a:r>
          </a:p>
        </p:txBody>
      </p:sp>
      <p:sp>
        <p:nvSpPr>
          <p:cNvPr id="19" name="Rounded Rectangle 18"/>
          <p:cNvSpPr/>
          <p:nvPr/>
        </p:nvSpPr>
        <p:spPr>
          <a:xfrm>
            <a:off x="242621" y="5806157"/>
            <a:ext cx="1381006" cy="504155"/>
          </a:xfrm>
          <a:prstGeom prst="round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Underwriting</a:t>
            </a:r>
          </a:p>
        </p:txBody>
      </p:sp>
      <p:sp>
        <p:nvSpPr>
          <p:cNvPr id="21" name="Rounded Rectangle 20"/>
          <p:cNvSpPr/>
          <p:nvPr/>
        </p:nvSpPr>
        <p:spPr>
          <a:xfrm>
            <a:off x="1835696" y="5806157"/>
            <a:ext cx="1381006" cy="504155"/>
          </a:xfrm>
          <a:prstGeom prst="round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Arranging</a:t>
            </a:r>
          </a:p>
        </p:txBody>
      </p:sp>
      <p:sp>
        <p:nvSpPr>
          <p:cNvPr id="22" name="Rounded Rectangle 21"/>
          <p:cNvSpPr/>
          <p:nvPr/>
        </p:nvSpPr>
        <p:spPr>
          <a:xfrm>
            <a:off x="3407018" y="5806157"/>
            <a:ext cx="1381006" cy="504155"/>
          </a:xfrm>
          <a:prstGeom prst="round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Lending</a:t>
            </a:r>
          </a:p>
        </p:txBody>
      </p:sp>
      <p:sp>
        <p:nvSpPr>
          <p:cNvPr id="26" name="Rounded Rectangle 25"/>
          <p:cNvSpPr/>
          <p:nvPr/>
        </p:nvSpPr>
        <p:spPr>
          <a:xfrm>
            <a:off x="5004048" y="5806157"/>
            <a:ext cx="1381006" cy="504155"/>
          </a:xfrm>
          <a:prstGeom prst="round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Syndication</a:t>
            </a:r>
          </a:p>
        </p:txBody>
      </p:sp>
      <p:sp>
        <p:nvSpPr>
          <p:cNvPr id="27" name="Rounded Rectangle 26"/>
          <p:cNvSpPr/>
          <p:nvPr/>
        </p:nvSpPr>
        <p:spPr>
          <a:xfrm>
            <a:off x="6575370" y="5806157"/>
            <a:ext cx="1381006" cy="504155"/>
          </a:xfrm>
          <a:prstGeom prst="roundRect">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Transaction Management</a:t>
            </a:r>
          </a:p>
        </p:txBody>
      </p:sp>
      <p:sp>
        <p:nvSpPr>
          <p:cNvPr id="30" name="Rounded Rectangle 29"/>
          <p:cNvSpPr/>
          <p:nvPr/>
        </p:nvSpPr>
        <p:spPr>
          <a:xfrm>
            <a:off x="206258" y="2348880"/>
            <a:ext cx="7704856" cy="360040"/>
          </a:xfrm>
          <a:prstGeom prst="round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lumMod val="75000"/>
                    <a:lumOff val="25000"/>
                  </a:schemeClr>
                </a:solidFill>
                <a:latin typeface="Calibri" pitchFamily="34" charset="0"/>
              </a:rPr>
              <a:t>PRODUCTS</a:t>
            </a:r>
          </a:p>
        </p:txBody>
      </p:sp>
      <p:sp>
        <p:nvSpPr>
          <p:cNvPr id="31" name="Rounded Rectangle 30"/>
          <p:cNvSpPr/>
          <p:nvPr/>
        </p:nvSpPr>
        <p:spPr>
          <a:xfrm>
            <a:off x="206258" y="5415497"/>
            <a:ext cx="7704856" cy="360040"/>
          </a:xfrm>
          <a:prstGeom prst="round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lumMod val="75000"/>
                    <a:lumOff val="25000"/>
                  </a:schemeClr>
                </a:solidFill>
                <a:latin typeface="Calibri" pitchFamily="34" charset="0"/>
              </a:rPr>
              <a:t>SERVICES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1000"/>
                                        <p:tgtEl>
                                          <p:spTgt spid="48"/>
                                        </p:tgtEl>
                                      </p:cBhvr>
                                    </p:animEffect>
                                    <p:anim calcmode="lin" valueType="num">
                                      <p:cBhvr>
                                        <p:cTn id="32" dur="1000" fill="hold"/>
                                        <p:tgtEl>
                                          <p:spTgt spid="48"/>
                                        </p:tgtEl>
                                        <p:attrNameLst>
                                          <p:attrName>ppt_x</p:attrName>
                                        </p:attrNameLst>
                                      </p:cBhvr>
                                      <p:tavLst>
                                        <p:tav tm="0">
                                          <p:val>
                                            <p:strVal val="#ppt_x"/>
                                          </p:val>
                                        </p:tav>
                                        <p:tav tm="100000">
                                          <p:val>
                                            <p:strVal val="#ppt_x"/>
                                          </p:val>
                                        </p:tav>
                                      </p:tavLst>
                                    </p:anim>
                                    <p:anim calcmode="lin" valueType="num">
                                      <p:cBhvr>
                                        <p:cTn id="33" dur="1000" fill="hold"/>
                                        <p:tgtEl>
                                          <p:spTgt spid="4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1000"/>
                                        <p:tgtEl>
                                          <p:spTgt spid="49"/>
                                        </p:tgtEl>
                                      </p:cBhvr>
                                    </p:animEffect>
                                    <p:anim calcmode="lin" valueType="num">
                                      <p:cBhvr>
                                        <p:cTn id="37" dur="1000" fill="hold"/>
                                        <p:tgtEl>
                                          <p:spTgt spid="49"/>
                                        </p:tgtEl>
                                        <p:attrNameLst>
                                          <p:attrName>ppt_x</p:attrName>
                                        </p:attrNameLst>
                                      </p:cBhvr>
                                      <p:tavLst>
                                        <p:tav tm="0">
                                          <p:val>
                                            <p:strVal val="#ppt_x"/>
                                          </p:val>
                                        </p:tav>
                                        <p:tav tm="100000">
                                          <p:val>
                                            <p:strVal val="#ppt_x"/>
                                          </p:val>
                                        </p:tav>
                                      </p:tavLst>
                                    </p:anim>
                                    <p:anim calcmode="lin" valueType="num">
                                      <p:cBhvr>
                                        <p:cTn id="38"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barn(inVertical)">
                                      <p:cBhvr>
                                        <p:cTn id="43" dur="500"/>
                                        <p:tgtEl>
                                          <p:spTgt spid="31"/>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1000"/>
                                        <p:tgtEl>
                                          <p:spTgt spid="26"/>
                                        </p:tgtEl>
                                      </p:cBhvr>
                                    </p:animEffect>
                                    <p:anim calcmode="lin" valueType="num">
                                      <p:cBhvr>
                                        <p:cTn id="70" dur="1000" fill="hold"/>
                                        <p:tgtEl>
                                          <p:spTgt spid="26"/>
                                        </p:tgtEl>
                                        <p:attrNameLst>
                                          <p:attrName>ppt_x</p:attrName>
                                        </p:attrNameLst>
                                      </p:cBhvr>
                                      <p:tavLst>
                                        <p:tav tm="0">
                                          <p:val>
                                            <p:strVal val="#ppt_x"/>
                                          </p:val>
                                        </p:tav>
                                        <p:tav tm="100000">
                                          <p:val>
                                            <p:strVal val="#ppt_x"/>
                                          </p:val>
                                        </p:tav>
                                      </p:tavLst>
                                    </p:anim>
                                    <p:anim calcmode="lin" valueType="num">
                                      <p:cBhvr>
                                        <p:cTn id="7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1000"/>
                                        <p:tgtEl>
                                          <p:spTgt spid="27"/>
                                        </p:tgtEl>
                                      </p:cBhvr>
                                    </p:animEffect>
                                    <p:anim calcmode="lin" valueType="num">
                                      <p:cBhvr>
                                        <p:cTn id="77" dur="1000" fill="hold"/>
                                        <p:tgtEl>
                                          <p:spTgt spid="27"/>
                                        </p:tgtEl>
                                        <p:attrNameLst>
                                          <p:attrName>ppt_x</p:attrName>
                                        </p:attrNameLst>
                                      </p:cBhvr>
                                      <p:tavLst>
                                        <p:tav tm="0">
                                          <p:val>
                                            <p:strVal val="#ppt_x"/>
                                          </p:val>
                                        </p:tav>
                                        <p:tav tm="100000">
                                          <p:val>
                                            <p:strVal val="#ppt_x"/>
                                          </p:val>
                                        </p:tav>
                                      </p:tavLst>
                                    </p:anim>
                                    <p:anim calcmode="lin" valueType="num">
                                      <p:cBhvr>
                                        <p:cTn id="7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48" grpId="0" animBg="1"/>
      <p:bldP spid="49" grpId="0" animBg="1"/>
      <p:bldP spid="13" grpId="0" animBg="1"/>
      <p:bldP spid="19" grpId="0" animBg="1"/>
      <p:bldP spid="21" grpId="0" animBg="1"/>
      <p:bldP spid="22" grpId="0" animBg="1"/>
      <p:bldP spid="26" grpId="0" animBg="1"/>
      <p:bldP spid="27"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r>
              <a:rPr lang="en-US" smtClean="0">
                <a:latin typeface="Arial Narrow" pitchFamily="34" charset="0"/>
              </a:rPr>
              <a:t>Investment Requirements</a:t>
            </a:r>
          </a:p>
        </p:txBody>
      </p:sp>
      <p:sp>
        <p:nvSpPr>
          <p:cNvPr id="18435" name="Content Placeholder 5"/>
          <p:cNvSpPr>
            <a:spLocks noGrp="1"/>
          </p:cNvSpPr>
          <p:nvPr>
            <p:ph idx="1"/>
          </p:nvPr>
        </p:nvSpPr>
        <p:spPr>
          <a:xfrm>
            <a:off x="179388" y="1196975"/>
            <a:ext cx="8785225" cy="5472113"/>
          </a:xfrm>
        </p:spPr>
        <p:txBody>
          <a:bodyPr/>
          <a:lstStyle/>
          <a:p>
            <a:pPr algn="just" eaLnBrk="1" hangingPunct="1">
              <a:buFontTx/>
              <a:buNone/>
            </a:pPr>
            <a:r>
              <a:rPr lang="en-US" sz="1100" b="1" smtClean="0">
                <a:solidFill>
                  <a:schemeClr val="tx1"/>
                </a:solidFill>
                <a:latin typeface="Calibri" pitchFamily="34" charset="0"/>
              </a:rPr>
              <a:t>Assessment criteria</a:t>
            </a:r>
          </a:p>
          <a:p>
            <a:pPr lvl="1" algn="just" eaLnBrk="1" hangingPunct="1">
              <a:buFont typeface="Wingdings" pitchFamily="2" charset="2"/>
              <a:buChar char="§"/>
            </a:pPr>
            <a:r>
              <a:rPr lang="en-US" sz="1100" smtClean="0">
                <a:solidFill>
                  <a:schemeClr val="tx1"/>
                </a:solidFill>
                <a:latin typeface="Calibri" pitchFamily="34" charset="0"/>
              </a:rPr>
              <a:t>Key </a:t>
            </a:r>
            <a:r>
              <a:rPr lang="en-ZA" sz="1100" smtClean="0">
                <a:solidFill>
                  <a:schemeClr val="tx1"/>
                </a:solidFill>
                <a:latin typeface="Calibri" pitchFamily="34" charset="0"/>
              </a:rPr>
              <a:t>assessment criteria used to appraise potential investments create balance between development impact but also financial sustainability, and can be summarised under the following assessment areas:</a:t>
            </a:r>
          </a:p>
        </p:txBody>
      </p:sp>
      <p:sp>
        <p:nvSpPr>
          <p:cNvPr id="57" name="Rounded Rectangle 56"/>
          <p:cNvSpPr/>
          <p:nvPr/>
        </p:nvSpPr>
        <p:spPr>
          <a:xfrm>
            <a:off x="323850" y="1989138"/>
            <a:ext cx="2016125" cy="504825"/>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Mandate Fit</a:t>
            </a:r>
          </a:p>
        </p:txBody>
      </p:sp>
      <p:sp>
        <p:nvSpPr>
          <p:cNvPr id="58" name="Rounded Rectangle 57"/>
          <p:cNvSpPr/>
          <p:nvPr/>
        </p:nvSpPr>
        <p:spPr>
          <a:xfrm>
            <a:off x="323850" y="2565400"/>
            <a:ext cx="2016125" cy="165735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ZA" sz="1100" dirty="0">
                <a:solidFill>
                  <a:schemeClr val="bg1"/>
                </a:solidFill>
                <a:latin typeface="Calibri" pitchFamily="34" charset="0"/>
              </a:rPr>
              <a:t>Project must fit the developmental profile of the Bank’s mandate</a:t>
            </a:r>
          </a:p>
        </p:txBody>
      </p:sp>
      <p:sp>
        <p:nvSpPr>
          <p:cNvPr id="59" name="Rounded Rectangle 58"/>
          <p:cNvSpPr/>
          <p:nvPr/>
        </p:nvSpPr>
        <p:spPr>
          <a:xfrm>
            <a:off x="2484438" y="1989138"/>
            <a:ext cx="2016125" cy="504825"/>
          </a:xfrm>
          <a:prstGeom prst="round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Economic Benefit</a:t>
            </a:r>
          </a:p>
        </p:txBody>
      </p:sp>
      <p:sp>
        <p:nvSpPr>
          <p:cNvPr id="60" name="Rounded Rectangle 59"/>
          <p:cNvSpPr/>
          <p:nvPr/>
        </p:nvSpPr>
        <p:spPr>
          <a:xfrm>
            <a:off x="2482850" y="2565400"/>
            <a:ext cx="2017713" cy="1657350"/>
          </a:xfrm>
          <a:prstGeom prst="round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lvl="1" indent="-228600">
              <a:buFont typeface="Wingdings" pitchFamily="2" charset="2"/>
              <a:buChar char="§"/>
              <a:defRPr/>
            </a:pPr>
            <a:r>
              <a:rPr lang="en-US" sz="1100" dirty="0">
                <a:solidFill>
                  <a:schemeClr val="bg1"/>
                </a:solidFill>
                <a:latin typeface="Calibri" pitchFamily="34" charset="0"/>
              </a:rPr>
              <a:t>Economic benefit analysis must indicate sustainable positive development impact</a:t>
            </a:r>
          </a:p>
        </p:txBody>
      </p:sp>
      <p:sp>
        <p:nvSpPr>
          <p:cNvPr id="61" name="Rounded Rectangle 60"/>
          <p:cNvSpPr/>
          <p:nvPr/>
        </p:nvSpPr>
        <p:spPr>
          <a:xfrm>
            <a:off x="4643438" y="1990725"/>
            <a:ext cx="2014537" cy="5048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Calibri" pitchFamily="34" charset="0"/>
              </a:rPr>
              <a:t>Financial Viability</a:t>
            </a:r>
          </a:p>
        </p:txBody>
      </p:sp>
      <p:sp>
        <p:nvSpPr>
          <p:cNvPr id="62" name="Rounded Rectangle 61"/>
          <p:cNvSpPr/>
          <p:nvPr/>
        </p:nvSpPr>
        <p:spPr>
          <a:xfrm>
            <a:off x="4645025" y="2566988"/>
            <a:ext cx="2014538" cy="165576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lvl="1" indent="-228600">
              <a:buFont typeface="Wingdings" pitchFamily="2" charset="2"/>
              <a:buChar char="§"/>
              <a:defRPr/>
            </a:pPr>
            <a:r>
              <a:rPr lang="en-US" sz="1100" dirty="0">
                <a:solidFill>
                  <a:schemeClr val="tx1"/>
                </a:solidFill>
                <a:latin typeface="Calibri" pitchFamily="34" charset="0"/>
              </a:rPr>
              <a:t>Project must be financially viable and able to sustainably service debt /equity obligations</a:t>
            </a:r>
          </a:p>
          <a:p>
            <a:pPr marL="228600" lvl="1" indent="-228600">
              <a:defRPr/>
            </a:pPr>
            <a:endParaRPr lang="en-US" sz="1100" dirty="0">
              <a:solidFill>
                <a:schemeClr val="tx1"/>
              </a:solidFill>
              <a:latin typeface="Calibri" pitchFamily="34" charset="0"/>
            </a:endParaRPr>
          </a:p>
        </p:txBody>
      </p:sp>
      <p:sp>
        <p:nvSpPr>
          <p:cNvPr id="63" name="Rounded Rectangle 62"/>
          <p:cNvSpPr/>
          <p:nvPr/>
        </p:nvSpPr>
        <p:spPr>
          <a:xfrm>
            <a:off x="323850" y="4435475"/>
            <a:ext cx="2016125" cy="5048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Calibri" pitchFamily="34" charset="0"/>
              </a:rPr>
              <a:t>Technical Feasibility</a:t>
            </a:r>
          </a:p>
        </p:txBody>
      </p:sp>
      <p:sp>
        <p:nvSpPr>
          <p:cNvPr id="64" name="Rounded Rectangle 63"/>
          <p:cNvSpPr/>
          <p:nvPr/>
        </p:nvSpPr>
        <p:spPr>
          <a:xfrm>
            <a:off x="323850" y="5011738"/>
            <a:ext cx="2016125" cy="165735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lvl="1" indent="-228600">
              <a:buFont typeface="Wingdings" pitchFamily="2" charset="2"/>
              <a:buChar char="§"/>
              <a:defRPr/>
            </a:pPr>
            <a:r>
              <a:rPr lang="en-US" sz="1100" dirty="0">
                <a:solidFill>
                  <a:schemeClr val="tx1"/>
                </a:solidFill>
                <a:latin typeface="Calibri" pitchFamily="34" charset="0"/>
              </a:rPr>
              <a:t>Infrastructure must be technically appropriate </a:t>
            </a:r>
          </a:p>
          <a:p>
            <a:pPr marL="228600" lvl="1" indent="-228600">
              <a:defRPr/>
            </a:pPr>
            <a:endParaRPr lang="en-US" sz="1100" dirty="0">
              <a:solidFill>
                <a:schemeClr val="tx1"/>
              </a:solidFill>
              <a:latin typeface="Calibri" pitchFamily="34" charset="0"/>
            </a:endParaRPr>
          </a:p>
          <a:p>
            <a:pPr marL="228600" lvl="1" indent="-228600">
              <a:buFont typeface="Wingdings" pitchFamily="2" charset="2"/>
              <a:buChar char="§"/>
              <a:defRPr/>
            </a:pPr>
            <a:r>
              <a:rPr lang="en-US" sz="1100" dirty="0">
                <a:solidFill>
                  <a:schemeClr val="tx1"/>
                </a:solidFill>
                <a:latin typeface="Calibri" pitchFamily="34" charset="0"/>
              </a:rPr>
              <a:t>Projects must deploy cutting edge technology solutions from sound  and reputable suppliers</a:t>
            </a:r>
          </a:p>
        </p:txBody>
      </p:sp>
      <p:sp>
        <p:nvSpPr>
          <p:cNvPr id="65" name="Rounded Rectangle 64"/>
          <p:cNvSpPr/>
          <p:nvPr/>
        </p:nvSpPr>
        <p:spPr>
          <a:xfrm>
            <a:off x="2484438" y="4435475"/>
            <a:ext cx="2016125" cy="50482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Environmentally Sound</a:t>
            </a:r>
          </a:p>
        </p:txBody>
      </p:sp>
      <p:sp>
        <p:nvSpPr>
          <p:cNvPr id="66" name="Rounded Rectangle 65"/>
          <p:cNvSpPr/>
          <p:nvPr/>
        </p:nvSpPr>
        <p:spPr>
          <a:xfrm>
            <a:off x="2484438" y="5011738"/>
            <a:ext cx="2016125" cy="165735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100" dirty="0">
                <a:solidFill>
                  <a:schemeClr val="bg1"/>
                </a:solidFill>
                <a:latin typeface="Calibri" pitchFamily="34" charset="0"/>
              </a:rPr>
              <a:t>Projects must be supportive of the DBSAs broader environmental policy </a:t>
            </a:r>
          </a:p>
          <a:p>
            <a:pPr marL="228600" indent="-228600">
              <a:defRPr/>
            </a:pPr>
            <a:endParaRPr lang="en-US" sz="1100" dirty="0">
              <a:solidFill>
                <a:schemeClr val="bg1"/>
              </a:solidFill>
              <a:latin typeface="Calibri" pitchFamily="34" charset="0"/>
            </a:endParaRPr>
          </a:p>
          <a:p>
            <a:pPr marL="228600" indent="-228600">
              <a:buFont typeface="Wingdings" pitchFamily="2" charset="2"/>
              <a:buChar char="§"/>
              <a:defRPr/>
            </a:pPr>
            <a:r>
              <a:rPr lang="en-US" sz="1100" dirty="0">
                <a:solidFill>
                  <a:schemeClr val="bg1"/>
                </a:solidFill>
                <a:latin typeface="Calibri" pitchFamily="34" charset="0"/>
              </a:rPr>
              <a:t>Increase focus on renewable  energy with minimal carbon footprint</a:t>
            </a:r>
          </a:p>
        </p:txBody>
      </p:sp>
      <p:sp>
        <p:nvSpPr>
          <p:cNvPr id="67" name="Rounded Rectangle 66"/>
          <p:cNvSpPr/>
          <p:nvPr/>
        </p:nvSpPr>
        <p:spPr>
          <a:xfrm>
            <a:off x="4643438" y="4437063"/>
            <a:ext cx="2016125" cy="504825"/>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Risk Mitigation</a:t>
            </a:r>
          </a:p>
        </p:txBody>
      </p:sp>
      <p:sp>
        <p:nvSpPr>
          <p:cNvPr id="68" name="Rounded Rectangle 67"/>
          <p:cNvSpPr/>
          <p:nvPr/>
        </p:nvSpPr>
        <p:spPr>
          <a:xfrm>
            <a:off x="4643438" y="5013325"/>
            <a:ext cx="2016125" cy="1655763"/>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100" dirty="0">
                <a:solidFill>
                  <a:schemeClr val="bg1"/>
                </a:solidFill>
                <a:latin typeface="Calibri" pitchFamily="34" charset="0"/>
              </a:rPr>
              <a:t>Thorough identification of all risks and measures  </a:t>
            </a:r>
          </a:p>
          <a:p>
            <a:pPr marL="228600" indent="-228600">
              <a:defRPr/>
            </a:pPr>
            <a:endParaRPr lang="en-US" sz="1100" dirty="0">
              <a:solidFill>
                <a:schemeClr val="bg1"/>
              </a:solidFill>
              <a:latin typeface="Calibri" pitchFamily="34" charset="0"/>
            </a:endParaRPr>
          </a:p>
          <a:p>
            <a:pPr marL="228600" indent="-228600">
              <a:buFont typeface="Wingdings" pitchFamily="2" charset="2"/>
              <a:buChar char="§"/>
              <a:defRPr/>
            </a:pPr>
            <a:r>
              <a:rPr lang="en-US" sz="1100" dirty="0">
                <a:solidFill>
                  <a:schemeClr val="bg1"/>
                </a:solidFill>
                <a:latin typeface="Calibri" pitchFamily="34" charset="0"/>
              </a:rPr>
              <a:t>Development of mitigation strategies in the event of occurrence</a:t>
            </a:r>
          </a:p>
        </p:txBody>
      </p:sp>
      <p:sp>
        <p:nvSpPr>
          <p:cNvPr id="16" name="Rounded Rectangle 15"/>
          <p:cNvSpPr/>
          <p:nvPr/>
        </p:nvSpPr>
        <p:spPr>
          <a:xfrm>
            <a:off x="6804025" y="1989138"/>
            <a:ext cx="2014538" cy="5048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Calibri" pitchFamily="34" charset="0"/>
              </a:rPr>
              <a:t>Legal &amp; Regulatory Compliance</a:t>
            </a:r>
          </a:p>
        </p:txBody>
      </p:sp>
      <p:sp>
        <p:nvSpPr>
          <p:cNvPr id="17" name="Rounded Rectangle 16"/>
          <p:cNvSpPr/>
          <p:nvPr/>
        </p:nvSpPr>
        <p:spPr>
          <a:xfrm>
            <a:off x="6804025" y="2565400"/>
            <a:ext cx="2016125" cy="16557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lvl="1" indent="-228600">
              <a:buFont typeface="Wingdings" pitchFamily="2" charset="2"/>
              <a:buChar char="§"/>
              <a:defRPr/>
            </a:pPr>
            <a:r>
              <a:rPr lang="en-US" sz="1100" dirty="0">
                <a:solidFill>
                  <a:schemeClr val="tx1"/>
                </a:solidFill>
                <a:latin typeface="Calibri" pitchFamily="34" charset="0"/>
              </a:rPr>
              <a:t>Project must be compliant under the legal jurisdiction of South Africa</a:t>
            </a:r>
          </a:p>
          <a:p>
            <a:pPr marL="228600" lvl="1" indent="-228600">
              <a:buFont typeface="Wingdings" pitchFamily="2" charset="2"/>
              <a:buChar char="§"/>
              <a:defRPr/>
            </a:pPr>
            <a:r>
              <a:rPr lang="en-US" sz="1100" dirty="0">
                <a:solidFill>
                  <a:schemeClr val="tx1"/>
                </a:solidFill>
                <a:latin typeface="Calibri" pitchFamily="34" charset="0"/>
              </a:rPr>
              <a:t>Project must be consistent with the specific regulations impacting the sector</a:t>
            </a:r>
          </a:p>
        </p:txBody>
      </p:sp>
      <p:sp>
        <p:nvSpPr>
          <p:cNvPr id="18" name="Rounded Rectangle 17"/>
          <p:cNvSpPr/>
          <p:nvPr/>
        </p:nvSpPr>
        <p:spPr>
          <a:xfrm>
            <a:off x="6804025" y="4437063"/>
            <a:ext cx="2016125" cy="50482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1"/>
                </a:solidFill>
                <a:latin typeface="Calibri" pitchFamily="34" charset="0"/>
              </a:rPr>
              <a:t>Management and Institutional Capability</a:t>
            </a:r>
          </a:p>
        </p:txBody>
      </p:sp>
      <p:sp>
        <p:nvSpPr>
          <p:cNvPr id="20" name="Rounded Rectangle 19"/>
          <p:cNvSpPr/>
          <p:nvPr/>
        </p:nvSpPr>
        <p:spPr>
          <a:xfrm>
            <a:off x="6804025" y="5013325"/>
            <a:ext cx="2016125" cy="1655763"/>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buFont typeface="Wingdings" pitchFamily="2" charset="2"/>
              <a:buChar char="§"/>
              <a:defRPr/>
            </a:pPr>
            <a:r>
              <a:rPr lang="en-US" sz="1100" dirty="0">
                <a:solidFill>
                  <a:schemeClr val="bg1"/>
                </a:solidFill>
                <a:latin typeface="Calibri" pitchFamily="34" charset="0"/>
              </a:rPr>
              <a:t>Management must possess a sound track record of excellence </a:t>
            </a:r>
          </a:p>
          <a:p>
            <a:pPr marL="228600" indent="-228600">
              <a:buFont typeface="Wingdings" pitchFamily="2" charset="2"/>
              <a:buChar char="§"/>
              <a:defRPr/>
            </a:pPr>
            <a:r>
              <a:rPr lang="en-US" sz="1100" dirty="0">
                <a:solidFill>
                  <a:schemeClr val="bg1"/>
                </a:solidFill>
                <a:latin typeface="Calibri" pitchFamily="34" charset="0"/>
              </a:rPr>
              <a:t>Strategy , value proposition and business processes must be a formula for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1000"/>
                                        <p:tgtEl>
                                          <p:spTgt spid="57"/>
                                        </p:tgtEl>
                                      </p:cBhvr>
                                    </p:animEffect>
                                    <p:anim calcmode="lin" valueType="num">
                                      <p:cBhvr>
                                        <p:cTn id="8" dur="1000" fill="hold"/>
                                        <p:tgtEl>
                                          <p:spTgt spid="57"/>
                                        </p:tgtEl>
                                        <p:attrNameLst>
                                          <p:attrName>ppt_x</p:attrName>
                                        </p:attrNameLst>
                                      </p:cBhvr>
                                      <p:tavLst>
                                        <p:tav tm="0">
                                          <p:val>
                                            <p:strVal val="#ppt_x"/>
                                          </p:val>
                                        </p:tav>
                                        <p:tav tm="100000">
                                          <p:val>
                                            <p:strVal val="#ppt_x"/>
                                          </p:val>
                                        </p:tav>
                                      </p:tavLst>
                                    </p:anim>
                                    <p:anim calcmode="lin" valueType="num">
                                      <p:cBhvr>
                                        <p:cTn id="9" dur="1000" fill="hold"/>
                                        <p:tgtEl>
                                          <p:spTgt spid="5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fade">
                                      <p:cBhvr>
                                        <p:cTn id="12" dur="1000"/>
                                        <p:tgtEl>
                                          <p:spTgt spid="58"/>
                                        </p:tgtEl>
                                      </p:cBhvr>
                                    </p:animEffect>
                                    <p:anim calcmode="lin" valueType="num">
                                      <p:cBhvr>
                                        <p:cTn id="13" dur="1000" fill="hold"/>
                                        <p:tgtEl>
                                          <p:spTgt spid="58"/>
                                        </p:tgtEl>
                                        <p:attrNameLst>
                                          <p:attrName>ppt_x</p:attrName>
                                        </p:attrNameLst>
                                      </p:cBhvr>
                                      <p:tavLst>
                                        <p:tav tm="0">
                                          <p:val>
                                            <p:strVal val="#ppt_x"/>
                                          </p:val>
                                        </p:tav>
                                        <p:tav tm="100000">
                                          <p:val>
                                            <p:strVal val="#ppt_x"/>
                                          </p:val>
                                        </p:tav>
                                      </p:tavLst>
                                    </p:anim>
                                    <p:anim calcmode="lin" valueType="num">
                                      <p:cBhvr>
                                        <p:cTn id="14"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1000"/>
                                        <p:tgtEl>
                                          <p:spTgt spid="59"/>
                                        </p:tgtEl>
                                      </p:cBhvr>
                                    </p:animEffect>
                                    <p:anim calcmode="lin" valueType="num">
                                      <p:cBhvr>
                                        <p:cTn id="20" dur="1000" fill="hold"/>
                                        <p:tgtEl>
                                          <p:spTgt spid="59"/>
                                        </p:tgtEl>
                                        <p:attrNameLst>
                                          <p:attrName>ppt_x</p:attrName>
                                        </p:attrNameLst>
                                      </p:cBhvr>
                                      <p:tavLst>
                                        <p:tav tm="0">
                                          <p:val>
                                            <p:strVal val="#ppt_x"/>
                                          </p:val>
                                        </p:tav>
                                        <p:tav tm="100000">
                                          <p:val>
                                            <p:strVal val="#ppt_x"/>
                                          </p:val>
                                        </p:tav>
                                      </p:tavLst>
                                    </p:anim>
                                    <p:anim calcmode="lin" valueType="num">
                                      <p:cBhvr>
                                        <p:cTn id="21" dur="1000" fill="hold"/>
                                        <p:tgtEl>
                                          <p:spTgt spid="5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1000"/>
                                        <p:tgtEl>
                                          <p:spTgt spid="60"/>
                                        </p:tgtEl>
                                      </p:cBhvr>
                                    </p:animEffect>
                                    <p:anim calcmode="lin" valueType="num">
                                      <p:cBhvr>
                                        <p:cTn id="25" dur="1000" fill="hold"/>
                                        <p:tgtEl>
                                          <p:spTgt spid="60"/>
                                        </p:tgtEl>
                                        <p:attrNameLst>
                                          <p:attrName>ppt_x</p:attrName>
                                        </p:attrNameLst>
                                      </p:cBhvr>
                                      <p:tavLst>
                                        <p:tav tm="0">
                                          <p:val>
                                            <p:strVal val="#ppt_x"/>
                                          </p:val>
                                        </p:tav>
                                        <p:tav tm="100000">
                                          <p:val>
                                            <p:strVal val="#ppt_x"/>
                                          </p:val>
                                        </p:tav>
                                      </p:tavLst>
                                    </p:anim>
                                    <p:anim calcmode="lin" valueType="num">
                                      <p:cBhvr>
                                        <p:cTn id="26"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fade">
                                      <p:cBhvr>
                                        <p:cTn id="31" dur="1000"/>
                                        <p:tgtEl>
                                          <p:spTgt spid="61"/>
                                        </p:tgtEl>
                                      </p:cBhvr>
                                    </p:animEffect>
                                    <p:anim calcmode="lin" valueType="num">
                                      <p:cBhvr>
                                        <p:cTn id="32" dur="1000" fill="hold"/>
                                        <p:tgtEl>
                                          <p:spTgt spid="61"/>
                                        </p:tgtEl>
                                        <p:attrNameLst>
                                          <p:attrName>ppt_x</p:attrName>
                                        </p:attrNameLst>
                                      </p:cBhvr>
                                      <p:tavLst>
                                        <p:tav tm="0">
                                          <p:val>
                                            <p:strVal val="#ppt_x"/>
                                          </p:val>
                                        </p:tav>
                                        <p:tav tm="100000">
                                          <p:val>
                                            <p:strVal val="#ppt_x"/>
                                          </p:val>
                                        </p:tav>
                                      </p:tavLst>
                                    </p:anim>
                                    <p:anim calcmode="lin" valueType="num">
                                      <p:cBhvr>
                                        <p:cTn id="33" dur="1000" fill="hold"/>
                                        <p:tgtEl>
                                          <p:spTgt spid="6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fade">
                                      <p:cBhvr>
                                        <p:cTn id="36" dur="1000"/>
                                        <p:tgtEl>
                                          <p:spTgt spid="62"/>
                                        </p:tgtEl>
                                      </p:cBhvr>
                                    </p:animEffect>
                                    <p:anim calcmode="lin" valueType="num">
                                      <p:cBhvr>
                                        <p:cTn id="37" dur="1000" fill="hold"/>
                                        <p:tgtEl>
                                          <p:spTgt spid="62"/>
                                        </p:tgtEl>
                                        <p:attrNameLst>
                                          <p:attrName>ppt_x</p:attrName>
                                        </p:attrNameLst>
                                      </p:cBhvr>
                                      <p:tavLst>
                                        <p:tav tm="0">
                                          <p:val>
                                            <p:strVal val="#ppt_x"/>
                                          </p:val>
                                        </p:tav>
                                        <p:tav tm="100000">
                                          <p:val>
                                            <p:strVal val="#ppt_x"/>
                                          </p:val>
                                        </p:tav>
                                      </p:tavLst>
                                    </p:anim>
                                    <p:anim calcmode="lin" valueType="num">
                                      <p:cBhvr>
                                        <p:cTn id="38"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1000"/>
                                        <p:tgtEl>
                                          <p:spTgt spid="63"/>
                                        </p:tgtEl>
                                      </p:cBhvr>
                                    </p:animEffect>
                                    <p:anim calcmode="lin" valueType="num">
                                      <p:cBhvr>
                                        <p:cTn id="56" dur="1000" fill="hold"/>
                                        <p:tgtEl>
                                          <p:spTgt spid="63"/>
                                        </p:tgtEl>
                                        <p:attrNameLst>
                                          <p:attrName>ppt_x</p:attrName>
                                        </p:attrNameLst>
                                      </p:cBhvr>
                                      <p:tavLst>
                                        <p:tav tm="0">
                                          <p:val>
                                            <p:strVal val="#ppt_x"/>
                                          </p:val>
                                        </p:tav>
                                        <p:tav tm="100000">
                                          <p:val>
                                            <p:strVal val="#ppt_x"/>
                                          </p:val>
                                        </p:tav>
                                      </p:tavLst>
                                    </p:anim>
                                    <p:anim calcmode="lin" valueType="num">
                                      <p:cBhvr>
                                        <p:cTn id="57" dur="1000" fill="hold"/>
                                        <p:tgtEl>
                                          <p:spTgt spid="6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1000"/>
                                        <p:tgtEl>
                                          <p:spTgt spid="64"/>
                                        </p:tgtEl>
                                      </p:cBhvr>
                                    </p:animEffect>
                                    <p:anim calcmode="lin" valueType="num">
                                      <p:cBhvr>
                                        <p:cTn id="61" dur="1000" fill="hold"/>
                                        <p:tgtEl>
                                          <p:spTgt spid="64"/>
                                        </p:tgtEl>
                                        <p:attrNameLst>
                                          <p:attrName>ppt_x</p:attrName>
                                        </p:attrNameLst>
                                      </p:cBhvr>
                                      <p:tavLst>
                                        <p:tav tm="0">
                                          <p:val>
                                            <p:strVal val="#ppt_x"/>
                                          </p:val>
                                        </p:tav>
                                        <p:tav tm="100000">
                                          <p:val>
                                            <p:strVal val="#ppt_x"/>
                                          </p:val>
                                        </p:tav>
                                      </p:tavLst>
                                    </p:anim>
                                    <p:anim calcmode="lin" valueType="num">
                                      <p:cBhvr>
                                        <p:cTn id="62"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65"/>
                                        </p:tgtEl>
                                        <p:attrNameLst>
                                          <p:attrName>style.visibility</p:attrName>
                                        </p:attrNameLst>
                                      </p:cBhvr>
                                      <p:to>
                                        <p:strVal val="visible"/>
                                      </p:to>
                                    </p:set>
                                    <p:animEffect transition="in" filter="fade">
                                      <p:cBhvr>
                                        <p:cTn id="67" dur="1000"/>
                                        <p:tgtEl>
                                          <p:spTgt spid="65"/>
                                        </p:tgtEl>
                                      </p:cBhvr>
                                    </p:animEffect>
                                    <p:anim calcmode="lin" valueType="num">
                                      <p:cBhvr>
                                        <p:cTn id="68" dur="1000" fill="hold"/>
                                        <p:tgtEl>
                                          <p:spTgt spid="65"/>
                                        </p:tgtEl>
                                        <p:attrNameLst>
                                          <p:attrName>ppt_x</p:attrName>
                                        </p:attrNameLst>
                                      </p:cBhvr>
                                      <p:tavLst>
                                        <p:tav tm="0">
                                          <p:val>
                                            <p:strVal val="#ppt_x"/>
                                          </p:val>
                                        </p:tav>
                                        <p:tav tm="100000">
                                          <p:val>
                                            <p:strVal val="#ppt_x"/>
                                          </p:val>
                                        </p:tav>
                                      </p:tavLst>
                                    </p:anim>
                                    <p:anim calcmode="lin" valueType="num">
                                      <p:cBhvr>
                                        <p:cTn id="69" dur="1000" fill="hold"/>
                                        <p:tgtEl>
                                          <p:spTgt spid="6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66"/>
                                        </p:tgtEl>
                                        <p:attrNameLst>
                                          <p:attrName>style.visibility</p:attrName>
                                        </p:attrNameLst>
                                      </p:cBhvr>
                                      <p:to>
                                        <p:strVal val="visible"/>
                                      </p:to>
                                    </p:set>
                                    <p:animEffect transition="in" filter="fade">
                                      <p:cBhvr>
                                        <p:cTn id="72" dur="1000"/>
                                        <p:tgtEl>
                                          <p:spTgt spid="66"/>
                                        </p:tgtEl>
                                      </p:cBhvr>
                                    </p:animEffect>
                                    <p:anim calcmode="lin" valueType="num">
                                      <p:cBhvr>
                                        <p:cTn id="73" dur="1000" fill="hold"/>
                                        <p:tgtEl>
                                          <p:spTgt spid="66"/>
                                        </p:tgtEl>
                                        <p:attrNameLst>
                                          <p:attrName>ppt_x</p:attrName>
                                        </p:attrNameLst>
                                      </p:cBhvr>
                                      <p:tavLst>
                                        <p:tav tm="0">
                                          <p:val>
                                            <p:strVal val="#ppt_x"/>
                                          </p:val>
                                        </p:tav>
                                        <p:tav tm="100000">
                                          <p:val>
                                            <p:strVal val="#ppt_x"/>
                                          </p:val>
                                        </p:tav>
                                      </p:tavLst>
                                    </p:anim>
                                    <p:anim calcmode="lin" valueType="num">
                                      <p:cBhvr>
                                        <p:cTn id="74"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fade">
                                      <p:cBhvr>
                                        <p:cTn id="79" dur="1000"/>
                                        <p:tgtEl>
                                          <p:spTgt spid="67"/>
                                        </p:tgtEl>
                                      </p:cBhvr>
                                    </p:animEffect>
                                    <p:anim calcmode="lin" valueType="num">
                                      <p:cBhvr>
                                        <p:cTn id="80" dur="1000" fill="hold"/>
                                        <p:tgtEl>
                                          <p:spTgt spid="67"/>
                                        </p:tgtEl>
                                        <p:attrNameLst>
                                          <p:attrName>ppt_x</p:attrName>
                                        </p:attrNameLst>
                                      </p:cBhvr>
                                      <p:tavLst>
                                        <p:tav tm="0">
                                          <p:val>
                                            <p:strVal val="#ppt_x"/>
                                          </p:val>
                                        </p:tav>
                                        <p:tav tm="100000">
                                          <p:val>
                                            <p:strVal val="#ppt_x"/>
                                          </p:val>
                                        </p:tav>
                                      </p:tavLst>
                                    </p:anim>
                                    <p:anim calcmode="lin" valueType="num">
                                      <p:cBhvr>
                                        <p:cTn id="81" dur="1000" fill="hold"/>
                                        <p:tgtEl>
                                          <p:spTgt spid="6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fade">
                                      <p:cBhvr>
                                        <p:cTn id="84" dur="1000"/>
                                        <p:tgtEl>
                                          <p:spTgt spid="68"/>
                                        </p:tgtEl>
                                      </p:cBhvr>
                                    </p:animEffect>
                                    <p:anim calcmode="lin" valueType="num">
                                      <p:cBhvr>
                                        <p:cTn id="85" dur="1000" fill="hold"/>
                                        <p:tgtEl>
                                          <p:spTgt spid="68"/>
                                        </p:tgtEl>
                                        <p:attrNameLst>
                                          <p:attrName>ppt_x</p:attrName>
                                        </p:attrNameLst>
                                      </p:cBhvr>
                                      <p:tavLst>
                                        <p:tav tm="0">
                                          <p:val>
                                            <p:strVal val="#ppt_x"/>
                                          </p:val>
                                        </p:tav>
                                        <p:tav tm="100000">
                                          <p:val>
                                            <p:strVal val="#ppt_x"/>
                                          </p:val>
                                        </p:tav>
                                      </p:tavLst>
                                    </p:anim>
                                    <p:anim calcmode="lin" valueType="num">
                                      <p:cBhvr>
                                        <p:cTn id="86"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fade">
                                      <p:cBhvr>
                                        <p:cTn id="96" dur="1000"/>
                                        <p:tgtEl>
                                          <p:spTgt spid="20"/>
                                        </p:tgtEl>
                                      </p:cBhvr>
                                    </p:animEffect>
                                    <p:anim calcmode="lin" valueType="num">
                                      <p:cBhvr>
                                        <p:cTn id="97" dur="1000" fill="hold"/>
                                        <p:tgtEl>
                                          <p:spTgt spid="20"/>
                                        </p:tgtEl>
                                        <p:attrNameLst>
                                          <p:attrName>ppt_x</p:attrName>
                                        </p:attrNameLst>
                                      </p:cBhvr>
                                      <p:tavLst>
                                        <p:tav tm="0">
                                          <p:val>
                                            <p:strVal val="#ppt_x"/>
                                          </p:val>
                                        </p:tav>
                                        <p:tav tm="100000">
                                          <p:val>
                                            <p:strVal val="#ppt_x"/>
                                          </p:val>
                                        </p:tav>
                                      </p:tavLst>
                                    </p:anim>
                                    <p:anim calcmode="lin" valueType="num">
                                      <p:cBhvr>
                                        <p:cTn id="9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16" grpId="0" animBg="1"/>
      <p:bldP spid="17" grpId="0" animBg="1"/>
      <p:bldP spid="18"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Elbow Connector 87"/>
          <p:cNvCxnSpPr>
            <a:stCxn id="10" idx="2"/>
            <a:endCxn id="11" idx="0"/>
          </p:cNvCxnSpPr>
          <p:nvPr/>
        </p:nvCxnSpPr>
        <p:spPr>
          <a:xfrm rot="16200000" flipH="1">
            <a:off x="2046287" y="4725193"/>
            <a:ext cx="865188" cy="1"/>
          </a:xfrm>
          <a:prstGeom prst="bentConnector3">
            <a:avLst>
              <a:gd name="adj1" fmla="val 50000"/>
            </a:avLst>
          </a:prstGeom>
          <a:ln w="12700">
            <a:solidFill>
              <a:schemeClr val="accent5">
                <a:lumMod val="9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6" name="Oval 85"/>
          <p:cNvSpPr/>
          <p:nvPr/>
        </p:nvSpPr>
        <p:spPr>
          <a:xfrm>
            <a:off x="2265363" y="4508500"/>
            <a:ext cx="360362" cy="36036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latin typeface="Calibri" pitchFamily="34" charset="0"/>
            </a:endParaRPr>
          </a:p>
        </p:txBody>
      </p:sp>
      <p:sp>
        <p:nvSpPr>
          <p:cNvPr id="19460" name="Title 3"/>
          <p:cNvSpPr>
            <a:spLocks noGrp="1"/>
          </p:cNvSpPr>
          <p:nvPr>
            <p:ph type="title"/>
          </p:nvPr>
        </p:nvSpPr>
        <p:spPr/>
        <p:txBody>
          <a:bodyPr/>
          <a:lstStyle/>
          <a:p>
            <a:r>
              <a:rPr lang="en-US" smtClean="0">
                <a:latin typeface="Arial Narrow" pitchFamily="34" charset="0"/>
              </a:rPr>
              <a:t>Investment Process</a:t>
            </a:r>
          </a:p>
        </p:txBody>
      </p:sp>
      <p:sp>
        <p:nvSpPr>
          <p:cNvPr id="9" name="Rounded Rectangle 8"/>
          <p:cNvSpPr/>
          <p:nvPr/>
        </p:nvSpPr>
        <p:spPr>
          <a:xfrm>
            <a:off x="1978025" y="1773238"/>
            <a:ext cx="935038" cy="79216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lvl="1" indent="-228600" algn="ctr">
              <a:defRPr/>
            </a:pPr>
            <a:r>
              <a:rPr lang="en-US" sz="1000" dirty="0">
                <a:solidFill>
                  <a:schemeClr val="bg1"/>
                </a:solidFill>
                <a:latin typeface="Calibri" pitchFamily="34" charset="0"/>
              </a:rPr>
              <a:t>New</a:t>
            </a:r>
          </a:p>
          <a:p>
            <a:pPr marL="228600" lvl="1" indent="-228600" algn="ctr">
              <a:defRPr/>
            </a:pPr>
            <a:r>
              <a:rPr lang="en-US" sz="1000" dirty="0">
                <a:solidFill>
                  <a:schemeClr val="bg1"/>
                </a:solidFill>
                <a:latin typeface="Calibri" pitchFamily="34" charset="0"/>
              </a:rPr>
              <a:t>Business</a:t>
            </a:r>
          </a:p>
          <a:p>
            <a:pPr marL="228600" lvl="1" indent="-228600" algn="ctr">
              <a:defRPr/>
            </a:pPr>
            <a:r>
              <a:rPr lang="en-US" sz="1000" dirty="0">
                <a:solidFill>
                  <a:schemeClr val="bg1"/>
                </a:solidFill>
                <a:latin typeface="Calibri" pitchFamily="34" charset="0"/>
              </a:rPr>
              <a:t>Committee</a:t>
            </a:r>
          </a:p>
          <a:p>
            <a:pPr marL="228600" lvl="1" indent="-228600" algn="ctr">
              <a:defRPr/>
            </a:pPr>
            <a:r>
              <a:rPr lang="en-US" sz="1000" dirty="0">
                <a:solidFill>
                  <a:schemeClr val="bg1"/>
                </a:solidFill>
                <a:latin typeface="Calibri" pitchFamily="34" charset="0"/>
              </a:rPr>
              <a:t>(NBC)</a:t>
            </a:r>
          </a:p>
        </p:txBody>
      </p:sp>
      <p:sp>
        <p:nvSpPr>
          <p:cNvPr id="10" name="Rounded Rectangle 9"/>
          <p:cNvSpPr/>
          <p:nvPr/>
        </p:nvSpPr>
        <p:spPr>
          <a:xfrm>
            <a:off x="1724024" y="3500438"/>
            <a:ext cx="1509714" cy="792162"/>
          </a:xfrm>
          <a:prstGeom prst="roundRect">
            <a:avLst/>
          </a:prstGeom>
          <a:solidFill>
            <a:srgbClr val="A25C0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lvl="1" indent="-228600" algn="ctr">
              <a:defRPr/>
            </a:pPr>
            <a:r>
              <a:rPr lang="en-US" sz="1000" dirty="0" smtClean="0">
                <a:solidFill>
                  <a:schemeClr val="bg1"/>
                </a:solidFill>
                <a:latin typeface="Calibri" pitchFamily="34" charset="0"/>
              </a:rPr>
              <a:t>Credit &amp; Development</a:t>
            </a:r>
            <a:endParaRPr lang="en-US" sz="1000" dirty="0">
              <a:solidFill>
                <a:schemeClr val="bg1"/>
              </a:solidFill>
              <a:latin typeface="Calibri" pitchFamily="34" charset="0"/>
            </a:endParaRPr>
          </a:p>
          <a:p>
            <a:pPr marL="228600" lvl="1" indent="-228600" algn="ctr">
              <a:defRPr/>
            </a:pPr>
            <a:r>
              <a:rPr lang="en-US" sz="1000" dirty="0" smtClean="0">
                <a:solidFill>
                  <a:schemeClr val="bg1"/>
                </a:solidFill>
                <a:latin typeface="Calibri" pitchFamily="34" charset="0"/>
              </a:rPr>
              <a:t>Impact Committee</a:t>
            </a:r>
            <a:endParaRPr lang="en-US" sz="1000" dirty="0">
              <a:solidFill>
                <a:schemeClr val="bg1"/>
              </a:solidFill>
              <a:latin typeface="Calibri" pitchFamily="34" charset="0"/>
            </a:endParaRPr>
          </a:p>
          <a:p>
            <a:pPr marL="228600" lvl="1" indent="-228600" algn="ctr">
              <a:defRPr/>
            </a:pPr>
            <a:r>
              <a:rPr lang="en-US" sz="1000" dirty="0">
                <a:solidFill>
                  <a:schemeClr val="bg1"/>
                </a:solidFill>
                <a:latin typeface="Calibri" pitchFamily="34" charset="0"/>
              </a:rPr>
              <a:t>(</a:t>
            </a:r>
            <a:r>
              <a:rPr lang="en-US" sz="1000" dirty="0" smtClean="0">
                <a:solidFill>
                  <a:schemeClr val="bg1"/>
                </a:solidFill>
                <a:latin typeface="Calibri" pitchFamily="34" charset="0"/>
              </a:rPr>
              <a:t>CDIC</a:t>
            </a:r>
            <a:r>
              <a:rPr lang="en-US" sz="1000" dirty="0">
                <a:solidFill>
                  <a:schemeClr val="bg1"/>
                </a:solidFill>
                <a:latin typeface="Calibri" pitchFamily="34" charset="0"/>
              </a:rPr>
              <a:t>)</a:t>
            </a:r>
          </a:p>
        </p:txBody>
      </p:sp>
      <p:sp>
        <p:nvSpPr>
          <p:cNvPr id="11" name="Rounded Rectangle 10"/>
          <p:cNvSpPr/>
          <p:nvPr/>
        </p:nvSpPr>
        <p:spPr>
          <a:xfrm>
            <a:off x="1724025" y="5157788"/>
            <a:ext cx="1509713" cy="79216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lvl="1" indent="-228600" algn="ctr">
              <a:defRPr/>
            </a:pPr>
            <a:r>
              <a:rPr lang="en-US" sz="1000" dirty="0">
                <a:solidFill>
                  <a:schemeClr val="tx1"/>
                </a:solidFill>
                <a:latin typeface="Calibri" pitchFamily="34" charset="0"/>
              </a:rPr>
              <a:t>Board</a:t>
            </a:r>
          </a:p>
          <a:p>
            <a:pPr marL="228600" lvl="1" indent="-228600" algn="ctr">
              <a:defRPr/>
            </a:pPr>
            <a:r>
              <a:rPr lang="en-US" sz="1000" dirty="0">
                <a:solidFill>
                  <a:schemeClr val="tx1"/>
                </a:solidFill>
                <a:latin typeface="Calibri" pitchFamily="34" charset="0"/>
              </a:rPr>
              <a:t>Corporate</a:t>
            </a:r>
          </a:p>
          <a:p>
            <a:pPr marL="228600" lvl="1" indent="-228600" algn="ctr">
              <a:defRPr/>
            </a:pPr>
            <a:r>
              <a:rPr lang="en-US" sz="1000" dirty="0">
                <a:solidFill>
                  <a:schemeClr val="tx1"/>
                </a:solidFill>
                <a:latin typeface="Calibri" pitchFamily="34" charset="0"/>
              </a:rPr>
              <a:t>Credit</a:t>
            </a:r>
          </a:p>
          <a:p>
            <a:pPr marL="228600" lvl="1" indent="-228600" algn="ctr">
              <a:defRPr/>
            </a:pPr>
            <a:r>
              <a:rPr lang="en-US" sz="1000" dirty="0">
                <a:solidFill>
                  <a:schemeClr val="tx1"/>
                </a:solidFill>
                <a:latin typeface="Calibri" pitchFamily="34" charset="0"/>
              </a:rPr>
              <a:t>Committee</a:t>
            </a:r>
          </a:p>
          <a:p>
            <a:pPr marL="228600" lvl="1" indent="-228600" algn="ctr">
              <a:defRPr/>
            </a:pPr>
            <a:r>
              <a:rPr lang="en-US" sz="1000" dirty="0">
                <a:solidFill>
                  <a:schemeClr val="tx1"/>
                </a:solidFill>
                <a:latin typeface="Calibri" pitchFamily="34" charset="0"/>
              </a:rPr>
              <a:t>(BCIC)</a:t>
            </a:r>
          </a:p>
        </p:txBody>
      </p:sp>
      <p:cxnSp>
        <p:nvCxnSpPr>
          <p:cNvPr id="13" name="Elbow Connector 12"/>
          <p:cNvCxnSpPr>
            <a:stCxn id="9" idx="2"/>
            <a:endCxn id="10" idx="0"/>
          </p:cNvCxnSpPr>
          <p:nvPr/>
        </p:nvCxnSpPr>
        <p:spPr>
          <a:xfrm rot="16200000" flipH="1">
            <a:off x="1994693" y="3016250"/>
            <a:ext cx="935038" cy="33337"/>
          </a:xfrm>
          <a:prstGeom prst="bentConnector3">
            <a:avLst>
              <a:gd name="adj1" fmla="val 50000"/>
            </a:avLst>
          </a:prstGeom>
          <a:ln w="12700">
            <a:solidFill>
              <a:schemeClr val="accent5">
                <a:lumMod val="9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112838" y="3716338"/>
            <a:ext cx="360362" cy="3603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latin typeface="Calibri" pitchFamily="34" charset="0"/>
            </a:endParaRPr>
          </a:p>
        </p:txBody>
      </p:sp>
      <p:cxnSp>
        <p:nvCxnSpPr>
          <p:cNvPr id="27" name="Elbow Connector 26"/>
          <p:cNvCxnSpPr>
            <a:stCxn id="10" idx="1"/>
            <a:endCxn id="25" idx="6"/>
          </p:cNvCxnSpPr>
          <p:nvPr/>
        </p:nvCxnSpPr>
        <p:spPr>
          <a:xfrm rot="10800000">
            <a:off x="1473200" y="3896519"/>
            <a:ext cx="250824" cy="12700"/>
          </a:xfrm>
          <a:prstGeom prst="bentConnector3">
            <a:avLst>
              <a:gd name="adj1" fmla="val 50000"/>
            </a:avLst>
          </a:prstGeom>
          <a:ln w="12700">
            <a:solidFill>
              <a:schemeClr val="accent5">
                <a:lumMod val="9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112838" y="5373688"/>
            <a:ext cx="360362" cy="3587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latin typeface="Calibri" pitchFamily="34" charset="0"/>
            </a:endParaRPr>
          </a:p>
        </p:txBody>
      </p:sp>
      <p:sp>
        <p:nvSpPr>
          <p:cNvPr id="42" name="Oval 41"/>
          <p:cNvSpPr/>
          <p:nvPr/>
        </p:nvSpPr>
        <p:spPr>
          <a:xfrm>
            <a:off x="1112838" y="1989138"/>
            <a:ext cx="360362" cy="36036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latin typeface="Calibri" pitchFamily="34" charset="0"/>
            </a:endParaRPr>
          </a:p>
        </p:txBody>
      </p:sp>
      <p:cxnSp>
        <p:nvCxnSpPr>
          <p:cNvPr id="43" name="Elbow Connector 42"/>
          <p:cNvCxnSpPr>
            <a:endCxn id="42" idx="6"/>
          </p:cNvCxnSpPr>
          <p:nvPr/>
        </p:nvCxnSpPr>
        <p:spPr>
          <a:xfrm rot="10800000" flipV="1">
            <a:off x="1473200" y="2168525"/>
            <a:ext cx="501650" cy="0"/>
          </a:xfrm>
          <a:prstGeom prst="bentConnector3">
            <a:avLst>
              <a:gd name="adj1" fmla="val 50000"/>
            </a:avLst>
          </a:prstGeom>
          <a:ln w="127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rot="10800000" flipV="1">
            <a:off x="1473200" y="5589588"/>
            <a:ext cx="501650" cy="0"/>
          </a:xfrm>
          <a:prstGeom prst="bentConnector3">
            <a:avLst>
              <a:gd name="adj1" fmla="val 50000"/>
            </a:avLst>
          </a:prstGeom>
          <a:ln w="12700">
            <a:solidFill>
              <a:schemeClr val="accent5">
                <a:lumMod val="9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201988" y="1989138"/>
            <a:ext cx="358775" cy="3603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latin typeface="Calibri" pitchFamily="34" charset="0"/>
            </a:endParaRPr>
          </a:p>
        </p:txBody>
      </p:sp>
      <p:cxnSp>
        <p:nvCxnSpPr>
          <p:cNvPr id="47" name="Elbow Connector 46"/>
          <p:cNvCxnSpPr>
            <a:stCxn id="9" idx="3"/>
            <a:endCxn id="45" idx="2"/>
          </p:cNvCxnSpPr>
          <p:nvPr/>
        </p:nvCxnSpPr>
        <p:spPr>
          <a:xfrm>
            <a:off x="2913063" y="2168525"/>
            <a:ext cx="288925" cy="1588"/>
          </a:xfrm>
          <a:prstGeom prst="bentConnector3">
            <a:avLst>
              <a:gd name="adj1" fmla="val 50000"/>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45" idx="0"/>
            <a:endCxn id="9" idx="0"/>
          </p:cNvCxnSpPr>
          <p:nvPr/>
        </p:nvCxnSpPr>
        <p:spPr>
          <a:xfrm rot="16200000" flipV="1">
            <a:off x="2805113" y="1412875"/>
            <a:ext cx="215900" cy="936625"/>
          </a:xfrm>
          <a:prstGeom prst="bentConnector3">
            <a:avLst>
              <a:gd name="adj1" fmla="val 20582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9474" name="TextBox 51"/>
          <p:cNvSpPr txBox="1">
            <a:spLocks noChangeArrowheads="1"/>
          </p:cNvSpPr>
          <p:nvPr/>
        </p:nvSpPr>
        <p:spPr bwMode="auto">
          <a:xfrm>
            <a:off x="3560763" y="2205038"/>
            <a:ext cx="725487" cy="215900"/>
          </a:xfrm>
          <a:prstGeom prst="rect">
            <a:avLst/>
          </a:prstGeom>
          <a:noFill/>
          <a:ln w="9525">
            <a:noFill/>
            <a:miter lim="800000"/>
            <a:headEnd/>
            <a:tailEnd/>
          </a:ln>
        </p:spPr>
        <p:txBody>
          <a:bodyPr wrap="none">
            <a:spAutoFit/>
          </a:bodyPr>
          <a:lstStyle/>
          <a:p>
            <a:r>
              <a:rPr lang="en-ZA" sz="800">
                <a:latin typeface="Calibri" pitchFamily="34" charset="0"/>
              </a:rPr>
              <a:t>Approve ERR</a:t>
            </a:r>
          </a:p>
        </p:txBody>
      </p:sp>
      <p:sp>
        <p:nvSpPr>
          <p:cNvPr id="19475" name="TextBox 52"/>
          <p:cNvSpPr txBox="1">
            <a:spLocks noChangeArrowheads="1"/>
          </p:cNvSpPr>
          <p:nvPr/>
        </p:nvSpPr>
        <p:spPr bwMode="auto">
          <a:xfrm>
            <a:off x="2481263" y="1125538"/>
            <a:ext cx="1504950" cy="338137"/>
          </a:xfrm>
          <a:prstGeom prst="rect">
            <a:avLst/>
          </a:prstGeom>
          <a:solidFill>
            <a:srgbClr val="C00000"/>
          </a:solidFill>
          <a:ln w="9525">
            <a:noFill/>
            <a:miter lim="800000"/>
            <a:headEnd/>
            <a:tailEnd/>
          </a:ln>
        </p:spPr>
        <p:txBody>
          <a:bodyPr wrap="none">
            <a:spAutoFit/>
          </a:bodyPr>
          <a:lstStyle/>
          <a:p>
            <a:r>
              <a:rPr lang="en-ZA" sz="800">
                <a:solidFill>
                  <a:schemeClr val="bg1"/>
                </a:solidFill>
                <a:latin typeface="Calibri" pitchFamily="34" charset="0"/>
              </a:rPr>
              <a:t>2:  Conduct due diligence and </a:t>
            </a:r>
          </a:p>
          <a:p>
            <a:r>
              <a:rPr lang="en-ZA" sz="800">
                <a:solidFill>
                  <a:schemeClr val="bg1"/>
                </a:solidFill>
                <a:latin typeface="Calibri" pitchFamily="34" charset="0"/>
              </a:rPr>
              <a:t>submit Appraisal Report to NBC</a:t>
            </a:r>
          </a:p>
        </p:txBody>
      </p:sp>
      <p:cxnSp>
        <p:nvCxnSpPr>
          <p:cNvPr id="55" name="Elbow Connector 54"/>
          <p:cNvCxnSpPr/>
          <p:nvPr/>
        </p:nvCxnSpPr>
        <p:spPr>
          <a:xfrm rot="5400000">
            <a:off x="1833562" y="1484313"/>
            <a:ext cx="576263" cy="1588"/>
          </a:xfrm>
          <a:prstGeom prst="bentConnector3">
            <a:avLst>
              <a:gd name="adj1" fmla="val 50000"/>
            </a:avLst>
          </a:prstGeom>
          <a:ln>
            <a:solidFill>
              <a:schemeClr val="accent5">
                <a:lumMod val="9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81038" y="1341438"/>
            <a:ext cx="1179512" cy="338137"/>
          </a:xfrm>
          <a:prstGeom prst="rect">
            <a:avLst/>
          </a:prstGeom>
          <a:solidFill>
            <a:schemeClr val="bg2">
              <a:lumMod val="40000"/>
              <a:lumOff val="60000"/>
            </a:schemeClr>
          </a:solidFill>
        </p:spPr>
        <p:txBody>
          <a:bodyPr wrap="none">
            <a:spAutoFit/>
          </a:bodyPr>
          <a:lstStyle/>
          <a:p>
            <a:pPr>
              <a:defRPr/>
            </a:pPr>
            <a:r>
              <a:rPr lang="en-ZA" sz="800" dirty="0">
                <a:latin typeface="Calibri" pitchFamily="34" charset="0"/>
              </a:rPr>
              <a:t>1:  Submit Early Review </a:t>
            </a:r>
          </a:p>
          <a:p>
            <a:pPr>
              <a:defRPr/>
            </a:pPr>
            <a:r>
              <a:rPr lang="en-ZA" sz="800" dirty="0">
                <a:latin typeface="Calibri" pitchFamily="34" charset="0"/>
              </a:rPr>
              <a:t>Report (ERR)</a:t>
            </a:r>
          </a:p>
        </p:txBody>
      </p:sp>
      <p:sp>
        <p:nvSpPr>
          <p:cNvPr id="19478" name="TextBox 63"/>
          <p:cNvSpPr txBox="1">
            <a:spLocks noChangeArrowheads="1"/>
          </p:cNvSpPr>
          <p:nvPr/>
        </p:nvSpPr>
        <p:spPr bwMode="auto">
          <a:xfrm>
            <a:off x="1041400" y="2420938"/>
            <a:ext cx="519113" cy="215900"/>
          </a:xfrm>
          <a:prstGeom prst="rect">
            <a:avLst/>
          </a:prstGeom>
          <a:noFill/>
          <a:ln w="9525">
            <a:noFill/>
            <a:miter lim="800000"/>
            <a:headEnd/>
            <a:tailEnd/>
          </a:ln>
        </p:spPr>
        <p:txBody>
          <a:bodyPr wrap="none">
            <a:spAutoFit/>
          </a:bodyPr>
          <a:lstStyle/>
          <a:p>
            <a:r>
              <a:rPr lang="en-ZA" sz="800">
                <a:latin typeface="Calibri" pitchFamily="34" charset="0"/>
              </a:rPr>
              <a:t>Decline </a:t>
            </a:r>
          </a:p>
        </p:txBody>
      </p:sp>
      <p:sp>
        <p:nvSpPr>
          <p:cNvPr id="19479" name="TextBox 79"/>
          <p:cNvSpPr txBox="1">
            <a:spLocks noChangeArrowheads="1"/>
          </p:cNvSpPr>
          <p:nvPr/>
        </p:nvSpPr>
        <p:spPr bwMode="auto">
          <a:xfrm>
            <a:off x="1177925" y="2874963"/>
            <a:ext cx="976313" cy="338137"/>
          </a:xfrm>
          <a:prstGeom prst="rect">
            <a:avLst/>
          </a:prstGeom>
          <a:noFill/>
          <a:ln w="9525">
            <a:noFill/>
            <a:miter lim="800000"/>
            <a:headEnd/>
            <a:tailEnd/>
          </a:ln>
        </p:spPr>
        <p:txBody>
          <a:bodyPr wrap="none">
            <a:spAutoFit/>
          </a:bodyPr>
          <a:lstStyle/>
          <a:p>
            <a:pPr algn="ctr"/>
            <a:r>
              <a:rPr lang="en-ZA" sz="800">
                <a:latin typeface="Calibri" pitchFamily="34" charset="0"/>
              </a:rPr>
              <a:t>Approve Appraisal </a:t>
            </a:r>
          </a:p>
          <a:p>
            <a:pPr algn="ctr"/>
            <a:r>
              <a:rPr lang="en-ZA" sz="800">
                <a:latin typeface="Calibri" pitchFamily="34" charset="0"/>
              </a:rPr>
              <a:t>Report </a:t>
            </a:r>
          </a:p>
        </p:txBody>
      </p:sp>
      <p:sp>
        <p:nvSpPr>
          <p:cNvPr id="83" name="Oval 82"/>
          <p:cNvSpPr/>
          <p:nvPr/>
        </p:nvSpPr>
        <p:spPr>
          <a:xfrm>
            <a:off x="2265363" y="2852738"/>
            <a:ext cx="360362" cy="3603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latin typeface="Calibri" pitchFamily="34" charset="0"/>
            </a:endParaRPr>
          </a:p>
        </p:txBody>
      </p:sp>
      <p:sp>
        <p:nvSpPr>
          <p:cNvPr id="19481" name="TextBox 84"/>
          <p:cNvSpPr txBox="1">
            <a:spLocks noChangeArrowheads="1"/>
          </p:cNvSpPr>
          <p:nvPr/>
        </p:nvSpPr>
        <p:spPr bwMode="auto">
          <a:xfrm>
            <a:off x="2695575" y="3213100"/>
            <a:ext cx="981359" cy="215444"/>
          </a:xfrm>
          <a:prstGeom prst="rect">
            <a:avLst/>
          </a:prstGeom>
          <a:solidFill>
            <a:srgbClr val="C00000"/>
          </a:solidFill>
          <a:ln w="9525">
            <a:noFill/>
            <a:miter lim="800000"/>
            <a:headEnd/>
            <a:tailEnd/>
          </a:ln>
        </p:spPr>
        <p:txBody>
          <a:bodyPr wrap="none">
            <a:spAutoFit/>
          </a:bodyPr>
          <a:lstStyle/>
          <a:p>
            <a:r>
              <a:rPr lang="en-ZA" sz="800" dirty="0">
                <a:solidFill>
                  <a:schemeClr val="bg1"/>
                </a:solidFill>
                <a:latin typeface="Calibri" pitchFamily="34" charset="0"/>
              </a:rPr>
              <a:t>3:  Proceed to </a:t>
            </a:r>
            <a:r>
              <a:rPr lang="en-ZA" sz="800" dirty="0" smtClean="0">
                <a:solidFill>
                  <a:schemeClr val="bg1"/>
                </a:solidFill>
                <a:latin typeface="Calibri" pitchFamily="34" charset="0"/>
              </a:rPr>
              <a:t>CDIC</a:t>
            </a:r>
            <a:endParaRPr lang="en-ZA" sz="800" dirty="0">
              <a:solidFill>
                <a:schemeClr val="bg1"/>
              </a:solidFill>
              <a:latin typeface="Calibri" pitchFamily="34" charset="0"/>
            </a:endParaRPr>
          </a:p>
        </p:txBody>
      </p:sp>
      <p:sp>
        <p:nvSpPr>
          <p:cNvPr id="19482" name="TextBox 91"/>
          <p:cNvSpPr txBox="1">
            <a:spLocks noChangeArrowheads="1"/>
          </p:cNvSpPr>
          <p:nvPr/>
        </p:nvSpPr>
        <p:spPr bwMode="auto">
          <a:xfrm>
            <a:off x="2743200" y="4797425"/>
            <a:ext cx="974725" cy="215900"/>
          </a:xfrm>
          <a:prstGeom prst="rect">
            <a:avLst/>
          </a:prstGeom>
          <a:solidFill>
            <a:srgbClr val="A25C0A"/>
          </a:solidFill>
          <a:ln w="9525">
            <a:noFill/>
            <a:miter lim="800000"/>
            <a:headEnd/>
            <a:tailEnd/>
          </a:ln>
        </p:spPr>
        <p:txBody>
          <a:bodyPr wrap="none">
            <a:spAutoFit/>
          </a:bodyPr>
          <a:lstStyle/>
          <a:p>
            <a:r>
              <a:rPr lang="en-ZA" sz="800">
                <a:latin typeface="Calibri" pitchFamily="34" charset="0"/>
              </a:rPr>
              <a:t>4:  Proceed to BCIC</a:t>
            </a:r>
          </a:p>
        </p:txBody>
      </p:sp>
      <p:sp>
        <p:nvSpPr>
          <p:cNvPr id="19483" name="TextBox 93"/>
          <p:cNvSpPr txBox="1">
            <a:spLocks noChangeArrowheads="1"/>
          </p:cNvSpPr>
          <p:nvPr/>
        </p:nvSpPr>
        <p:spPr bwMode="auto">
          <a:xfrm>
            <a:off x="1666875" y="4581525"/>
            <a:ext cx="563563" cy="215900"/>
          </a:xfrm>
          <a:prstGeom prst="rect">
            <a:avLst/>
          </a:prstGeom>
          <a:noFill/>
          <a:ln w="9525">
            <a:noFill/>
            <a:miter lim="800000"/>
            <a:headEnd/>
            <a:tailEnd/>
          </a:ln>
        </p:spPr>
        <p:txBody>
          <a:bodyPr wrap="none">
            <a:spAutoFit/>
          </a:bodyPr>
          <a:lstStyle/>
          <a:p>
            <a:r>
              <a:rPr lang="en-ZA" sz="800">
                <a:latin typeface="Calibri" pitchFamily="34" charset="0"/>
              </a:rPr>
              <a:t>Approve </a:t>
            </a:r>
          </a:p>
        </p:txBody>
      </p:sp>
      <p:sp>
        <p:nvSpPr>
          <p:cNvPr id="19484" name="TextBox 94"/>
          <p:cNvSpPr txBox="1">
            <a:spLocks noChangeArrowheads="1"/>
          </p:cNvSpPr>
          <p:nvPr/>
        </p:nvSpPr>
        <p:spPr bwMode="auto">
          <a:xfrm>
            <a:off x="1041400" y="4149725"/>
            <a:ext cx="519113" cy="215900"/>
          </a:xfrm>
          <a:prstGeom prst="rect">
            <a:avLst/>
          </a:prstGeom>
          <a:noFill/>
          <a:ln w="9525">
            <a:noFill/>
            <a:miter lim="800000"/>
            <a:headEnd/>
            <a:tailEnd/>
          </a:ln>
        </p:spPr>
        <p:txBody>
          <a:bodyPr wrap="none">
            <a:spAutoFit/>
          </a:bodyPr>
          <a:lstStyle/>
          <a:p>
            <a:r>
              <a:rPr lang="en-ZA" sz="800">
                <a:latin typeface="Calibri" pitchFamily="34" charset="0"/>
              </a:rPr>
              <a:t>Decline </a:t>
            </a:r>
          </a:p>
        </p:txBody>
      </p:sp>
      <p:sp>
        <p:nvSpPr>
          <p:cNvPr id="19485" name="TextBox 95"/>
          <p:cNvSpPr txBox="1">
            <a:spLocks noChangeArrowheads="1"/>
          </p:cNvSpPr>
          <p:nvPr/>
        </p:nvSpPr>
        <p:spPr bwMode="auto">
          <a:xfrm>
            <a:off x="1041400" y="5805488"/>
            <a:ext cx="519113" cy="215900"/>
          </a:xfrm>
          <a:prstGeom prst="rect">
            <a:avLst/>
          </a:prstGeom>
          <a:noFill/>
          <a:ln w="9525">
            <a:noFill/>
            <a:miter lim="800000"/>
            <a:headEnd/>
            <a:tailEnd/>
          </a:ln>
        </p:spPr>
        <p:txBody>
          <a:bodyPr wrap="none">
            <a:spAutoFit/>
          </a:bodyPr>
          <a:lstStyle/>
          <a:p>
            <a:r>
              <a:rPr lang="en-ZA" sz="800">
                <a:latin typeface="Calibri" pitchFamily="34" charset="0"/>
              </a:rPr>
              <a:t>Decline </a:t>
            </a:r>
          </a:p>
        </p:txBody>
      </p:sp>
      <p:sp>
        <p:nvSpPr>
          <p:cNvPr id="97" name="Oval 96"/>
          <p:cNvSpPr/>
          <p:nvPr/>
        </p:nvSpPr>
        <p:spPr>
          <a:xfrm>
            <a:off x="2265363" y="6237288"/>
            <a:ext cx="360362" cy="36036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latin typeface="Calibri" pitchFamily="34" charset="0"/>
            </a:endParaRPr>
          </a:p>
        </p:txBody>
      </p:sp>
      <p:cxnSp>
        <p:nvCxnSpPr>
          <p:cNvPr id="98" name="Elbow Connector 97"/>
          <p:cNvCxnSpPr>
            <a:endCxn id="97" idx="0"/>
          </p:cNvCxnSpPr>
          <p:nvPr/>
        </p:nvCxnSpPr>
        <p:spPr>
          <a:xfrm rot="5400000">
            <a:off x="2373312" y="6164263"/>
            <a:ext cx="144463" cy="1588"/>
          </a:xfrm>
          <a:prstGeom prst="bentConnector3">
            <a:avLst>
              <a:gd name="adj1" fmla="val -91097"/>
            </a:avLst>
          </a:prstGeom>
          <a:ln w="12700">
            <a:solidFill>
              <a:schemeClr val="accent5">
                <a:lumMod val="9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9488" name="TextBox 102"/>
          <p:cNvSpPr txBox="1">
            <a:spLocks noChangeArrowheads="1"/>
          </p:cNvSpPr>
          <p:nvPr/>
        </p:nvSpPr>
        <p:spPr bwMode="auto">
          <a:xfrm>
            <a:off x="568325" y="6526213"/>
            <a:ext cx="1522413" cy="215900"/>
          </a:xfrm>
          <a:prstGeom prst="rect">
            <a:avLst/>
          </a:prstGeom>
          <a:solidFill>
            <a:srgbClr val="FFC000"/>
          </a:solidFill>
          <a:ln w="9525">
            <a:noFill/>
            <a:miter lim="800000"/>
            <a:headEnd/>
            <a:tailEnd/>
          </a:ln>
        </p:spPr>
        <p:txBody>
          <a:bodyPr wrap="none">
            <a:spAutoFit/>
          </a:bodyPr>
          <a:lstStyle/>
          <a:p>
            <a:r>
              <a:rPr lang="en-ZA" sz="800">
                <a:latin typeface="Calibri" pitchFamily="34" charset="0"/>
              </a:rPr>
              <a:t>5:  investment project approved</a:t>
            </a:r>
          </a:p>
        </p:txBody>
      </p:sp>
      <p:sp>
        <p:nvSpPr>
          <p:cNvPr id="104" name="Rectangle 103"/>
          <p:cNvSpPr/>
          <p:nvPr/>
        </p:nvSpPr>
        <p:spPr>
          <a:xfrm>
            <a:off x="4930775" y="2157413"/>
            <a:ext cx="3025775" cy="3648075"/>
          </a:xfrm>
          <a:prstGeom prst="rect">
            <a:avLst/>
          </a:prstGeom>
        </p:spPr>
        <p:txBody>
          <a:bodyPr>
            <a:spAutoFit/>
          </a:bodyPr>
          <a:lstStyle/>
          <a:p>
            <a:pPr marL="228600" indent="-228600" algn="just">
              <a:buFont typeface="Wingdings" pitchFamily="2" charset="2"/>
              <a:buChar char="§"/>
              <a:defRPr/>
            </a:pPr>
            <a:r>
              <a:rPr lang="en-US" sz="1100" dirty="0">
                <a:latin typeface="Calibri" pitchFamily="34" charset="0"/>
                <a:cs typeface="Aharoni" pitchFamily="2" charset="-79"/>
              </a:rPr>
              <a:t>The Division must be prudent about the quality of its investment portfolio to ensure an appropriate balance between development impact and financial sustainability</a:t>
            </a:r>
          </a:p>
          <a:p>
            <a:pPr algn="just">
              <a:defRPr/>
            </a:pPr>
            <a:endParaRPr lang="en-US" sz="1100" dirty="0">
              <a:latin typeface="Calibri" pitchFamily="34" charset="0"/>
              <a:cs typeface="Aharoni" pitchFamily="2" charset="-79"/>
            </a:endParaRPr>
          </a:p>
          <a:p>
            <a:pPr marL="228600" indent="-228600" algn="just">
              <a:buFont typeface="Wingdings" pitchFamily="2" charset="2"/>
              <a:buChar char="§"/>
              <a:defRPr/>
            </a:pPr>
            <a:r>
              <a:rPr lang="en-US" sz="1100" dirty="0">
                <a:latin typeface="Calibri" pitchFamily="34" charset="0"/>
                <a:cs typeface="Aharoni" pitchFamily="2" charset="-79"/>
              </a:rPr>
              <a:t>This is achieved through an insightful investment process which underpins  all investment prospects assessed by the Division, drawing upon skills from experienced professional in the areas of transaction origination, investment appraisal, credit assessment and other sector </a:t>
            </a:r>
            <a:r>
              <a:rPr lang="en-ZA" sz="1100" dirty="0">
                <a:latin typeface="Calibri" pitchFamily="34" charset="0"/>
                <a:cs typeface="Aharoni" pitchFamily="2" charset="-79"/>
              </a:rPr>
              <a:t>specialisation</a:t>
            </a:r>
          </a:p>
          <a:p>
            <a:pPr algn="just">
              <a:defRPr/>
            </a:pPr>
            <a:endParaRPr lang="en-US" sz="1100" dirty="0">
              <a:latin typeface="Calibri" pitchFamily="34" charset="0"/>
              <a:cs typeface="Aharoni" pitchFamily="2" charset="-79"/>
            </a:endParaRPr>
          </a:p>
          <a:p>
            <a:pPr marL="228600" indent="-228600" algn="just">
              <a:buFont typeface="Wingdings" pitchFamily="2" charset="2"/>
              <a:buChar char="§"/>
              <a:defRPr/>
            </a:pPr>
            <a:r>
              <a:rPr lang="en-US" sz="1100" dirty="0">
                <a:latin typeface="Calibri" pitchFamily="34" charset="0"/>
                <a:cs typeface="Aharoni" pitchFamily="2" charset="-79"/>
              </a:rPr>
              <a:t>The investment process is a streamlined process, designed to ensure that all investment projects are scrutinized with rigor  to maintain the quality of investments commensurate with the Division’s commitment to its overall mandate</a:t>
            </a:r>
          </a:p>
        </p:txBody>
      </p:sp>
      <p:sp>
        <p:nvSpPr>
          <p:cNvPr id="108" name="Rounded Rectangle 107"/>
          <p:cNvSpPr/>
          <p:nvPr/>
        </p:nvSpPr>
        <p:spPr>
          <a:xfrm>
            <a:off x="2986088" y="6021388"/>
            <a:ext cx="938212" cy="79216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lvl="1" indent="-228600" algn="ctr">
              <a:defRPr/>
            </a:pPr>
            <a:r>
              <a:rPr lang="en-US" sz="800" dirty="0">
                <a:solidFill>
                  <a:schemeClr val="tx1"/>
                </a:solidFill>
                <a:latin typeface="Calibri" pitchFamily="34" charset="0"/>
              </a:rPr>
              <a:t>Client </a:t>
            </a:r>
          </a:p>
          <a:p>
            <a:pPr marL="228600" lvl="1" indent="-228600" algn="ctr">
              <a:defRPr/>
            </a:pPr>
            <a:r>
              <a:rPr lang="en-US" sz="800" dirty="0">
                <a:solidFill>
                  <a:schemeClr val="tx1"/>
                </a:solidFill>
                <a:latin typeface="Calibri" pitchFamily="34" charset="0"/>
              </a:rPr>
              <a:t>commitment </a:t>
            </a:r>
          </a:p>
          <a:p>
            <a:pPr marL="228600" lvl="1" indent="-228600" algn="ctr">
              <a:defRPr/>
            </a:pPr>
            <a:r>
              <a:rPr lang="en-US" sz="800" dirty="0">
                <a:solidFill>
                  <a:schemeClr val="tx1"/>
                </a:solidFill>
                <a:latin typeface="Calibri" pitchFamily="34" charset="0"/>
              </a:rPr>
              <a:t>stage</a:t>
            </a:r>
          </a:p>
        </p:txBody>
      </p:sp>
      <p:cxnSp>
        <p:nvCxnSpPr>
          <p:cNvPr id="114" name="Straight Arrow Connector 113"/>
          <p:cNvCxnSpPr>
            <a:stCxn id="97" idx="6"/>
            <a:endCxn id="108" idx="1"/>
          </p:cNvCxnSpPr>
          <p:nvPr/>
        </p:nvCxnSpPr>
        <p:spPr>
          <a:xfrm>
            <a:off x="2625725" y="6416675"/>
            <a:ext cx="360363"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15" name="Rounded Rectangle 114"/>
          <p:cNvSpPr/>
          <p:nvPr/>
        </p:nvSpPr>
        <p:spPr>
          <a:xfrm>
            <a:off x="4281488" y="6021388"/>
            <a:ext cx="938212" cy="79216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lvl="1" indent="-228600">
              <a:defRPr/>
            </a:pPr>
            <a:r>
              <a:rPr lang="en-US" sz="850" dirty="0">
                <a:solidFill>
                  <a:schemeClr val="bg1"/>
                </a:solidFill>
                <a:latin typeface="Calibri" pitchFamily="34" charset="0"/>
              </a:rPr>
              <a:t>Disbursement stage </a:t>
            </a:r>
          </a:p>
          <a:p>
            <a:pPr marL="228600" lvl="1" indent="-228600">
              <a:defRPr/>
            </a:pPr>
            <a:endParaRPr lang="en-US" sz="850" dirty="0">
              <a:solidFill>
                <a:schemeClr val="bg1"/>
              </a:solidFill>
              <a:latin typeface="Calibri" pitchFamily="34" charset="0"/>
            </a:endParaRPr>
          </a:p>
        </p:txBody>
      </p:sp>
      <p:cxnSp>
        <p:nvCxnSpPr>
          <p:cNvPr id="116" name="Straight Arrow Connector 115"/>
          <p:cNvCxnSpPr>
            <a:stCxn id="108" idx="3"/>
            <a:endCxn id="115" idx="1"/>
          </p:cNvCxnSpPr>
          <p:nvPr/>
        </p:nvCxnSpPr>
        <p:spPr>
          <a:xfrm>
            <a:off x="3924300" y="6418263"/>
            <a:ext cx="357188" cy="1587"/>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BSA_PPT_V2">
  <a:themeElements>
    <a:clrScheme name="DBSA_PPT_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BSA_PPT_V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BSA_PPT_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BSA_PPT_V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BSA_PPT_V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BSA_PPT_V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BSA_PPT_V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BSA_PPT_V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BSA_PPT_V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BSA_PPT_V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BSA_PPT_V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BSA_PPT_V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BSA_PPT_V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BSA_PPT_V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7_Custom Design">
  <a:themeElements>
    <a:clrScheme name="7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BSA_Template">
  <a:themeElements>
    <a:clrScheme name="DBSA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BSA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BSA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BSA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BSA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BSA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BSA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BSA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BSA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BSA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BSA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BSA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BSA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BSA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Custom Design">
  <a:themeElements>
    <a:clrScheme name="8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DBSA_PPT_V2</Template>
  <TotalTime>5490</TotalTime>
  <Words>1184</Words>
  <Application>Microsoft Office PowerPoint</Application>
  <PresentationFormat>On-screen Show (4:3)</PresentationFormat>
  <Paragraphs>406</Paragraphs>
  <Slides>15</Slides>
  <Notes>15</Notes>
  <HiddenSlides>0</HiddenSlides>
  <MMClips>0</MMClips>
  <ScaleCrop>false</ScaleCrop>
  <HeadingPairs>
    <vt:vector size="4" baseType="variant">
      <vt:variant>
        <vt:lpstr>Theme</vt:lpstr>
      </vt:variant>
      <vt:variant>
        <vt:i4>10</vt:i4>
      </vt:variant>
      <vt:variant>
        <vt:lpstr>Slide Titles</vt:lpstr>
      </vt:variant>
      <vt:variant>
        <vt:i4>15</vt:i4>
      </vt:variant>
    </vt:vector>
  </HeadingPairs>
  <TitlesOfParts>
    <vt:vector size="25" baseType="lpstr">
      <vt:lpstr>DBSA_PPT_V2</vt:lpstr>
      <vt:lpstr>4_Custom Design</vt:lpstr>
      <vt:lpstr>DBSA_Template</vt:lpstr>
      <vt:lpstr>6_Custom Design</vt:lpstr>
      <vt:lpstr>3_Custom Design</vt:lpstr>
      <vt:lpstr>5_Custom Design</vt:lpstr>
      <vt:lpstr>2_Custom Design</vt:lpstr>
      <vt:lpstr>8_Custom Design</vt:lpstr>
      <vt:lpstr>Custom Design</vt:lpstr>
      <vt:lpstr>7_Custom Design</vt:lpstr>
      <vt:lpstr>PowerPoint Presentation</vt:lpstr>
      <vt:lpstr>Table of Contents</vt:lpstr>
      <vt:lpstr>DBSA at a Glance – Context</vt:lpstr>
      <vt:lpstr>DBSA at a Glance – Financial Highlights</vt:lpstr>
      <vt:lpstr>Client-Facing Divisions</vt:lpstr>
      <vt:lpstr>Focus Areas</vt:lpstr>
      <vt:lpstr>Value Proposition</vt:lpstr>
      <vt:lpstr>Investment Requirements</vt:lpstr>
      <vt:lpstr>Investment Process</vt:lpstr>
      <vt:lpstr>Success Factors</vt:lpstr>
      <vt:lpstr>Summary of projects funded - RSA</vt:lpstr>
      <vt:lpstr>Summary of projects funded - SADC</vt:lpstr>
      <vt:lpstr>Partner with us</vt:lpstr>
      <vt:lpstr>Disclaimer</vt:lpstr>
      <vt:lpstr>PowerPoint Presentation</vt:lpstr>
    </vt:vector>
  </TitlesOfParts>
  <Company>DBSA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av0422</dc:creator>
  <cp:lastModifiedBy>Aubrey Shabane</cp:lastModifiedBy>
  <cp:revision>491</cp:revision>
  <cp:lastPrinted>2012-02-13T15:21:38Z</cp:lastPrinted>
  <dcterms:created xsi:type="dcterms:W3CDTF">2007-05-29T06:38:32Z</dcterms:created>
  <dcterms:modified xsi:type="dcterms:W3CDTF">2012-02-14T10:55:08Z</dcterms:modified>
</cp:coreProperties>
</file>