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4" r:id="rId2"/>
    <p:sldId id="405" r:id="rId3"/>
    <p:sldId id="406" r:id="rId4"/>
    <p:sldId id="407" r:id="rId5"/>
    <p:sldId id="396" r:id="rId6"/>
    <p:sldId id="418" r:id="rId7"/>
    <p:sldId id="419" r:id="rId8"/>
    <p:sldId id="403" r:id="rId9"/>
    <p:sldId id="380" r:id="rId10"/>
    <p:sldId id="397" r:id="rId11"/>
    <p:sldId id="398" r:id="rId12"/>
    <p:sldId id="401" r:id="rId13"/>
    <p:sldId id="447" r:id="rId14"/>
    <p:sldId id="399" r:id="rId15"/>
    <p:sldId id="395" r:id="rId16"/>
    <p:sldId id="369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3300"/>
    <a:srgbClr val="FFFF99"/>
    <a:srgbClr val="0000FF"/>
    <a:srgbClr val="0000CC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76" d="100"/>
          <a:sy n="76" d="100"/>
        </p:scale>
        <p:origin x="-13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BC4E3-09D9-4B82-88E6-441082AF00D1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</dgm:pt>
    <dgm:pt modelId="{E22D52BD-C3CE-4940-8D9E-313B05924970}">
      <dgm:prSet phldrT="[Text]"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Receipt of intent to develop the land from investors</a:t>
          </a:r>
        </a:p>
        <a:p>
          <a:r>
            <a:rPr lang="en-US" sz="1800" b="1">
              <a:solidFill>
                <a:schemeClr val="accent2">
                  <a:lumMod val="75000"/>
                </a:schemeClr>
              </a:solidFill>
            </a:rPr>
            <a:t>(Letter of intent)</a:t>
          </a:r>
        </a:p>
      </dgm:t>
    </dgm:pt>
    <dgm:pt modelId="{AA996A20-2BDE-4E04-AF9A-81135FD84C88}" type="parTrans" cxnId="{1B5B502A-8162-4F98-A983-986FFC895454}">
      <dgm:prSet/>
      <dgm:spPr/>
      <dgm:t>
        <a:bodyPr/>
        <a:lstStyle/>
        <a:p>
          <a:endParaRPr lang="en-US" sz="2000"/>
        </a:p>
      </dgm:t>
    </dgm:pt>
    <dgm:pt modelId="{73CB61F2-A948-4469-B48C-0E083A6BAEBC}" type="sibTrans" cxnId="{1B5B502A-8162-4F98-A983-986FFC895454}">
      <dgm:prSet/>
      <dgm:spPr/>
      <dgm:t>
        <a:bodyPr/>
        <a:lstStyle/>
        <a:p>
          <a:endParaRPr lang="en-US" sz="2000"/>
        </a:p>
      </dgm:t>
    </dgm:pt>
    <dgm:pt modelId="{24A4B04E-072C-4787-B661-DA720C028F3A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Introduction</a:t>
          </a:r>
          <a:r>
            <a:rPr lang="en-US" sz="2000" dirty="0">
              <a:solidFill>
                <a:schemeClr val="tx1"/>
              </a:solidFill>
            </a:rPr>
            <a:t> of the initiative to ESID Cluster and Cabinet</a:t>
          </a:r>
        </a:p>
        <a:p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(Resolution: Support) </a:t>
          </a:r>
        </a:p>
      </dgm:t>
    </dgm:pt>
    <dgm:pt modelId="{E22FC731-9D92-4628-9758-F128DA2C4766}" type="parTrans" cxnId="{1E85B30C-4AAF-43AE-A437-BD63A6FFC668}">
      <dgm:prSet/>
      <dgm:spPr/>
      <dgm:t>
        <a:bodyPr/>
        <a:lstStyle/>
        <a:p>
          <a:endParaRPr lang="en-US" sz="2000"/>
        </a:p>
      </dgm:t>
    </dgm:pt>
    <dgm:pt modelId="{164B3EFE-BE5F-4DEB-9D59-FF020971073B}" type="sibTrans" cxnId="{1E85B30C-4AAF-43AE-A437-BD63A6FFC668}">
      <dgm:prSet/>
      <dgm:spPr/>
      <dgm:t>
        <a:bodyPr/>
        <a:lstStyle/>
        <a:p>
          <a:pPr algn="l"/>
          <a:endParaRPr lang="en-US" sz="2000"/>
        </a:p>
      </dgm:t>
    </dgm:pt>
    <dgm:pt modelId="{4CB43991-8BD9-44AB-AA12-2581751DA1A4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Presentation of the initiative to </a:t>
          </a:r>
          <a:r>
            <a:rPr lang="en-US" sz="1800" dirty="0" err="1">
              <a:solidFill>
                <a:schemeClr val="tx1"/>
              </a:solidFill>
            </a:rPr>
            <a:t>amaKhosi</a:t>
          </a:r>
          <a:endParaRPr lang="en-US" sz="1800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(agreement to table at TC)</a:t>
          </a:r>
        </a:p>
      </dgm:t>
    </dgm:pt>
    <dgm:pt modelId="{EA98A41A-0EC3-4358-885A-5DF613FBE754}" type="parTrans" cxnId="{17AADBE7-FC88-4FFD-84D0-E1EF402146C4}">
      <dgm:prSet/>
      <dgm:spPr/>
      <dgm:t>
        <a:bodyPr/>
        <a:lstStyle/>
        <a:p>
          <a:endParaRPr lang="en-US" sz="2000"/>
        </a:p>
      </dgm:t>
    </dgm:pt>
    <dgm:pt modelId="{F0F7323D-DD5C-48CC-937F-FC4B21638BE8}" type="sibTrans" cxnId="{17AADBE7-FC88-4FFD-84D0-E1EF402146C4}">
      <dgm:prSet/>
      <dgm:spPr/>
      <dgm:t>
        <a:bodyPr/>
        <a:lstStyle/>
        <a:p>
          <a:endParaRPr lang="en-US" sz="2000"/>
        </a:p>
      </dgm:t>
    </dgm:pt>
    <dgm:pt modelId="{E09BAF64-A001-4767-AB81-87C99E608058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amaKhosi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table the initiative to the Traditional Council for support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(TC Resolution)</a:t>
          </a:r>
        </a:p>
      </dgm:t>
    </dgm:pt>
    <dgm:pt modelId="{D01EB894-73D5-4A8A-807C-6DDD0B3B4948}" type="parTrans" cxnId="{28A32416-3585-4304-8B0C-07A5904FBAA2}">
      <dgm:prSet/>
      <dgm:spPr/>
      <dgm:t>
        <a:bodyPr/>
        <a:lstStyle/>
        <a:p>
          <a:endParaRPr lang="en-US" sz="2000"/>
        </a:p>
      </dgm:t>
    </dgm:pt>
    <dgm:pt modelId="{488F7B5D-8A9C-466E-AC73-52670ABD104B}" type="sibTrans" cxnId="{28A32416-3585-4304-8B0C-07A5904FBAA2}">
      <dgm:prSet/>
      <dgm:spPr/>
      <dgm:t>
        <a:bodyPr/>
        <a:lstStyle/>
        <a:p>
          <a:endParaRPr lang="en-US" sz="2000"/>
        </a:p>
      </dgm:t>
    </dgm:pt>
    <dgm:pt modelId="{A768B2EE-35F8-4808-9626-2FE01DCE7DB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Soil tests are done to </a:t>
          </a:r>
          <a:r>
            <a:rPr lang="en-US" sz="1800" dirty="0" smtClean="0">
              <a:solidFill>
                <a:schemeClr val="tx1"/>
              </a:solidFill>
            </a:rPr>
            <a:t>analyses </a:t>
          </a:r>
          <a:r>
            <a:rPr lang="en-US" sz="1800" dirty="0">
              <a:solidFill>
                <a:schemeClr val="tx1"/>
              </a:solidFill>
            </a:rPr>
            <a:t>suitability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(Soil Report)</a:t>
          </a:r>
        </a:p>
      </dgm:t>
    </dgm:pt>
    <dgm:pt modelId="{9407C9A1-6462-4F4C-A66F-9C05516EEB20}" type="parTrans" cxnId="{B509E032-C3A4-43E0-8323-5944F01A6F84}">
      <dgm:prSet/>
      <dgm:spPr/>
      <dgm:t>
        <a:bodyPr/>
        <a:lstStyle/>
        <a:p>
          <a:endParaRPr lang="en-US" sz="2000"/>
        </a:p>
      </dgm:t>
    </dgm:pt>
    <dgm:pt modelId="{83723990-C211-4059-86B3-929EC23D7CDD}" type="sibTrans" cxnId="{B509E032-C3A4-43E0-8323-5944F01A6F84}">
      <dgm:prSet/>
      <dgm:spPr/>
      <dgm:t>
        <a:bodyPr/>
        <a:lstStyle/>
        <a:p>
          <a:endParaRPr lang="en-US" sz="2000"/>
        </a:p>
      </dgm:t>
    </dgm:pt>
    <dgm:pt modelId="{62381124-E6DB-4CA4-9294-2ABF3B84F96B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Land to be developed is identified by </a:t>
          </a:r>
          <a:r>
            <a:rPr lang="en-US" sz="1800" dirty="0" err="1">
              <a:solidFill>
                <a:schemeClr val="tx1"/>
              </a:solidFill>
            </a:rPr>
            <a:t>amaKhosi</a:t>
          </a:r>
          <a:endParaRPr lang="en-US" sz="1800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(Land Mapped 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&amp; ha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summed for investors)</a:t>
          </a:r>
        </a:p>
      </dgm:t>
    </dgm:pt>
    <dgm:pt modelId="{CF74D583-70E8-4A86-A3A7-77312AA60623}" type="parTrans" cxnId="{A8020F5C-05EB-4CAA-AC69-0DCF57891374}">
      <dgm:prSet/>
      <dgm:spPr/>
      <dgm:t>
        <a:bodyPr/>
        <a:lstStyle/>
        <a:p>
          <a:endParaRPr lang="en-US" sz="2000"/>
        </a:p>
      </dgm:t>
    </dgm:pt>
    <dgm:pt modelId="{EC973493-0CFB-41D3-A04F-0D96E39B9EFC}" type="sibTrans" cxnId="{A8020F5C-05EB-4CAA-AC69-0DCF57891374}">
      <dgm:prSet/>
      <dgm:spPr/>
      <dgm:t>
        <a:bodyPr/>
        <a:lstStyle/>
        <a:p>
          <a:endParaRPr lang="en-US" sz="2000"/>
        </a:p>
      </dgm:t>
    </dgm:pt>
    <dgm:pt modelId="{FC594254-FD95-484E-B80A-AE56D70CE03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Meeting the land owners/farmers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(Resolution and PSC Established)</a:t>
          </a:r>
        </a:p>
      </dgm:t>
    </dgm:pt>
    <dgm:pt modelId="{25E15916-6C4E-4EA4-9ADE-C7DC50E3A5B1}" type="parTrans" cxnId="{7E737C8A-6231-45D1-BA37-50D2CCD6E720}">
      <dgm:prSet/>
      <dgm:spPr/>
      <dgm:t>
        <a:bodyPr/>
        <a:lstStyle/>
        <a:p>
          <a:endParaRPr lang="en-US" sz="2000"/>
        </a:p>
      </dgm:t>
    </dgm:pt>
    <dgm:pt modelId="{A1CC999F-19D5-471C-AA11-BB702B5DD2FA}" type="sibTrans" cxnId="{7E737C8A-6231-45D1-BA37-50D2CCD6E720}">
      <dgm:prSet/>
      <dgm:spPr/>
      <dgm:t>
        <a:bodyPr/>
        <a:lstStyle/>
        <a:p>
          <a:endParaRPr lang="en-US" sz="2000"/>
        </a:p>
      </dgm:t>
    </dgm:pt>
    <dgm:pt modelId="{B2405CA2-7A98-4FFD-A519-BACC4FF9656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Establishment of the Community Business Entity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(Registered Trust)</a:t>
          </a:r>
        </a:p>
      </dgm:t>
    </dgm:pt>
    <dgm:pt modelId="{52E9F85A-D915-4DE0-909C-E920E7D12686}" type="parTrans" cxnId="{512E790A-20B0-4657-829C-F5C56ADC1A02}">
      <dgm:prSet/>
      <dgm:spPr/>
      <dgm:t>
        <a:bodyPr/>
        <a:lstStyle/>
        <a:p>
          <a:endParaRPr lang="en-US" sz="2000"/>
        </a:p>
      </dgm:t>
    </dgm:pt>
    <dgm:pt modelId="{E9CCC775-857B-4ECC-96AA-A832A31893EB}" type="sibTrans" cxnId="{512E790A-20B0-4657-829C-F5C56ADC1A02}">
      <dgm:prSet/>
      <dgm:spPr/>
      <dgm:t>
        <a:bodyPr/>
        <a:lstStyle/>
        <a:p>
          <a:endParaRPr lang="en-US" sz="2000"/>
        </a:p>
      </dgm:t>
    </dgm:pt>
    <dgm:pt modelId="{5B339937-A4AC-4BC0-8C21-F2AF7AD55ACF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Signing of the Agreement between investors and the Community Trust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(Operational Agreement)</a:t>
          </a:r>
        </a:p>
      </dgm:t>
    </dgm:pt>
    <dgm:pt modelId="{4148176B-4161-4D4B-B120-3FDB01214D3F}" type="parTrans" cxnId="{A53B1780-7BE7-4D70-808D-2BA80A88EDDF}">
      <dgm:prSet/>
      <dgm:spPr/>
      <dgm:t>
        <a:bodyPr/>
        <a:lstStyle/>
        <a:p>
          <a:endParaRPr lang="en-US" sz="2000"/>
        </a:p>
      </dgm:t>
    </dgm:pt>
    <dgm:pt modelId="{7E0937BE-C83F-494F-9107-D2591288070F}" type="sibTrans" cxnId="{A53B1780-7BE7-4D70-808D-2BA80A88EDDF}">
      <dgm:prSet/>
      <dgm:spPr/>
      <dgm:t>
        <a:bodyPr/>
        <a:lstStyle/>
        <a:p>
          <a:endParaRPr lang="en-US" sz="2000"/>
        </a:p>
      </dgm:t>
    </dgm:pt>
    <dgm:pt modelId="{3B1E8DB1-1BA6-4978-9DC4-E370BE61FA1F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Work Commences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(Business Established)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Fencing,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Debushing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, Soil Ripping,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Discing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Fertilization, 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Irrigation Scheme design &amp; installation etc.</a:t>
          </a:r>
        </a:p>
      </dgm:t>
    </dgm:pt>
    <dgm:pt modelId="{BCF7EB2B-0F0A-453B-9830-506E1F59C224}" type="parTrans" cxnId="{610420D8-79FF-45EB-905B-0E0EF0B1A090}">
      <dgm:prSet/>
      <dgm:spPr/>
      <dgm:t>
        <a:bodyPr/>
        <a:lstStyle/>
        <a:p>
          <a:endParaRPr lang="en-US" sz="2000"/>
        </a:p>
      </dgm:t>
    </dgm:pt>
    <dgm:pt modelId="{46479899-C01B-4976-B3AE-7E90BB7F98CB}" type="sibTrans" cxnId="{610420D8-79FF-45EB-905B-0E0EF0B1A090}">
      <dgm:prSet/>
      <dgm:spPr/>
      <dgm:t>
        <a:bodyPr/>
        <a:lstStyle/>
        <a:p>
          <a:endParaRPr lang="en-US" sz="2000"/>
        </a:p>
      </dgm:t>
    </dgm:pt>
    <dgm:pt modelId="{1807838D-C12B-4444-9BF8-95BE1950BA7B}" type="pres">
      <dgm:prSet presAssocID="{890BC4E3-09D9-4B82-88E6-441082AF00D1}" presName="Name0" presStyleCnt="0">
        <dgm:presLayoutVars>
          <dgm:dir/>
          <dgm:resizeHandles/>
        </dgm:presLayoutVars>
      </dgm:prSet>
      <dgm:spPr/>
    </dgm:pt>
    <dgm:pt modelId="{FE441186-E8B9-4B58-96A9-0EEF6246F4B4}" type="pres">
      <dgm:prSet presAssocID="{E22D52BD-C3CE-4940-8D9E-313B05924970}" presName="compNode" presStyleCnt="0"/>
      <dgm:spPr/>
    </dgm:pt>
    <dgm:pt modelId="{880F2BEA-BD10-435D-A0B0-7C1FCF11629F}" type="pres">
      <dgm:prSet presAssocID="{E22D52BD-C3CE-4940-8D9E-313B05924970}" presName="dummyConnPt" presStyleCnt="0"/>
      <dgm:spPr/>
    </dgm:pt>
    <dgm:pt modelId="{C0B58FF1-6549-479E-A48E-957C832392DE}" type="pres">
      <dgm:prSet presAssocID="{E22D52BD-C3CE-4940-8D9E-313B05924970}" presName="node" presStyleLbl="node1" presStyleIdx="0" presStyleCnt="10" custScaleX="120750" custLinFactNeighborX="-32806" custLinFactNeighborY="-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0D8DB-3181-41D5-AF62-11544E03B377}" type="pres">
      <dgm:prSet presAssocID="{73CB61F2-A948-4469-B48C-0E083A6BAEBC}" presName="sibTrans" presStyleLbl="bgSibTrans2D1" presStyleIdx="0" presStyleCnt="9" custLinFactY="58101" custLinFactNeighborX="42223" custLinFactNeighborY="100000"/>
      <dgm:spPr/>
      <dgm:t>
        <a:bodyPr/>
        <a:lstStyle/>
        <a:p>
          <a:endParaRPr lang="en-ZA"/>
        </a:p>
      </dgm:t>
    </dgm:pt>
    <dgm:pt modelId="{52E9703C-223D-4D29-9FF2-18E0D37F6C1E}" type="pres">
      <dgm:prSet presAssocID="{24A4B04E-072C-4787-B661-DA720C028F3A}" presName="compNode" presStyleCnt="0"/>
      <dgm:spPr/>
    </dgm:pt>
    <dgm:pt modelId="{9B718B68-1D5F-448A-AC05-23F6281E5C3C}" type="pres">
      <dgm:prSet presAssocID="{24A4B04E-072C-4787-B661-DA720C028F3A}" presName="dummyConnPt" presStyleCnt="0"/>
      <dgm:spPr/>
    </dgm:pt>
    <dgm:pt modelId="{5D3A810C-217B-4E60-92D5-727FD97FAE5F}" type="pres">
      <dgm:prSet presAssocID="{24A4B04E-072C-4787-B661-DA720C028F3A}" presName="node" presStyleLbl="node1" presStyleIdx="1" presStyleCnt="10" custScaleX="120118" custScaleY="145147" custLinFactNeighborX="-362" custLinFactNeighborY="-131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4250CE-C6B5-48ED-84AF-0633EACF3280}" type="pres">
      <dgm:prSet presAssocID="{164B3EFE-BE5F-4DEB-9D59-FF020971073B}" presName="sibTrans" presStyleLbl="bgSibTrans2D1" presStyleIdx="1" presStyleCnt="9" custLinFactNeighborX="40068" custLinFactNeighborY="5271"/>
      <dgm:spPr/>
      <dgm:t>
        <a:bodyPr/>
        <a:lstStyle/>
        <a:p>
          <a:endParaRPr lang="en-ZA"/>
        </a:p>
      </dgm:t>
    </dgm:pt>
    <dgm:pt modelId="{4ED38958-462F-4AD0-8FCB-48FE687780AA}" type="pres">
      <dgm:prSet presAssocID="{4CB43991-8BD9-44AB-AA12-2581751DA1A4}" presName="compNode" presStyleCnt="0"/>
      <dgm:spPr/>
    </dgm:pt>
    <dgm:pt modelId="{1563CAB9-7568-45FA-809B-D2AF116A405E}" type="pres">
      <dgm:prSet presAssocID="{4CB43991-8BD9-44AB-AA12-2581751DA1A4}" presName="dummyConnPt" presStyleCnt="0"/>
      <dgm:spPr/>
    </dgm:pt>
    <dgm:pt modelId="{E714B5B0-93C3-47A1-B84E-0AB5AAE0A380}" type="pres">
      <dgm:prSet presAssocID="{4CB43991-8BD9-44AB-AA12-2581751DA1A4}" presName="node" presStyleLbl="node1" presStyleIdx="2" presStyleCnt="10" custScaleX="120118" custLinFactNeighborX="-362" custLinFactNeighborY="-24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8C07B-C440-4BCD-BEC3-2B5D44345BD6}" type="pres">
      <dgm:prSet presAssocID="{F0F7323D-DD5C-48CC-937F-FC4B21638BE8}" presName="sibTrans" presStyleLbl="bgSibTrans2D1" presStyleIdx="2" presStyleCnt="9" custLinFactNeighborX="40523" custLinFactNeighborY="5271"/>
      <dgm:spPr/>
      <dgm:t>
        <a:bodyPr/>
        <a:lstStyle/>
        <a:p>
          <a:endParaRPr lang="en-ZA"/>
        </a:p>
      </dgm:t>
    </dgm:pt>
    <dgm:pt modelId="{BA882295-9AD1-4D78-A66B-12881B8C2308}" type="pres">
      <dgm:prSet presAssocID="{E09BAF64-A001-4767-AB81-87C99E608058}" presName="compNode" presStyleCnt="0"/>
      <dgm:spPr/>
    </dgm:pt>
    <dgm:pt modelId="{F3065545-7BB6-4433-B587-4039F912A1F0}" type="pres">
      <dgm:prSet presAssocID="{E09BAF64-A001-4767-AB81-87C99E608058}" presName="dummyConnPt" presStyleCnt="0"/>
      <dgm:spPr/>
    </dgm:pt>
    <dgm:pt modelId="{EB3AE994-7460-403E-9FC5-8EE3EB5F35B6}" type="pres">
      <dgm:prSet presAssocID="{E09BAF64-A001-4767-AB81-87C99E608058}" presName="node" presStyleLbl="node1" presStyleIdx="3" presStyleCnt="10" custScaleX="120118" custScaleY="114514" custLinFactNeighborX="-362" custLinFactNeighborY="-3705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D8D5E9-DEF6-453A-A3EF-9964609D9B57}" type="pres">
      <dgm:prSet presAssocID="{488F7B5D-8A9C-466E-AC73-52670ABD104B}" presName="sibTrans" presStyleLbl="bgSibTrans2D1" presStyleIdx="3" presStyleCnt="9" custLinFactY="21210" custLinFactNeighborX="10404" custLinFactNeighborY="100000"/>
      <dgm:spPr/>
      <dgm:t>
        <a:bodyPr/>
        <a:lstStyle/>
        <a:p>
          <a:endParaRPr lang="en-ZA"/>
        </a:p>
      </dgm:t>
    </dgm:pt>
    <dgm:pt modelId="{8D23C6CC-7B5D-43E6-B5E1-612A4FCAEE8D}" type="pres">
      <dgm:prSet presAssocID="{A768B2EE-35F8-4808-9626-2FE01DCE7DB2}" presName="compNode" presStyleCnt="0"/>
      <dgm:spPr/>
    </dgm:pt>
    <dgm:pt modelId="{AF395E4A-5620-421D-8F91-16D97A999929}" type="pres">
      <dgm:prSet presAssocID="{A768B2EE-35F8-4808-9626-2FE01DCE7DB2}" presName="dummyConnPt" presStyleCnt="0"/>
      <dgm:spPr/>
    </dgm:pt>
    <dgm:pt modelId="{BBC67679-E6ED-4208-B33B-A24F887094B1}" type="pres">
      <dgm:prSet presAssocID="{A768B2EE-35F8-4808-9626-2FE01DCE7DB2}" presName="node" presStyleLbl="node1" presStyleIdx="4" presStyleCnt="10" custScaleX="120590" custLinFactNeighborX="3821" custLinFactNeighborY="-38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50970-55B9-4708-AFE1-5FEC31132818}" type="pres">
      <dgm:prSet presAssocID="{83723990-C211-4059-86B3-929EC23D7CDD}" presName="sibTrans" presStyleLbl="bgSibTrans2D1" presStyleIdx="4" presStyleCnt="9" custLinFactNeighborX="32706" custLinFactNeighborY="5272"/>
      <dgm:spPr/>
      <dgm:t>
        <a:bodyPr/>
        <a:lstStyle/>
        <a:p>
          <a:endParaRPr lang="en-ZA"/>
        </a:p>
      </dgm:t>
    </dgm:pt>
    <dgm:pt modelId="{D24EF037-A577-4B11-9C83-F1D3E0BF12CF}" type="pres">
      <dgm:prSet presAssocID="{62381124-E6DB-4CA4-9294-2ABF3B84F96B}" presName="compNode" presStyleCnt="0"/>
      <dgm:spPr/>
    </dgm:pt>
    <dgm:pt modelId="{C144AE16-E537-4860-B383-F89D6BE42B86}" type="pres">
      <dgm:prSet presAssocID="{62381124-E6DB-4CA4-9294-2ABF3B84F96B}" presName="dummyConnPt" presStyleCnt="0"/>
      <dgm:spPr/>
    </dgm:pt>
    <dgm:pt modelId="{FEE75EE3-2851-468A-8BDE-74E84F5C9E9C}" type="pres">
      <dgm:prSet presAssocID="{62381124-E6DB-4CA4-9294-2ABF3B84F96B}" presName="node" presStyleLbl="node1" presStyleIdx="5" presStyleCnt="10" custScaleX="130814" custLinFactNeighborX="4964" custLinFactNeighborY="-5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AC229-AA10-4620-9699-334EA93AB3E0}" type="pres">
      <dgm:prSet presAssocID="{EC973493-0CFB-41D3-A04F-0D96E39B9EFC}" presName="sibTrans" presStyleLbl="bgSibTrans2D1" presStyleIdx="5" presStyleCnt="9" custLinFactNeighborX="36457" custLinFactNeighborY="10541"/>
      <dgm:spPr/>
      <dgm:t>
        <a:bodyPr/>
        <a:lstStyle/>
        <a:p>
          <a:endParaRPr lang="en-ZA"/>
        </a:p>
      </dgm:t>
    </dgm:pt>
    <dgm:pt modelId="{833BD2FB-FE63-4251-9055-4400B65B1D8C}" type="pres">
      <dgm:prSet presAssocID="{FC594254-FD95-484E-B80A-AE56D70CE036}" presName="compNode" presStyleCnt="0"/>
      <dgm:spPr/>
    </dgm:pt>
    <dgm:pt modelId="{CFF7E373-EB95-4CF4-ACD5-D567853F5A30}" type="pres">
      <dgm:prSet presAssocID="{FC594254-FD95-484E-B80A-AE56D70CE036}" presName="dummyConnPt" presStyleCnt="0"/>
      <dgm:spPr/>
    </dgm:pt>
    <dgm:pt modelId="{CA11C625-5CF5-4B32-AB9C-3EA296DA7B3D}" type="pres">
      <dgm:prSet presAssocID="{FC594254-FD95-484E-B80A-AE56D70CE036}" presName="node" presStyleLbl="node1" presStyleIdx="6" presStyleCnt="10" custScaleX="110553" custLinFactY="-3280" custLinFactNeighborX="6741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350BA2-7B34-4F47-A2AE-7D65D98100CE}" type="pres">
      <dgm:prSet presAssocID="{A1CC999F-19D5-471C-AA11-BB702B5DD2FA}" presName="sibTrans" presStyleLbl="bgSibTrans2D1" presStyleIdx="6" presStyleCnt="9" custLinFactNeighborX="47064" custLinFactNeighborY="5271"/>
      <dgm:spPr/>
      <dgm:t>
        <a:bodyPr/>
        <a:lstStyle/>
        <a:p>
          <a:endParaRPr lang="en-ZA"/>
        </a:p>
      </dgm:t>
    </dgm:pt>
    <dgm:pt modelId="{80D94594-14DE-4532-AF79-58BC87969485}" type="pres">
      <dgm:prSet presAssocID="{B2405CA2-7A98-4FFD-A519-BACC4FF96562}" presName="compNode" presStyleCnt="0"/>
      <dgm:spPr/>
    </dgm:pt>
    <dgm:pt modelId="{FFAFF24F-8753-4980-9230-CE3E72C16C1A}" type="pres">
      <dgm:prSet presAssocID="{B2405CA2-7A98-4FFD-A519-BACC4FF96562}" presName="dummyConnPt" presStyleCnt="0"/>
      <dgm:spPr/>
    </dgm:pt>
    <dgm:pt modelId="{C03D6F28-36F7-454A-ACC1-3A9E35E4E3CB}" type="pres">
      <dgm:prSet presAssocID="{B2405CA2-7A98-4FFD-A519-BACC4FF96562}" presName="node" presStyleLbl="node1" presStyleIdx="7" presStyleCnt="10" custScaleY="113584" custLinFactX="68162" custLinFactNeighborX="100000" custLinFactNeighborY="28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33403-C89E-46A7-85B0-94A429AE2101}" type="pres">
      <dgm:prSet presAssocID="{E9CCC775-857B-4ECC-96AA-A832A31893EB}" presName="sibTrans" presStyleLbl="bgSibTrans2D1" presStyleIdx="7" presStyleCnt="9" custLinFactNeighborX="22642" custLinFactNeighborY="5924"/>
      <dgm:spPr/>
      <dgm:t>
        <a:bodyPr/>
        <a:lstStyle/>
        <a:p>
          <a:endParaRPr lang="en-ZA"/>
        </a:p>
      </dgm:t>
    </dgm:pt>
    <dgm:pt modelId="{79DEC793-8350-4AAF-98C9-8811535D826F}" type="pres">
      <dgm:prSet presAssocID="{5B339937-A4AC-4BC0-8C21-F2AF7AD55ACF}" presName="compNode" presStyleCnt="0"/>
      <dgm:spPr/>
    </dgm:pt>
    <dgm:pt modelId="{4CF7D4D3-8DEA-45E0-B537-3ED1DEA7D536}" type="pres">
      <dgm:prSet presAssocID="{5B339937-A4AC-4BC0-8C21-F2AF7AD55ACF}" presName="dummyConnPt" presStyleCnt="0"/>
      <dgm:spPr/>
    </dgm:pt>
    <dgm:pt modelId="{855EE77A-C161-4CB2-8EB4-F40BD6F5B6D9}" type="pres">
      <dgm:prSet presAssocID="{5B339937-A4AC-4BC0-8C21-F2AF7AD55ACF}" presName="node" presStyleLbl="node1" presStyleIdx="8" presStyleCnt="10" custScaleX="147384" custScaleY="135633" custLinFactY="64923" custLinFactNeighborX="-57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65E3F-A46D-4847-893C-37EF1D2A34C2}" type="pres">
      <dgm:prSet presAssocID="{7E0937BE-C83F-494F-9107-D2591288070F}" presName="sibTrans" presStyleLbl="bgSibTrans2D1" presStyleIdx="8" presStyleCnt="9" custLinFactNeighborX="23147" custLinFactNeighborY="15977"/>
      <dgm:spPr/>
      <dgm:t>
        <a:bodyPr/>
        <a:lstStyle/>
        <a:p>
          <a:endParaRPr lang="en-ZA"/>
        </a:p>
      </dgm:t>
    </dgm:pt>
    <dgm:pt modelId="{3E3B5658-4488-4B53-AADC-AF737A6D9BCE}" type="pres">
      <dgm:prSet presAssocID="{3B1E8DB1-1BA6-4978-9DC4-E370BE61FA1F}" presName="compNode" presStyleCnt="0"/>
      <dgm:spPr/>
    </dgm:pt>
    <dgm:pt modelId="{46DED85E-4009-4683-9CD0-3EE33DDB6700}" type="pres">
      <dgm:prSet presAssocID="{3B1E8DB1-1BA6-4978-9DC4-E370BE61FA1F}" presName="dummyConnPt" presStyleCnt="0"/>
      <dgm:spPr/>
    </dgm:pt>
    <dgm:pt modelId="{F7FCC594-4480-47D7-A353-E896A6B10024}" type="pres">
      <dgm:prSet presAssocID="{3B1E8DB1-1BA6-4978-9DC4-E370BE61FA1F}" presName="node" presStyleLbl="node1" presStyleIdx="9" presStyleCnt="10" custScaleX="158624" custScaleY="167593" custLinFactY="69167" custLinFactNeighborX="-4176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8A32416-3585-4304-8B0C-07A5904FBAA2}" srcId="{890BC4E3-09D9-4B82-88E6-441082AF00D1}" destId="{E09BAF64-A001-4767-AB81-87C99E608058}" srcOrd="3" destOrd="0" parTransId="{D01EB894-73D5-4A8A-807C-6DDD0B3B4948}" sibTransId="{488F7B5D-8A9C-466E-AC73-52670ABD104B}"/>
    <dgm:cxn modelId="{40CE81D0-340A-4F9C-AC68-FA9D8D979551}" type="presOf" srcId="{E09BAF64-A001-4767-AB81-87C99E608058}" destId="{EB3AE994-7460-403E-9FC5-8EE3EB5F35B6}" srcOrd="0" destOrd="0" presId="urn:microsoft.com/office/officeart/2005/8/layout/bProcess4"/>
    <dgm:cxn modelId="{3AE41074-55FF-49B5-9AC6-5CD5944EF0B0}" type="presOf" srcId="{62381124-E6DB-4CA4-9294-2ABF3B84F96B}" destId="{FEE75EE3-2851-468A-8BDE-74E84F5C9E9C}" srcOrd="0" destOrd="0" presId="urn:microsoft.com/office/officeart/2005/8/layout/bProcess4"/>
    <dgm:cxn modelId="{4B11E3C6-4816-4781-AF56-7994E02F030C}" type="presOf" srcId="{83723990-C211-4059-86B3-929EC23D7CDD}" destId="{9C350970-55B9-4708-AFE1-5FEC31132818}" srcOrd="0" destOrd="0" presId="urn:microsoft.com/office/officeart/2005/8/layout/bProcess4"/>
    <dgm:cxn modelId="{0F09C07B-1864-473F-9469-6FEE544F0635}" type="presOf" srcId="{B2405CA2-7A98-4FFD-A519-BACC4FF96562}" destId="{C03D6F28-36F7-454A-ACC1-3A9E35E4E3CB}" srcOrd="0" destOrd="0" presId="urn:microsoft.com/office/officeart/2005/8/layout/bProcess4"/>
    <dgm:cxn modelId="{1B5B502A-8162-4F98-A983-986FFC895454}" srcId="{890BC4E3-09D9-4B82-88E6-441082AF00D1}" destId="{E22D52BD-C3CE-4940-8D9E-313B05924970}" srcOrd="0" destOrd="0" parTransId="{AA996A20-2BDE-4E04-AF9A-81135FD84C88}" sibTransId="{73CB61F2-A948-4469-B48C-0E083A6BAEBC}"/>
    <dgm:cxn modelId="{DCE33827-293F-4710-9B6D-76949DA61C08}" type="presOf" srcId="{7E0937BE-C83F-494F-9107-D2591288070F}" destId="{FB465E3F-A46D-4847-893C-37EF1D2A34C2}" srcOrd="0" destOrd="0" presId="urn:microsoft.com/office/officeart/2005/8/layout/bProcess4"/>
    <dgm:cxn modelId="{88F4F31B-CA07-4429-AD4D-5034A23E25E8}" type="presOf" srcId="{F0F7323D-DD5C-48CC-937F-FC4B21638BE8}" destId="{F148C07B-C440-4BCD-BEC3-2B5D44345BD6}" srcOrd="0" destOrd="0" presId="urn:microsoft.com/office/officeart/2005/8/layout/bProcess4"/>
    <dgm:cxn modelId="{B509E032-C3A4-43E0-8323-5944F01A6F84}" srcId="{890BC4E3-09D9-4B82-88E6-441082AF00D1}" destId="{A768B2EE-35F8-4808-9626-2FE01DCE7DB2}" srcOrd="4" destOrd="0" parTransId="{9407C9A1-6462-4F4C-A66F-9C05516EEB20}" sibTransId="{83723990-C211-4059-86B3-929EC23D7CDD}"/>
    <dgm:cxn modelId="{17AADBE7-FC88-4FFD-84D0-E1EF402146C4}" srcId="{890BC4E3-09D9-4B82-88E6-441082AF00D1}" destId="{4CB43991-8BD9-44AB-AA12-2581751DA1A4}" srcOrd="2" destOrd="0" parTransId="{EA98A41A-0EC3-4358-885A-5DF613FBE754}" sibTransId="{F0F7323D-DD5C-48CC-937F-FC4B21638BE8}"/>
    <dgm:cxn modelId="{FD8C6AA7-AC0E-4F38-B2ED-3C66A70F0C65}" type="presOf" srcId="{890BC4E3-09D9-4B82-88E6-441082AF00D1}" destId="{1807838D-C12B-4444-9BF8-95BE1950BA7B}" srcOrd="0" destOrd="0" presId="urn:microsoft.com/office/officeart/2005/8/layout/bProcess4"/>
    <dgm:cxn modelId="{512E790A-20B0-4657-829C-F5C56ADC1A02}" srcId="{890BC4E3-09D9-4B82-88E6-441082AF00D1}" destId="{B2405CA2-7A98-4FFD-A519-BACC4FF96562}" srcOrd="7" destOrd="0" parTransId="{52E9F85A-D915-4DE0-909C-E920E7D12686}" sibTransId="{E9CCC775-857B-4ECC-96AA-A832A31893EB}"/>
    <dgm:cxn modelId="{A617B917-CE36-4294-B22F-6BA360E659D3}" type="presOf" srcId="{E9CCC775-857B-4ECC-96AA-A832A31893EB}" destId="{EA433403-C89E-46A7-85B0-94A429AE2101}" srcOrd="0" destOrd="0" presId="urn:microsoft.com/office/officeart/2005/8/layout/bProcess4"/>
    <dgm:cxn modelId="{5A758297-165E-45B7-AEA2-230BBF6D35F0}" type="presOf" srcId="{A768B2EE-35F8-4808-9626-2FE01DCE7DB2}" destId="{BBC67679-E6ED-4208-B33B-A24F887094B1}" srcOrd="0" destOrd="0" presId="urn:microsoft.com/office/officeart/2005/8/layout/bProcess4"/>
    <dgm:cxn modelId="{1E85B30C-4AAF-43AE-A437-BD63A6FFC668}" srcId="{890BC4E3-09D9-4B82-88E6-441082AF00D1}" destId="{24A4B04E-072C-4787-B661-DA720C028F3A}" srcOrd="1" destOrd="0" parTransId="{E22FC731-9D92-4628-9758-F128DA2C4766}" sibTransId="{164B3EFE-BE5F-4DEB-9D59-FF020971073B}"/>
    <dgm:cxn modelId="{DFE13175-9514-47F0-A99B-8FFBDE4440F4}" type="presOf" srcId="{A1CC999F-19D5-471C-AA11-BB702B5DD2FA}" destId="{FA350BA2-7B34-4F47-A2AE-7D65D98100CE}" srcOrd="0" destOrd="0" presId="urn:microsoft.com/office/officeart/2005/8/layout/bProcess4"/>
    <dgm:cxn modelId="{610420D8-79FF-45EB-905B-0E0EF0B1A090}" srcId="{890BC4E3-09D9-4B82-88E6-441082AF00D1}" destId="{3B1E8DB1-1BA6-4978-9DC4-E370BE61FA1F}" srcOrd="9" destOrd="0" parTransId="{BCF7EB2B-0F0A-453B-9830-506E1F59C224}" sibTransId="{46479899-C01B-4976-B3AE-7E90BB7F98CB}"/>
    <dgm:cxn modelId="{8587CE93-D8AA-4C1F-9D85-79D7D242E78C}" type="presOf" srcId="{4CB43991-8BD9-44AB-AA12-2581751DA1A4}" destId="{E714B5B0-93C3-47A1-B84E-0AB5AAE0A380}" srcOrd="0" destOrd="0" presId="urn:microsoft.com/office/officeart/2005/8/layout/bProcess4"/>
    <dgm:cxn modelId="{56C3A042-421E-457B-8B90-896CBCFA6085}" type="presOf" srcId="{73CB61F2-A948-4469-B48C-0E083A6BAEBC}" destId="{06E0D8DB-3181-41D5-AF62-11544E03B377}" srcOrd="0" destOrd="0" presId="urn:microsoft.com/office/officeart/2005/8/layout/bProcess4"/>
    <dgm:cxn modelId="{A910C71B-B9CA-4173-A34A-31239E3D0242}" type="presOf" srcId="{164B3EFE-BE5F-4DEB-9D59-FF020971073B}" destId="{694250CE-C6B5-48ED-84AF-0633EACF3280}" srcOrd="0" destOrd="0" presId="urn:microsoft.com/office/officeart/2005/8/layout/bProcess4"/>
    <dgm:cxn modelId="{46C45299-0AAD-42C4-95B4-3255B39C1374}" type="presOf" srcId="{EC973493-0CFB-41D3-A04F-0D96E39B9EFC}" destId="{8C3AC229-AA10-4620-9699-334EA93AB3E0}" srcOrd="0" destOrd="0" presId="urn:microsoft.com/office/officeart/2005/8/layout/bProcess4"/>
    <dgm:cxn modelId="{7E737C8A-6231-45D1-BA37-50D2CCD6E720}" srcId="{890BC4E3-09D9-4B82-88E6-441082AF00D1}" destId="{FC594254-FD95-484E-B80A-AE56D70CE036}" srcOrd="6" destOrd="0" parTransId="{25E15916-6C4E-4EA4-9ADE-C7DC50E3A5B1}" sibTransId="{A1CC999F-19D5-471C-AA11-BB702B5DD2FA}"/>
    <dgm:cxn modelId="{46E0C3A2-1BCF-4FAB-9D06-50D9903C9F6F}" type="presOf" srcId="{24A4B04E-072C-4787-B661-DA720C028F3A}" destId="{5D3A810C-217B-4E60-92D5-727FD97FAE5F}" srcOrd="0" destOrd="0" presId="urn:microsoft.com/office/officeart/2005/8/layout/bProcess4"/>
    <dgm:cxn modelId="{A53B1780-7BE7-4D70-808D-2BA80A88EDDF}" srcId="{890BC4E3-09D9-4B82-88E6-441082AF00D1}" destId="{5B339937-A4AC-4BC0-8C21-F2AF7AD55ACF}" srcOrd="8" destOrd="0" parTransId="{4148176B-4161-4D4B-B120-3FDB01214D3F}" sibTransId="{7E0937BE-C83F-494F-9107-D2591288070F}"/>
    <dgm:cxn modelId="{6CE659B0-98C2-40C6-B55E-5DC30A35EE0F}" type="presOf" srcId="{488F7B5D-8A9C-466E-AC73-52670ABD104B}" destId="{CED8D5E9-DEF6-453A-A3EF-9964609D9B57}" srcOrd="0" destOrd="0" presId="urn:microsoft.com/office/officeart/2005/8/layout/bProcess4"/>
    <dgm:cxn modelId="{A8020F5C-05EB-4CAA-AC69-0DCF57891374}" srcId="{890BC4E3-09D9-4B82-88E6-441082AF00D1}" destId="{62381124-E6DB-4CA4-9294-2ABF3B84F96B}" srcOrd="5" destOrd="0" parTransId="{CF74D583-70E8-4A86-A3A7-77312AA60623}" sibTransId="{EC973493-0CFB-41D3-A04F-0D96E39B9EFC}"/>
    <dgm:cxn modelId="{FEA46FE8-CB24-4C25-9330-EE3833BFFC91}" type="presOf" srcId="{E22D52BD-C3CE-4940-8D9E-313B05924970}" destId="{C0B58FF1-6549-479E-A48E-957C832392DE}" srcOrd="0" destOrd="0" presId="urn:microsoft.com/office/officeart/2005/8/layout/bProcess4"/>
    <dgm:cxn modelId="{75902233-D68D-4087-AA2C-17975004D6FD}" type="presOf" srcId="{3B1E8DB1-1BA6-4978-9DC4-E370BE61FA1F}" destId="{F7FCC594-4480-47D7-A353-E896A6B10024}" srcOrd="0" destOrd="0" presId="urn:microsoft.com/office/officeart/2005/8/layout/bProcess4"/>
    <dgm:cxn modelId="{4E137409-8192-4273-B6DB-2F39A01D4E2B}" type="presOf" srcId="{5B339937-A4AC-4BC0-8C21-F2AF7AD55ACF}" destId="{855EE77A-C161-4CB2-8EB4-F40BD6F5B6D9}" srcOrd="0" destOrd="0" presId="urn:microsoft.com/office/officeart/2005/8/layout/bProcess4"/>
    <dgm:cxn modelId="{F28B7AD8-7FED-469A-AC1F-121FADC39D28}" type="presOf" srcId="{FC594254-FD95-484E-B80A-AE56D70CE036}" destId="{CA11C625-5CF5-4B32-AB9C-3EA296DA7B3D}" srcOrd="0" destOrd="0" presId="urn:microsoft.com/office/officeart/2005/8/layout/bProcess4"/>
    <dgm:cxn modelId="{FE867009-0509-4169-9A50-953EDE3EF920}" type="presParOf" srcId="{1807838D-C12B-4444-9BF8-95BE1950BA7B}" destId="{FE441186-E8B9-4B58-96A9-0EEF6246F4B4}" srcOrd="0" destOrd="0" presId="urn:microsoft.com/office/officeart/2005/8/layout/bProcess4"/>
    <dgm:cxn modelId="{5CA86B4F-4D72-492E-905C-598778FB4D51}" type="presParOf" srcId="{FE441186-E8B9-4B58-96A9-0EEF6246F4B4}" destId="{880F2BEA-BD10-435D-A0B0-7C1FCF11629F}" srcOrd="0" destOrd="0" presId="urn:microsoft.com/office/officeart/2005/8/layout/bProcess4"/>
    <dgm:cxn modelId="{3FB074A0-01FA-4AC6-AA3D-C59557E3BC19}" type="presParOf" srcId="{FE441186-E8B9-4B58-96A9-0EEF6246F4B4}" destId="{C0B58FF1-6549-479E-A48E-957C832392DE}" srcOrd="1" destOrd="0" presId="urn:microsoft.com/office/officeart/2005/8/layout/bProcess4"/>
    <dgm:cxn modelId="{8ED16234-D46E-4645-975A-AD4E9BFD0351}" type="presParOf" srcId="{1807838D-C12B-4444-9BF8-95BE1950BA7B}" destId="{06E0D8DB-3181-41D5-AF62-11544E03B377}" srcOrd="1" destOrd="0" presId="urn:microsoft.com/office/officeart/2005/8/layout/bProcess4"/>
    <dgm:cxn modelId="{450E0658-1066-4D82-B210-4E76604D63CE}" type="presParOf" srcId="{1807838D-C12B-4444-9BF8-95BE1950BA7B}" destId="{52E9703C-223D-4D29-9FF2-18E0D37F6C1E}" srcOrd="2" destOrd="0" presId="urn:microsoft.com/office/officeart/2005/8/layout/bProcess4"/>
    <dgm:cxn modelId="{382AE640-80D4-4DFF-B92A-AE5EE5B969DF}" type="presParOf" srcId="{52E9703C-223D-4D29-9FF2-18E0D37F6C1E}" destId="{9B718B68-1D5F-448A-AC05-23F6281E5C3C}" srcOrd="0" destOrd="0" presId="urn:microsoft.com/office/officeart/2005/8/layout/bProcess4"/>
    <dgm:cxn modelId="{F230106B-D3E6-4070-B1A4-89074610AF04}" type="presParOf" srcId="{52E9703C-223D-4D29-9FF2-18E0D37F6C1E}" destId="{5D3A810C-217B-4E60-92D5-727FD97FAE5F}" srcOrd="1" destOrd="0" presId="urn:microsoft.com/office/officeart/2005/8/layout/bProcess4"/>
    <dgm:cxn modelId="{FDB8272A-A738-41CA-B17E-015C58A10D95}" type="presParOf" srcId="{1807838D-C12B-4444-9BF8-95BE1950BA7B}" destId="{694250CE-C6B5-48ED-84AF-0633EACF3280}" srcOrd="3" destOrd="0" presId="urn:microsoft.com/office/officeart/2005/8/layout/bProcess4"/>
    <dgm:cxn modelId="{5079068F-D4AC-4587-8DA3-47D12F1C9560}" type="presParOf" srcId="{1807838D-C12B-4444-9BF8-95BE1950BA7B}" destId="{4ED38958-462F-4AD0-8FCB-48FE687780AA}" srcOrd="4" destOrd="0" presId="urn:microsoft.com/office/officeart/2005/8/layout/bProcess4"/>
    <dgm:cxn modelId="{F071B8E5-624C-4950-BE1F-84D4F250EB2A}" type="presParOf" srcId="{4ED38958-462F-4AD0-8FCB-48FE687780AA}" destId="{1563CAB9-7568-45FA-809B-D2AF116A405E}" srcOrd="0" destOrd="0" presId="urn:microsoft.com/office/officeart/2005/8/layout/bProcess4"/>
    <dgm:cxn modelId="{88232B5F-4353-49E5-8AB7-B8F81CC15517}" type="presParOf" srcId="{4ED38958-462F-4AD0-8FCB-48FE687780AA}" destId="{E714B5B0-93C3-47A1-B84E-0AB5AAE0A380}" srcOrd="1" destOrd="0" presId="urn:microsoft.com/office/officeart/2005/8/layout/bProcess4"/>
    <dgm:cxn modelId="{41651690-EF4E-4E84-A317-1D4694F1944C}" type="presParOf" srcId="{1807838D-C12B-4444-9BF8-95BE1950BA7B}" destId="{F148C07B-C440-4BCD-BEC3-2B5D44345BD6}" srcOrd="5" destOrd="0" presId="urn:microsoft.com/office/officeart/2005/8/layout/bProcess4"/>
    <dgm:cxn modelId="{94491A38-288C-4D49-8AA9-D64E6492CFDF}" type="presParOf" srcId="{1807838D-C12B-4444-9BF8-95BE1950BA7B}" destId="{BA882295-9AD1-4D78-A66B-12881B8C2308}" srcOrd="6" destOrd="0" presId="urn:microsoft.com/office/officeart/2005/8/layout/bProcess4"/>
    <dgm:cxn modelId="{2449A999-5739-4F60-B846-0870BEB766FC}" type="presParOf" srcId="{BA882295-9AD1-4D78-A66B-12881B8C2308}" destId="{F3065545-7BB6-4433-B587-4039F912A1F0}" srcOrd="0" destOrd="0" presId="urn:microsoft.com/office/officeart/2005/8/layout/bProcess4"/>
    <dgm:cxn modelId="{F75C785B-B7D8-4390-896A-E713BEEBBE30}" type="presParOf" srcId="{BA882295-9AD1-4D78-A66B-12881B8C2308}" destId="{EB3AE994-7460-403E-9FC5-8EE3EB5F35B6}" srcOrd="1" destOrd="0" presId="urn:microsoft.com/office/officeart/2005/8/layout/bProcess4"/>
    <dgm:cxn modelId="{0D3ECBAC-D275-4C80-B161-3E218FC0CD46}" type="presParOf" srcId="{1807838D-C12B-4444-9BF8-95BE1950BA7B}" destId="{CED8D5E9-DEF6-453A-A3EF-9964609D9B57}" srcOrd="7" destOrd="0" presId="urn:microsoft.com/office/officeart/2005/8/layout/bProcess4"/>
    <dgm:cxn modelId="{B1EAF2CE-3F55-41CB-90B0-72B07A8103D4}" type="presParOf" srcId="{1807838D-C12B-4444-9BF8-95BE1950BA7B}" destId="{8D23C6CC-7B5D-43E6-B5E1-612A4FCAEE8D}" srcOrd="8" destOrd="0" presId="urn:microsoft.com/office/officeart/2005/8/layout/bProcess4"/>
    <dgm:cxn modelId="{B0C81216-CF38-4975-B466-7A4F62D9EEAA}" type="presParOf" srcId="{8D23C6CC-7B5D-43E6-B5E1-612A4FCAEE8D}" destId="{AF395E4A-5620-421D-8F91-16D97A999929}" srcOrd="0" destOrd="0" presId="urn:microsoft.com/office/officeart/2005/8/layout/bProcess4"/>
    <dgm:cxn modelId="{BF22A28B-8DF6-45FB-B613-33473F1874E9}" type="presParOf" srcId="{8D23C6CC-7B5D-43E6-B5E1-612A4FCAEE8D}" destId="{BBC67679-E6ED-4208-B33B-A24F887094B1}" srcOrd="1" destOrd="0" presId="urn:microsoft.com/office/officeart/2005/8/layout/bProcess4"/>
    <dgm:cxn modelId="{AC03B78E-7188-4CEF-B08E-4C6AC0193C3C}" type="presParOf" srcId="{1807838D-C12B-4444-9BF8-95BE1950BA7B}" destId="{9C350970-55B9-4708-AFE1-5FEC31132818}" srcOrd="9" destOrd="0" presId="urn:microsoft.com/office/officeart/2005/8/layout/bProcess4"/>
    <dgm:cxn modelId="{D9B98026-0340-430D-BC69-94CE4EFBBBA0}" type="presParOf" srcId="{1807838D-C12B-4444-9BF8-95BE1950BA7B}" destId="{D24EF037-A577-4B11-9C83-F1D3E0BF12CF}" srcOrd="10" destOrd="0" presId="urn:microsoft.com/office/officeart/2005/8/layout/bProcess4"/>
    <dgm:cxn modelId="{8A055788-97AF-4108-8A3D-E537B858D73F}" type="presParOf" srcId="{D24EF037-A577-4B11-9C83-F1D3E0BF12CF}" destId="{C144AE16-E537-4860-B383-F89D6BE42B86}" srcOrd="0" destOrd="0" presId="urn:microsoft.com/office/officeart/2005/8/layout/bProcess4"/>
    <dgm:cxn modelId="{435C1484-C297-4CB0-A223-8CD3BF77A0FF}" type="presParOf" srcId="{D24EF037-A577-4B11-9C83-F1D3E0BF12CF}" destId="{FEE75EE3-2851-468A-8BDE-74E84F5C9E9C}" srcOrd="1" destOrd="0" presId="urn:microsoft.com/office/officeart/2005/8/layout/bProcess4"/>
    <dgm:cxn modelId="{F682B9AE-1AB9-4EB0-A6BC-75118607E457}" type="presParOf" srcId="{1807838D-C12B-4444-9BF8-95BE1950BA7B}" destId="{8C3AC229-AA10-4620-9699-334EA93AB3E0}" srcOrd="11" destOrd="0" presId="urn:microsoft.com/office/officeart/2005/8/layout/bProcess4"/>
    <dgm:cxn modelId="{575351B1-E325-4915-A7EB-0EB458415243}" type="presParOf" srcId="{1807838D-C12B-4444-9BF8-95BE1950BA7B}" destId="{833BD2FB-FE63-4251-9055-4400B65B1D8C}" srcOrd="12" destOrd="0" presId="urn:microsoft.com/office/officeart/2005/8/layout/bProcess4"/>
    <dgm:cxn modelId="{52495E34-C27E-4C5A-9B49-8044283025FD}" type="presParOf" srcId="{833BD2FB-FE63-4251-9055-4400B65B1D8C}" destId="{CFF7E373-EB95-4CF4-ACD5-D567853F5A30}" srcOrd="0" destOrd="0" presId="urn:microsoft.com/office/officeart/2005/8/layout/bProcess4"/>
    <dgm:cxn modelId="{401A6C39-E828-4B1A-8DEB-20F0B8B6B3FB}" type="presParOf" srcId="{833BD2FB-FE63-4251-9055-4400B65B1D8C}" destId="{CA11C625-5CF5-4B32-AB9C-3EA296DA7B3D}" srcOrd="1" destOrd="0" presId="urn:microsoft.com/office/officeart/2005/8/layout/bProcess4"/>
    <dgm:cxn modelId="{BE358B0B-E973-41CF-B197-17D38D0E84CC}" type="presParOf" srcId="{1807838D-C12B-4444-9BF8-95BE1950BA7B}" destId="{FA350BA2-7B34-4F47-A2AE-7D65D98100CE}" srcOrd="13" destOrd="0" presId="urn:microsoft.com/office/officeart/2005/8/layout/bProcess4"/>
    <dgm:cxn modelId="{19CA87C4-F9DF-4228-8B08-A88F1E3B63E6}" type="presParOf" srcId="{1807838D-C12B-4444-9BF8-95BE1950BA7B}" destId="{80D94594-14DE-4532-AF79-58BC87969485}" srcOrd="14" destOrd="0" presId="urn:microsoft.com/office/officeart/2005/8/layout/bProcess4"/>
    <dgm:cxn modelId="{EE847962-EAC6-4DBD-B43A-423AF2646270}" type="presParOf" srcId="{80D94594-14DE-4532-AF79-58BC87969485}" destId="{FFAFF24F-8753-4980-9230-CE3E72C16C1A}" srcOrd="0" destOrd="0" presId="urn:microsoft.com/office/officeart/2005/8/layout/bProcess4"/>
    <dgm:cxn modelId="{2940F41A-3528-43D5-B21D-B69842367B3C}" type="presParOf" srcId="{80D94594-14DE-4532-AF79-58BC87969485}" destId="{C03D6F28-36F7-454A-ACC1-3A9E35E4E3CB}" srcOrd="1" destOrd="0" presId="urn:microsoft.com/office/officeart/2005/8/layout/bProcess4"/>
    <dgm:cxn modelId="{6894AF12-0B7E-4AC1-AA4E-8A189AD5198F}" type="presParOf" srcId="{1807838D-C12B-4444-9BF8-95BE1950BA7B}" destId="{EA433403-C89E-46A7-85B0-94A429AE2101}" srcOrd="15" destOrd="0" presId="urn:microsoft.com/office/officeart/2005/8/layout/bProcess4"/>
    <dgm:cxn modelId="{06384AAE-5582-46A0-9BFA-C2FC2E1F7992}" type="presParOf" srcId="{1807838D-C12B-4444-9BF8-95BE1950BA7B}" destId="{79DEC793-8350-4AAF-98C9-8811535D826F}" srcOrd="16" destOrd="0" presId="urn:microsoft.com/office/officeart/2005/8/layout/bProcess4"/>
    <dgm:cxn modelId="{27563B8F-0F6E-469E-A928-99750903D358}" type="presParOf" srcId="{79DEC793-8350-4AAF-98C9-8811535D826F}" destId="{4CF7D4D3-8DEA-45E0-B537-3ED1DEA7D536}" srcOrd="0" destOrd="0" presId="urn:microsoft.com/office/officeart/2005/8/layout/bProcess4"/>
    <dgm:cxn modelId="{A06C1031-05F2-4F5D-91DA-E1D82E505871}" type="presParOf" srcId="{79DEC793-8350-4AAF-98C9-8811535D826F}" destId="{855EE77A-C161-4CB2-8EB4-F40BD6F5B6D9}" srcOrd="1" destOrd="0" presId="urn:microsoft.com/office/officeart/2005/8/layout/bProcess4"/>
    <dgm:cxn modelId="{14595ABA-F6CD-4C33-82EC-8AE0F6C95E51}" type="presParOf" srcId="{1807838D-C12B-4444-9BF8-95BE1950BA7B}" destId="{FB465E3F-A46D-4847-893C-37EF1D2A34C2}" srcOrd="17" destOrd="0" presId="urn:microsoft.com/office/officeart/2005/8/layout/bProcess4"/>
    <dgm:cxn modelId="{20CFD2FD-B2CD-4CA0-A66D-CD47905FF301}" type="presParOf" srcId="{1807838D-C12B-4444-9BF8-95BE1950BA7B}" destId="{3E3B5658-4488-4B53-AADC-AF737A6D9BCE}" srcOrd="18" destOrd="0" presId="urn:microsoft.com/office/officeart/2005/8/layout/bProcess4"/>
    <dgm:cxn modelId="{16ED2FD6-CD73-4A0E-A450-BA5A528C0D4F}" type="presParOf" srcId="{3E3B5658-4488-4B53-AADC-AF737A6D9BCE}" destId="{46DED85E-4009-4683-9CD0-3EE33DDB6700}" srcOrd="0" destOrd="0" presId="urn:microsoft.com/office/officeart/2005/8/layout/bProcess4"/>
    <dgm:cxn modelId="{74F4BFAD-5C8E-435C-ABB6-47564CEED4E7}" type="presParOf" srcId="{3E3B5658-4488-4B53-AADC-AF737A6D9BCE}" destId="{F7FCC594-4480-47D7-A353-E896A6B1002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0D8DB-3181-41D5-AF62-11544E03B377}">
      <dsp:nvSpPr>
        <dsp:cNvPr id="0" name=""/>
        <dsp:cNvSpPr/>
      </dsp:nvSpPr>
      <dsp:spPr>
        <a:xfrm rot="5413543">
          <a:off x="464140" y="1401271"/>
          <a:ext cx="1540052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8FF1-6549-479E-A48E-957C832392DE}">
      <dsp:nvSpPr>
        <dsp:cNvPr id="0" name=""/>
        <dsp:cNvSpPr/>
      </dsp:nvSpPr>
      <dsp:spPr>
        <a:xfrm>
          <a:off x="0" y="158522"/>
          <a:ext cx="2318258" cy="1151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tx1"/>
              </a:solidFill>
            </a:rPr>
            <a:t>Receipt of intent to develop the land from investors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accent2">
                  <a:lumMod val="75000"/>
                </a:schemeClr>
              </a:solidFill>
            </a:rPr>
            <a:t>(Letter of intent)</a:t>
          </a:r>
        </a:p>
      </dsp:txBody>
      <dsp:txXfrm>
        <a:off x="33739" y="192261"/>
        <a:ext cx="2250780" cy="1084451"/>
      </dsp:txXfrm>
    </dsp:sp>
    <dsp:sp modelId="{694250CE-C6B5-48ED-84AF-0633EACF3280}">
      <dsp:nvSpPr>
        <dsp:cNvPr id="0" name=""/>
        <dsp:cNvSpPr/>
      </dsp:nvSpPr>
      <dsp:spPr>
        <a:xfrm rot="5400000">
          <a:off x="425986" y="2697942"/>
          <a:ext cx="1559507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A810C-217B-4E60-92D5-727FD97FAE5F}">
      <dsp:nvSpPr>
        <dsp:cNvPr id="0" name=""/>
        <dsp:cNvSpPr/>
      </dsp:nvSpPr>
      <dsp:spPr>
        <a:xfrm>
          <a:off x="0" y="1447796"/>
          <a:ext cx="2306124" cy="1671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Introduction</a:t>
          </a:r>
          <a:r>
            <a:rPr lang="en-US" sz="2000" kern="1200" dirty="0">
              <a:solidFill>
                <a:schemeClr val="tx1"/>
              </a:solidFill>
            </a:rPr>
            <a:t> of the initiative to ESID Cluster and Cabinet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(Resolution: Support) </a:t>
          </a:r>
        </a:p>
      </dsp:txBody>
      <dsp:txXfrm>
        <a:off x="48971" y="1496767"/>
        <a:ext cx="2208182" cy="1574049"/>
      </dsp:txXfrm>
    </dsp:sp>
    <dsp:sp modelId="{F148C07B-C440-4BCD-BEC3-2B5D44345BD6}">
      <dsp:nvSpPr>
        <dsp:cNvPr id="0" name=""/>
        <dsp:cNvSpPr/>
      </dsp:nvSpPr>
      <dsp:spPr>
        <a:xfrm rot="5400000">
          <a:off x="450957" y="4170700"/>
          <a:ext cx="1370890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4B5B0-93C3-47A1-B84E-0AB5AAE0A380}">
      <dsp:nvSpPr>
        <dsp:cNvPr id="0" name=""/>
        <dsp:cNvSpPr/>
      </dsp:nvSpPr>
      <dsp:spPr>
        <a:xfrm>
          <a:off x="0" y="3276600"/>
          <a:ext cx="2306124" cy="1151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Presentation of the initiative to </a:t>
          </a:r>
          <a:r>
            <a:rPr lang="en-US" sz="1800" kern="1200" dirty="0" err="1">
              <a:solidFill>
                <a:schemeClr val="tx1"/>
              </a:solidFill>
            </a:rPr>
            <a:t>amaKhosi</a:t>
          </a:r>
          <a:endParaRPr lang="en-US" sz="1800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(agreement to table at TC)</a:t>
          </a:r>
        </a:p>
      </dsp:txBody>
      <dsp:txXfrm>
        <a:off x="33739" y="3310339"/>
        <a:ext cx="2238646" cy="1084451"/>
      </dsp:txXfrm>
    </dsp:sp>
    <dsp:sp modelId="{CED8D5E9-DEF6-453A-A3EF-9964609D9B57}">
      <dsp:nvSpPr>
        <dsp:cNvPr id="0" name=""/>
        <dsp:cNvSpPr/>
      </dsp:nvSpPr>
      <dsp:spPr>
        <a:xfrm rot="75809">
          <a:off x="909682" y="5095206"/>
          <a:ext cx="3120389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E994-7460-403E-9FC5-8EE3EB5F35B6}">
      <dsp:nvSpPr>
        <dsp:cNvPr id="0" name=""/>
        <dsp:cNvSpPr/>
      </dsp:nvSpPr>
      <dsp:spPr>
        <a:xfrm>
          <a:off x="0" y="4572002"/>
          <a:ext cx="2306124" cy="1319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amaKhosi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table the initiative to the Traditional Council for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(TC Resolution)</a:t>
          </a:r>
        </a:p>
      </dsp:txBody>
      <dsp:txXfrm>
        <a:off x="38636" y="4610638"/>
        <a:ext cx="2228852" cy="1241848"/>
      </dsp:txXfrm>
    </dsp:sp>
    <dsp:sp modelId="{9C350970-55B9-4708-AFE1-5FEC31132818}">
      <dsp:nvSpPr>
        <dsp:cNvPr id="0" name=""/>
        <dsp:cNvSpPr/>
      </dsp:nvSpPr>
      <dsp:spPr>
        <a:xfrm rot="16225976">
          <a:off x="3435594" y="4105926"/>
          <a:ext cx="1646753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7679-E6ED-4208-B33B-A24F887094B1}">
      <dsp:nvSpPr>
        <dsp:cNvPr id="0" name=""/>
        <dsp:cNvSpPr/>
      </dsp:nvSpPr>
      <dsp:spPr>
        <a:xfrm>
          <a:off x="3124197" y="4724402"/>
          <a:ext cx="2315186" cy="1151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Soil tests are done to </a:t>
          </a:r>
          <a:r>
            <a:rPr lang="en-US" sz="1800" kern="1200" dirty="0" smtClean="0">
              <a:solidFill>
                <a:schemeClr val="tx1"/>
              </a:solidFill>
            </a:rPr>
            <a:t>analyses </a:t>
          </a:r>
          <a:r>
            <a:rPr lang="en-US" sz="1800" kern="1200" dirty="0">
              <a:solidFill>
                <a:schemeClr val="tx1"/>
              </a:solidFill>
            </a:rPr>
            <a:t>suitability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(Soil Report)</a:t>
          </a:r>
        </a:p>
      </dsp:txBody>
      <dsp:txXfrm>
        <a:off x="3157936" y="4758141"/>
        <a:ext cx="2247708" cy="1084451"/>
      </dsp:txXfrm>
    </dsp:sp>
    <dsp:sp modelId="{8C3AC229-AA10-4620-9699-334EA93AB3E0}">
      <dsp:nvSpPr>
        <dsp:cNvPr id="0" name=""/>
        <dsp:cNvSpPr/>
      </dsp:nvSpPr>
      <dsp:spPr>
        <a:xfrm rot="16243367">
          <a:off x="3480654" y="2301075"/>
          <a:ext cx="1981361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5EE3-2851-468A-8BDE-74E84F5C9E9C}">
      <dsp:nvSpPr>
        <dsp:cNvPr id="0" name=""/>
        <dsp:cNvSpPr/>
      </dsp:nvSpPr>
      <dsp:spPr>
        <a:xfrm>
          <a:off x="3047997" y="3077696"/>
          <a:ext cx="2511475" cy="1151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Land to be developed is identified by </a:t>
          </a:r>
          <a:r>
            <a:rPr lang="en-US" sz="1800" kern="1200" dirty="0" err="1">
              <a:solidFill>
                <a:schemeClr val="tx1"/>
              </a:solidFill>
            </a:rPr>
            <a:t>amaKhosi</a:t>
          </a:r>
          <a:endParaRPr lang="en-US" sz="1800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(Land Mapped </a:t>
          </a:r>
          <a:r>
            <a:rPr lang="en-US" sz="1800" b="1" kern="1200" dirty="0" smtClean="0">
              <a:solidFill>
                <a:schemeClr val="accent2">
                  <a:lumMod val="75000"/>
                </a:schemeClr>
              </a:solidFill>
            </a:rPr>
            <a:t>&amp; ha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summed for investors)</a:t>
          </a:r>
        </a:p>
      </dsp:txBody>
      <dsp:txXfrm>
        <a:off x="3081736" y="3111435"/>
        <a:ext cx="2443997" cy="1084451"/>
      </dsp:txXfrm>
    </dsp:sp>
    <dsp:sp modelId="{FA350BA2-7B34-4F47-A2AE-7D65D98100CE}">
      <dsp:nvSpPr>
        <dsp:cNvPr id="0" name=""/>
        <dsp:cNvSpPr/>
      </dsp:nvSpPr>
      <dsp:spPr>
        <a:xfrm rot="21597732">
          <a:off x="5224656" y="1300348"/>
          <a:ext cx="3091137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1C625-5CF5-4B32-AB9C-3EA296DA7B3D}">
      <dsp:nvSpPr>
        <dsp:cNvPr id="0" name=""/>
        <dsp:cNvSpPr/>
      </dsp:nvSpPr>
      <dsp:spPr>
        <a:xfrm>
          <a:off x="3276607" y="1096492"/>
          <a:ext cx="2122488" cy="1151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Meeting the land owners/farmers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(Resolution and PSC Established)</a:t>
          </a:r>
        </a:p>
      </dsp:txBody>
      <dsp:txXfrm>
        <a:off x="3310346" y="1130231"/>
        <a:ext cx="2055010" cy="1084451"/>
      </dsp:txXfrm>
    </dsp:sp>
    <dsp:sp modelId="{EA433403-C89E-46A7-85B0-94A429AE2101}">
      <dsp:nvSpPr>
        <dsp:cNvPr id="0" name=""/>
        <dsp:cNvSpPr/>
      </dsp:nvSpPr>
      <dsp:spPr>
        <a:xfrm rot="5261665">
          <a:off x="6434508" y="2152799"/>
          <a:ext cx="1697473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D6F28-36F7-454A-ACC1-3A9E35E4E3CB}">
      <dsp:nvSpPr>
        <dsp:cNvPr id="0" name=""/>
        <dsp:cNvSpPr/>
      </dsp:nvSpPr>
      <dsp:spPr>
        <a:xfrm>
          <a:off x="6477003" y="1016214"/>
          <a:ext cx="1919882" cy="1308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Establishment of the Community Business Entity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(Registered Trust)</a:t>
          </a:r>
        </a:p>
      </dsp:txBody>
      <dsp:txXfrm>
        <a:off x="6515325" y="1054536"/>
        <a:ext cx="1843238" cy="1231763"/>
      </dsp:txXfrm>
    </dsp:sp>
    <dsp:sp modelId="{FB465E3F-A46D-4847-893C-37EF1D2A34C2}">
      <dsp:nvSpPr>
        <dsp:cNvPr id="0" name=""/>
        <dsp:cNvSpPr/>
      </dsp:nvSpPr>
      <dsp:spPr>
        <a:xfrm rot="5360475">
          <a:off x="6398351" y="4056725"/>
          <a:ext cx="2077148" cy="17278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EE77A-C161-4CB2-8EB4-F40BD6F5B6D9}">
      <dsp:nvSpPr>
        <dsp:cNvPr id="0" name=""/>
        <dsp:cNvSpPr/>
      </dsp:nvSpPr>
      <dsp:spPr>
        <a:xfrm>
          <a:off x="6096002" y="2589612"/>
          <a:ext cx="2829600" cy="15623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Signing of the Agreement between investors and the Community Trust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(Operational Agreement)</a:t>
          </a:r>
        </a:p>
      </dsp:txBody>
      <dsp:txXfrm>
        <a:off x="6141763" y="2635373"/>
        <a:ext cx="2738078" cy="1470874"/>
      </dsp:txXfrm>
    </dsp:sp>
    <dsp:sp modelId="{F7FCC594-4480-47D7-A353-E896A6B10024}">
      <dsp:nvSpPr>
        <dsp:cNvPr id="0" name=""/>
        <dsp:cNvSpPr/>
      </dsp:nvSpPr>
      <dsp:spPr>
        <a:xfrm>
          <a:off x="6017556" y="4488879"/>
          <a:ext cx="3045394" cy="1930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Work Commences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(Business Established)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Fencing,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Debushing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, Soil Ripping,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Discing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sz="1800" b="1" kern="1200" dirty="0" smtClean="0">
              <a:solidFill>
                <a:schemeClr val="accent2">
                  <a:lumMod val="75000"/>
                </a:schemeClr>
              </a:solidFill>
            </a:rPr>
            <a:t>Fertilization, 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Irrigation Scheme design &amp; installation etc.</a:t>
          </a:r>
        </a:p>
      </dsp:txBody>
      <dsp:txXfrm>
        <a:off x="6074100" y="4545423"/>
        <a:ext cx="2932306" cy="181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C562-ED3F-4EC0-912C-55F0467CC9FB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5A-8025-4419-B235-5EE918A7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A22D83-25AE-47B5-AE83-839FB259B85A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C0AEFDC0-6452-4BBD-B94B-5BD2CE7D5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7639-4EC7-4D93-81CA-FE583D7F0299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Background Presentation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53BC-A9A0-43A1-A8EE-A6A30AF0D50B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50AE-EA35-47CF-810E-F31B15369686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ackground Presentation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3E46-2FBD-4082-8F14-F1368A405F72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F5A6-9594-4E8E-A8DF-22B729F476D0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6CD6-C473-4F7F-BE41-54A13D6924C6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DB78-36BE-4333-B070-3CBAA378CE93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2044-7005-46B8-A5C9-D0451675B76C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9" descr="Background Presentation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5736-0E57-4624-8691-313929ED8494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82C4-8D27-4DEB-AEEB-61D385AEB717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26B6-0C05-4C8B-8DC5-75FCC2745E69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00A8-A343-4C8A-8442-864C4483DB00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D1A1-D050-4D82-A1C1-B17CC60C9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136207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KZN DEPARTMENT OF AGRICULTURE &amp; ENVIRONMENTAL AFFAIRS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INVESTOR AND CATALYTIC PROJECTS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ZA" dirty="0" smtClean="0">
                <a:solidFill>
                  <a:srgbClr val="FFFF00"/>
                </a:solidFill>
              </a:rPr>
              <a:t/>
            </a:r>
            <a:br>
              <a:rPr lang="en-ZA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5281613"/>
            <a:ext cx="8305800" cy="15001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Farmer Information Sharing Summit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8751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2" y="2514600"/>
            <a:ext cx="6694988" cy="3733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581400" y="4724400"/>
            <a:ext cx="1295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76800" y="3962400"/>
            <a:ext cx="8382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876800" y="3733800"/>
            <a:ext cx="13716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76800" y="5029200"/>
            <a:ext cx="838200" cy="76200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2600" y="49207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INDIA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233" y="1874837"/>
            <a:ext cx="4572000" cy="40687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DAKE, Healthy Agro and Heritage Dairy</a:t>
            </a:r>
          </a:p>
          <a:p>
            <a:r>
              <a:rPr lang="en-US" sz="2800" dirty="0" smtClean="0"/>
              <a:t>500ha Pulses</a:t>
            </a:r>
            <a:endParaRPr lang="en-US" sz="2800" dirty="0"/>
          </a:p>
          <a:p>
            <a:r>
              <a:rPr lang="en-US" sz="2800" dirty="0"/>
              <a:t>50ha </a:t>
            </a:r>
            <a:r>
              <a:rPr lang="en-US" sz="2800" dirty="0" smtClean="0"/>
              <a:t>Vegetables</a:t>
            </a:r>
            <a:endParaRPr lang="en-US" sz="2800" dirty="0"/>
          </a:p>
          <a:p>
            <a:r>
              <a:rPr lang="en-US" sz="2800" dirty="0"/>
              <a:t>3,000ha </a:t>
            </a:r>
            <a:r>
              <a:rPr lang="en-US" sz="2800" dirty="0" smtClean="0"/>
              <a:t>Groundnuts</a:t>
            </a:r>
            <a:endParaRPr lang="en-US" sz="2800" dirty="0"/>
          </a:p>
          <a:p>
            <a:r>
              <a:rPr lang="en-US" sz="2800" dirty="0" smtClean="0"/>
              <a:t>1000 cow dairy</a:t>
            </a:r>
            <a:endParaRPr lang="en-US" sz="2800" dirty="0"/>
          </a:p>
          <a:p>
            <a:r>
              <a:rPr lang="en-US" sz="2800" dirty="0" smtClean="0"/>
              <a:t>Vegetable stalls, </a:t>
            </a:r>
            <a:r>
              <a:rPr lang="en-US" sz="2800" dirty="0" err="1" smtClean="0"/>
              <a:t>packhouse</a:t>
            </a:r>
            <a:r>
              <a:rPr lang="en-US" sz="2800" dirty="0" smtClean="0"/>
              <a:t> and dairy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17730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6677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Areas: </a:t>
            </a:r>
            <a:r>
              <a:rPr lang="en-US" sz="2800" dirty="0" smtClean="0"/>
              <a:t>Tugela </a:t>
            </a:r>
            <a:r>
              <a:rPr lang="en-US" sz="2800" dirty="0"/>
              <a:t>Estates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/>
              <a:t>uMhlabuyalingana</a:t>
            </a:r>
            <a:r>
              <a:rPr lang="en-US" sz="2800" dirty="0"/>
              <a:t>/</a:t>
            </a:r>
            <a:r>
              <a:rPr lang="en-US" sz="2800" dirty="0" err="1"/>
              <a:t>Jozini</a:t>
            </a:r>
            <a:endParaRPr lang="en-US" sz="2800" dirty="0"/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u="sng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8" y="1113773"/>
            <a:ext cx="4470641" cy="4953000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5257800" y="3886200"/>
            <a:ext cx="1447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18115" b="15411"/>
          <a:stretch/>
        </p:blipFill>
        <p:spPr>
          <a:xfrm>
            <a:off x="1524622" y="2514600"/>
            <a:ext cx="7609983" cy="43434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61501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November 2012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/>
          <a:stretch/>
        </p:blipFill>
        <p:spPr>
          <a:xfrm>
            <a:off x="-8352" y="0"/>
            <a:ext cx="7494779" cy="3886200"/>
          </a:xfrm>
        </p:spPr>
      </p:pic>
      <p:sp>
        <p:nvSpPr>
          <p:cNvPr id="11" name="TextBox 10"/>
          <p:cNvSpPr txBox="1"/>
          <p:nvPr/>
        </p:nvSpPr>
        <p:spPr>
          <a:xfrm>
            <a:off x="4889326" y="431021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99"/>
                </a:solidFill>
              </a:rPr>
              <a:t>November 2011</a:t>
            </a:r>
          </a:p>
        </p:txBody>
      </p:sp>
    </p:spTree>
    <p:extLst>
      <p:ext uri="{BB962C8B-B14F-4D97-AF65-F5344CB8AC3E}">
        <p14:creationId xmlns:p14="http://schemas.microsoft.com/office/powerpoint/2010/main" val="28457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3"/>
          <a:stretch/>
        </p:blipFill>
        <p:spPr>
          <a:xfrm>
            <a:off x="-1" y="-14615"/>
            <a:ext cx="7152519" cy="3900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81600"/>
            <a:ext cx="2971801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June 2013 – beans ready for harvesting</a:t>
            </a:r>
            <a:endParaRPr lang="en-US" sz="3200" dirty="0">
              <a:solidFill>
                <a:srgbClr val="FFFF99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3558"/>
          <a:stretch/>
        </p:blipFill>
        <p:spPr>
          <a:xfrm>
            <a:off x="3265118" y="3208751"/>
            <a:ext cx="5867400" cy="362002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800" y="1341438"/>
            <a:ext cx="2895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March 2013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6" descr="Workf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1" y="1066800"/>
            <a:ext cx="7584257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CHINA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92312"/>
            <a:ext cx="4419600" cy="39512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BEK and Shanghai Peng-</a:t>
            </a:r>
            <a:r>
              <a:rPr lang="en-US" sz="3200" dirty="0" err="1" smtClean="0">
                <a:solidFill>
                  <a:srgbClr val="FFFF99"/>
                </a:solidFill>
              </a:rPr>
              <a:t>Xin</a:t>
            </a:r>
            <a:r>
              <a:rPr lang="en-US" sz="3200" dirty="0" smtClean="0">
                <a:solidFill>
                  <a:srgbClr val="FFFF99"/>
                </a:solidFill>
              </a:rPr>
              <a:t> </a:t>
            </a:r>
            <a:r>
              <a:rPr lang="en-US" sz="3200" dirty="0">
                <a:solidFill>
                  <a:srgbClr val="FFFF99"/>
                </a:solidFill>
              </a:rPr>
              <a:t>G</a:t>
            </a:r>
            <a:r>
              <a:rPr lang="en-US" sz="3200" dirty="0" smtClean="0">
                <a:solidFill>
                  <a:srgbClr val="FFFF99"/>
                </a:solidFill>
              </a:rPr>
              <a:t>roup</a:t>
            </a:r>
          </a:p>
          <a:p>
            <a:r>
              <a:rPr lang="en-US" sz="3200" dirty="0" smtClean="0"/>
              <a:t>40,000ha crops and livestock farming</a:t>
            </a:r>
            <a:endParaRPr lang="en-US" sz="3200" dirty="0"/>
          </a:p>
          <a:p>
            <a:r>
              <a:rPr lang="en-US" sz="3200" dirty="0"/>
              <a:t>D</a:t>
            </a:r>
            <a:r>
              <a:rPr lang="en-US" sz="3200" dirty="0" smtClean="0"/>
              <a:t>airy, meat processing (deboning and abattoir)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941024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Areas: </a:t>
            </a:r>
            <a:r>
              <a:rPr lang="en-US" sz="3200" dirty="0" smtClean="0"/>
              <a:t>uMzimkhulu (</a:t>
            </a:r>
            <a:r>
              <a:rPr lang="en-US" sz="3200" dirty="0"/>
              <a:t>P</a:t>
            </a:r>
            <a:r>
              <a:rPr lang="en-US" sz="3200" dirty="0" smtClean="0"/>
              <a:t>hase 1), </a:t>
            </a:r>
            <a:r>
              <a:rPr lang="en-US" sz="3200" dirty="0" err="1" smtClean="0"/>
              <a:t>Makhathini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r="11933"/>
          <a:stretch/>
        </p:blipFill>
        <p:spPr>
          <a:xfrm>
            <a:off x="4392006" y="1219200"/>
            <a:ext cx="4731117" cy="3988971"/>
          </a:xfrm>
        </p:spPr>
      </p:pic>
      <p:cxnSp>
        <p:nvCxnSpPr>
          <p:cNvPr id="12" name="Straight Arrow Connector 11"/>
          <p:cNvCxnSpPr/>
          <p:nvPr/>
        </p:nvCxnSpPr>
        <p:spPr>
          <a:xfrm flipV="1">
            <a:off x="5791200" y="2514600"/>
            <a:ext cx="17526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ARGENTINA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1" y="1752600"/>
            <a:ext cx="3657600" cy="270192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99"/>
                </a:solidFill>
              </a:rPr>
              <a:t>Quancobi</a:t>
            </a:r>
            <a:r>
              <a:rPr lang="en-US" sz="3200" dirty="0" smtClean="0">
                <a:solidFill>
                  <a:srgbClr val="FFFF99"/>
                </a:solidFill>
              </a:rPr>
              <a:t> Farming, A&amp;G International</a:t>
            </a:r>
          </a:p>
          <a:p>
            <a:r>
              <a:rPr lang="en-US" sz="3200" dirty="0" smtClean="0"/>
              <a:t>26,110ha crop farming (soya, maize and potatoes)</a:t>
            </a:r>
            <a:endParaRPr lang="en-US" sz="3200" dirty="0"/>
          </a:p>
          <a:p>
            <a:r>
              <a:rPr lang="en-US" sz="3200" dirty="0" smtClean="0"/>
              <a:t>Soya caking and processing plant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1208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Areas: </a:t>
            </a:r>
            <a:r>
              <a:rPr lang="en-US" sz="3200" dirty="0" smtClean="0"/>
              <a:t>uThukela, </a:t>
            </a:r>
            <a:r>
              <a:rPr lang="en-US" sz="3200" dirty="0" err="1" smtClean="0"/>
              <a:t>abaQulusi</a:t>
            </a:r>
            <a:r>
              <a:rPr lang="en-US" sz="3200" dirty="0" smtClean="0"/>
              <a:t> and uMzinyathi</a:t>
            </a:r>
            <a:endParaRPr lang="en-US" sz="3200" u="sng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8051"/>
          <a:stretch/>
        </p:blipFill>
        <p:spPr>
          <a:xfrm>
            <a:off x="3854202" y="1676400"/>
            <a:ext cx="5093196" cy="4305031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5486400" y="4267200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746" y="28700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iyabonga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data:image/jpeg;base64,/9j/4AAQSkZJRgABAQAAAQABAAD/2wCEAAkGBxQSEhUUExQVFRUXFxoXFxcYGBUVFxwYGBQWGBcYHBcaHCggHBwnHBQYITEhJSktLi4uGB8zODMsNygtLisBCgoKDg0OGxAQGywmICQsLCwsLi8sLCwsLCwsLCwsLCw0LCwsLCwsLCw0LCwsLCwsLCwsLCwsNCwsLCwsLCwsLP/AABEIALQBGQMBIgACEQEDEQH/xAAcAAABBQEBAQAAAAAAAAAAAAAEAgMFBgcBAAj/xABGEAABAwIDBQQGBgcIAQUAAAABAAIRAyEEEjEFBkFRYRMicYEHMpGhscEUI0JS0fAVU2JykrLhJDNDY3OCovHCFhdU0tP/xAAbAQACAwEBAQAAAAAAAAAAAAACAwEEBQAGB//EADARAAICAQMCBAUDBAMAAAAAAAABAhEDBBIhMUEFIlFhEzKBsdFxkaEUIzPBBuHw/9oADAMBAAIRAxEAPwCRxeKayqKXZNMkCfHoppuBpwIY32BMYaiC45g0knUgT4+UIw4kCQdQk2qDdg7tn05HcbfSw805+jKYsGN1Tfa5nTKew+JnXhp1QRmmwnF0Ru0xTokdwEH4rTMDRyU2MiMrWiPABUStl9d4kNufAXPwV+oVmvaHtILXAOaRoQRIKfDlWLb7C1TsVgw2rUPHMSOgN496uKq+3sL9YSCWlzR3hrbug8jopkiEyIx7+zBedLCB+fBD7AwwDHFriQ5xIB1B438UjH4iRl4DXkTJ4JWya+W2jTy4WHusktx+oypUS9F5HOF6vVLoDSCJgnVKYyeo/MLjsOASQNbnx5+KNdAGMYnutLnDQSSmcBWbUGZoMA8Qi6oDgQbjT8kJmjhWsEMaADrHPohlVe4UbFVQDpz8vBepEcRbmlUMPm1NvNP4rDzpHD/pAoWrC3dgLeeqBQY39lx/idb3BA7Cd/Y55Vv/AAH4Lm8ZhscgB7Amt33/ANlcP82f+C85nybs05HpcOLbo4r3RMH23/Nk7Sp5rZiRrHK9+qTh6WaDwgeMompTta3gvR405RUjzU/K6AsbgZMhxB0sB15jqoyhSFV0NqPtrZnXjHMEKaLpkcPzZMNwzGHMABf8+KapUgKGqmywRZ79P2f/AKpkbNtZ7v8Ahb/ipVl9PzZdcwQotnUiKOCtGZ17fZ/BC0y1ziwPdI1kN4eSl6j0KzCMaS4CHHjz8UKlLmyWkDnZJIPfd7G/ggtoP7Gi59+6PiY+an7xY2VX3sqH6K/xaP8AmCpg24uyzpManqccfWS+5QcdXzvc8/aJPtKRtrYz3YZtbRs914cC27TmaYkgkC3WBxSKhRWz8G7Et+iipkbUIcbE3py4QJ1sR5qu925KJ7nxWLlpJqNVV/RcmfioQYNxPHx4cQpXZzr04kw4tOk2IcPHX3BW/wD9q3f/ACBc/qz+KIw3o6NMg/SGkB2YAsPIjn1VmUbR85ZUMa4fSHaTmFhcSGgAnnETHSSo99TM5180t15lpmfCJWgYn0e1DmPb0wXk5jkdo6waL2HPmY4CENT9GdRpBGIZx/w3aERfvckKhRy4K62kHZIbBDWzfkLmOWiJyD7x934KyUPR69oviG8Afq3cCLAZtNfE+CM/9GP/AFzf4Kn/AOiRPFNsBqTLk4EOtHW50RGHogDxuTxPVOnDAC3HVJqnK0nkCehgJtMs2M1MJHeJhoFuaYwuMadI5EzIFtJ0VO3w3jLaYGa8EOA6/JQeE2+ahax7+yp6AZTBb1giJ1PPih4T4QextGk42q4sc2QWvaQDHPhIsjdwt4ezIwlYkZiTSJ58WdJ1HWRxCq36Rw1Nl6zgI1zs0t6rMsDldQO0MZmuHu/Zc4FrtTB9vEf9XtNqcaXwp/LJ9fR+v59ivm0873x6r+V6H0QCoPbgu09CPYQfmor0eb1fTKRp1D9fSs79tugqePA9eUhSm34yjo+J8Wg/JTmxSxNxl1QEJKXKK5jMIHd4eY+a9gcMSJPs5/nkuYisfVFpt7uB9i5s/FEGHEkHQ2n3KlujuosU9pI0pbaZHwTrqk2CHe8Odkbc8Y4eae/Rzmt7hiOBKeLoaa68nQ8OX5hM7QxzaYAAk9PL3qC2nXxL6gpsPZd4AkSddCTwHUclH1cHimh4c4vc113A6tixgi6VOLae0ZFLuWrBY/SdD0Kkmumw06KjbL22DFN4yuJ10knodFZqWOFFsu7wPqjR09OAA4k2CDDub29WTlUYrcyP3lf63mm9gsIoHMCO/NwR9kQULtTaDuOVpPAAkjpmNyeoA8EHh9sVGXLu7pDjIJ5X1KRDwCbUpTmk37X+C9Lx6CxrHCDa9br+OS5YGoQByRVWqPNVfD7fEQQPK3lbRWHDvD2NIuS2QYtESr0dNkwQUZelGZLPDLNyj6ie0GqcPeAHP8UjLe/FOEAiw96W2EjzTDvH4jVM4rH06d6j2s/eIHkBxVY9IG9X0Cg0Mg16stp8Q0D1nkcYkQOJKzmlgsfi3EspvdmEl75v/uI05I4RvqQ77Gvv3hwlm9uwGYEy2/mEfTp5yI9uqxXC+j/Gv9YZB1urBu9vrUwdVmGxUGm2KRfo5kWa4mbtiJ5c0TSfQ6pLqapUoCLWPNUjfF8YaObwPISVd31hlWeb6vJbTaBMuPjwAt7UMuIs0vBobtdj9rf7JspdQqU3SqRiaR/aj2gj5qLq6IjYFUNr0nGAG1GEzpAeDfoqt1NHudRHfjlH1TX8GrPI5ppzhaSFcn4WmP8ADaegaFFY6vTZrh2EdMv4K86XU+ZJN9CCa4n5L2nJWHAfRq05WNBGrS0A+PUIo7Lpfq2fwhclatEN1wypmqJi2n5+KT24/IVr/RdL9W32Be/RlL9W32BdtI3FYxG1mMcGOJBItYnU2Qe9eJLMM71pJaAQYjvC88OSfxOzWPeXO1bEa8NEPvJgziMJVpsMPLe7eLi4HnEeaS6rjqNXUz7CUjtDF06ZAcGxmIEQOvsWwDYGGFMMFJpEa5RwWU+i4gYt/dyhrCXCwuCBHvK0ajvO+pV7OmwuZ94Me1uvBxkO01sotUWVFgG8G4uHrU3NyZTwIsQeBWYVqZwgOHxDi1zHA03gSMpF9SLWbbotc25WxYqxTaXNbqAcgPi6C7yHJVP0jbNfWwYqvpRUpkGAQ6ziA4AwJFwfJLcUG2VvY+1nYav29F12uLmzaQ6Ja4ciLLaxtSnjML21PQ5TB1a8Z2uaeoJ87Hivn9jcpycW2PUix+C0n0U4n6rFs5Fr+urQbeS9Vr8KnplkfVJGFik45XHtbLFjIa3OTIGvGLRKDFQBhqMJLQcoFru8RwhH4tjandOkQRZRGNwxDQymHFuacsSc9+PKJ8yvNvYue5pQUpcFx2KBTaJAzEXRddwKg6eJDGB1R0C1zppommbwYdzi1tSXDxHxC5zXcdHE+w/thn1Zgd4Ax+Hmqz9IrMcHGAyIJE5Q3KOI00mDxKla+1aL3Oayq0vH2ZuoEbTe5jmmnkAaYdIJcQ7WBoL8ZN1OOd2Dmx1Q3vDg+1DalPW3EDWZgdSRxjREmsYaSe9EDQGBoenMnmfCH9mOFSlkbmL7uJHqnKZAiIngoSs8y1pNye8Qbkn7I8+PIdVf0kY8zM3Vyk9sAylgXVnQwE83XHk2fiU3tTdyo36wunKIDG3DRx/ePORf3K0YLs6FKS8C1ySOXGfmhq+Op1O6HtOa4uLgmJSc2rlu8vT7lvT6WKg93X7FAr1iHQDBiRyidR0k3adJkFaRu9iJwlE3BLdOXeOqy7bFEtxPYtgudVaGtmfXkP0tEH2ytWwFAU2NbyaB7vxXajMpRS9RePFtbCg7z4pmjjKbpyOBPHoU9RbmmeSFZs1rJLCZPP8APUqrtTV9xtvoZ3vfSD9s4MVb03UmgTpm7SpIjnJb5QtUpbQpj6vtKYdHqZhmj91VnHbCFevh6zvWw7nQbEHONCIvcDiEv6FUJ9ZoYXSRAlxJ0zG55AQIlA58FjHAlNqbSZTEuc49GNLz5xp5rG/SjhicRTqU2ktrCAYN3Tp43C1bauBIfAeWEgRlOUExJGkTY2Kj62zw4NBbncxwe3MB60wTpaxKW8m12OePcixYXC9nSYyZyMa2TqcoAv7FVcXhWVsWwOrtplhYQwgkuObMAD6oJkDXyVuoNDKQbJMNjrYLLtsYzJj3VIByVGOjnkDDHuRZ7eJpcN/gteCYnPUT2vpF109Uu/qFb87PpUX9xrgahc8knugfdaPEzf8A6qmGN0ZjtoVKnrvLu8XXvBdrHIdBayBoG6pYMcscYxm7fqewwQljioyds+isPtJrqcfbgZuWn4qC2nUBkAyqhQ2094ayiajibZQ0BnSXakpx9DEYjL3GwW5oeToeIIkEyCFec30Z4WOJK2gmnjX0KzHgmARI1lpMOHsWlErHsZsiuwg1HAMvLWWnlPEeUStE3Px7qtA5zJY8sB/ZABbPWDr0U6eVScSvqcfG4nF6V5cVwpFOeAdbR8/mlCiOOh6Jiqzx/OiIpngeCqOJZTILYOxhh9oVagaOzq0xMj7WaZ+M+XNXSpj2Tlp5GmCSTYQOZUFVrFjcwFhre8akj2JdKpSe4B2WQbyBqh5XQs46kuew5V2u4OJdVpzazA4gnx0g+Ca2rXFai7Pla2NX2bIIguP3ZF+iLqVKLTckxxJt5DRVHffaP9ncG2a4hs+0/wDipw4/i5o40+rGZJLHjc66Izam/veavvooqf2jEjgaDif9pB/FZ9RddXj0SmdoOH3qNQe4Qva6xXp5r2PM4v8AImaC7pISaVSDPO3HWbX8lyrUEcuZ5KqVd96VDGsD5dhgHMeW6y8Qagj1g3l1PGF4+GNzfBrb9lNlvFdt2vIAN4IB+KE2VszDvqOewSWcYAEkHkPFRu1ZBAlr2uaHUqgMsex1w5pGo4oOrRrtAAvH22DIfCZIhIk6dNdDUxwUo+V9Q+hhMPRzEQHNknMLgxrfx96isRVpljWSA6SBr+scBPThHJN7Rp1i12UNLzAm5AFiZMyT+KjMPs+vNOSBbNMcc7p48xyUY8u1PgVqEnJcklszFva17WktmIIMaHvM89fFg5p3Y2zy7EYio/8AwwzJNzD570fuiM065+QRuzt32s8XEkk8zcnxVkfVp0cMAS0Pe51rE5Q0AmNYBHxKsY5ypx7MpTUdyl3Kvi8M0FtPM9zcxgCoA0SZIIzTEnkV3GbNpUGt7J3rsAeWPyy8OJnXSXkRMaJFOiMzjh+yk91xc0PHQkTYR80NV2c9k2w8E3hsGAZdF4AgcklwdF1ZIp16B2wNks7TtZLnUxlAmWzaXXmXZSBPAeJKtTbxbxUPsYCnla0R3Zjqfz7lLsqXEX5/ik4MiyW76Ov2F6nHsklXVWPSRwtzXapAHvSXvm35/N0LWJFteatO6Ko419jPGR581C46u50EMe+DAaxwaZiJzEiIE8VK0Bm8FE7Wmk8PokPElr2m4a8BpOmhIeDCRJSav0LWCai9vqRT6T5H1Th1dX7QiNIubqb2WJqATJM+7io6rj69WAGNHAQLzwA6ru9GF+g7MrVarv7Q80xSg3Y8VGvbB5jKXHo0i90OPE8mRJdCxmy7MbvqW2uyBbWLrGdqPmvVP+Y7+Yq67C9IdCvSArfVVYvIOQnmHDQdDHmqCXSSeZJ9plWc8XFpNGj/AMZp5Mj9l/snd393G4sTnLC18PETLTBBB4HUXtoovbuCdRxNRpYabc7uzBEDJPdIixtF/mi9h7xOwtRk/wB0CczQBeftTqTp5CFDHG1KhAqVHvA0zOc6PaVlJZfjtyfHY34rL/Uu35exeMLtpjGMFIBjpGZxE2FyDyk8RwKVtPbTqrQ19ShliCKYdUJ5CYhvjdN7K2G59B1VkVQ3J2lPKT3HMBkDiWkOBHEXHJE067QwDtGBgFg1on4K9Hpb7nltRGMMzjHsyNbjXvtcM0EiCReTfhZaJuXSY3DgtMueczhaRctbbl3dfFUPA4N2NrdlSkMF3vIjK0m58bQB49ShN5N6XUdpRhCG08OxuHjVrwwkvDufecRzkFO0uF7nIoa7Ktqj3NmXlRNjekqjVkVKbqZBg5SHj3wfcVM/+ssL9938DlccWZikgL6Q2O8QD1MH/pKOHkSbCLX9ii8RhWOc19R3q6Nbx8+Sdr44O0KZp9I8iUpdAsmXa6Q3ia7Qcp0cC2dbnqojDPmaVT12aO4uZoHdSND5Hmn8RVkpjEtmHt9dhn+h6EK/n0UZ4dkePT9f+wdPqHjybn9Q+hhBaTIQ226LXANLQWzAB0kAm/TVTOzslWmHi06jiDxCjN5aWUUyP1g94c35rzejjPFqo7ut1/o3NTKOXC69Cvu2RhzANIN8CWmeItwUlufgKeCxYxAe5zAx4LIl8lpAAIgGTbhqmSzilgWXspXODjfU83tp2V/ebeJ1bMBLKd4YDc/vHiqZUq5la959klzXVqc5mz2rQAJGvaNjjzHHXWZpZvxWXkh8LypBxTk7bLjuPvQykRhMYc2Eee64mDQefttdwYftDTjzmzb0Y2ngK7KIxFSroXtZlLmNMES4kAEyIHIg8pyHXVWXDY6lVwLmPa36Rhy3s32DnUXODXMJ45Z05EciqGTFGb5L2LNPGqTLVjt8xRxD2dmXUO7UpT3aop1Wh44w8guLYkaalTWF29h6rQ6k4OAEEGxBkky3Xj7lnu8mEzYbB4lohuQ4aoOTqbnFs9S05j1JVfoYl1Jwc0wR7xyKJYcd+ZCpTnXlZr+K3ieBDDHXioLaNUunvEuMmSVFYfHZwDzAI809UebK/GEEvKii3JvlkT+l61J0A6eLXW0v84XXb2Vz0k6yS7jcG17+5O4+lImJQlTCBpEZDb7PDxVSWmjuLsdTLaXTYu+ZBHbNnm5tj5t0n2K54Ha1Kr6lQEnho72G6xymxFMrlsQUteHYYp7Ftvnj1OlrMsmt7vsba2oIv5nkq5tvfShSMM+teODSMnm7j5KlYre2oMNUpPJdmYWNd9oF1teI4efkqfSrkgEosemriZEst8xLntDe+vVBaH5Gn7LO6PM6n2q3+jbF0qezcZUxIzUxWmOMmkwDLyM8eF+CyNtTitf9HFNn6Jr1KgkU6tRzRwLxSYGeNzHmnZIRUaSAhJ7rJvc7amFNd1L/AByCWEuzjLbughoDXXvaTHkM+9Nu2e1xTcM09ygJd/qvE+5sfxFWjc/EUcO7GvrNaTTZ2+YkkkNkECeuWOrisdx2KdWq1Kr7uqPc9x6uJJ8roY4lGTSXAcsjkrYPTMGxUhhcSRxQTWjQJxxhPpVTFqUoy3RdMOxGKbAkgFdw5uqvjKklWvZFUFodBnmfBZObSqeT+3x6nptH45LHjb1D3NVXq/1/P3L7sHe4YKi89nmJp02tBMDM01C5zrT9oeTQJ4orfHYtAVqdQYunRZXIrOa4EuY2p3nPgNNiSYnLyuqVs7DHEYhlLXM5rI6OcAf+JKtO/Gx6Z2nQovcRTq9kKkGCJcWMZ5N7Ns9QYVj+njGKiY+XWzzZ5Zqqy37SxGH2dsx9bCuZUDhFN7SH9pVeMrXFw1jUjgGwIWF0RBJcepJPtJK0z0mimK1LCUWNbToMHdbpncLDrDY/jKpe8Ox34YB1emWmA5jSNSbNtznncJ2NKMSlkk5SG8A0CCLyJ9qkc/VBMdkaOZF0J9KThS5NMrvNydTcoCrUIT2LrIN77XWrFUQJpVpRTHxfXna8KKbiMrjaeP59ifGJYebSiJaJjd8FtVwB7pEx4EXA93sU9tbZrazMkmJsdD0N1S6Qh2cOcHAyHDUeHTorRsreJphtaGu4PjuO/A/myx9fo5yn8WC/bqXdNnUY7Wyu7X2RiMMWw9lRjp9YQ72tt7kxh6xLZeMpHCQfC4Vh3yxrc7GyIAGhH2iNL+Ht8Jr4IcbGQLGL35Hqr2iUvgpydv3K+eSc3SG3VSDPNUzerYHZTXoAmmZL2j/DNrgfdM+UcoVs2y/KGH9oifKfku4es1zSDDgQWkG4IOoPNNy4lkjXcCNrky7W4Sab4IPJW3bu55aS/C+rEmmSSQf2XHUeJ89FUX9RBFiNDPJY+THKDqSHRafQuWzcT22z8ZhwRZrcWyx1okCqJPEsg+DCqdWNlL7pbR7LEUy67M0ObDbse0sqi9/Uc7RReNoGmXMOrHOYfFpLfkguwmiV2VV+raeVvepmlWkKsbDr6sPG4+amKT8roVrFK4orZI+Zh1c8Ey1iU95SgGwIJLuILYA14zfhw80xgI41iFpHM4lFVmONN7xGVmXNz75gQg2EMplxUWSkRu1a3D9v4D+qHw7rJjE1JLfM+0ynMKbJEZXIe41ELY6AVpm6GMP6MFJpu7GOJv8AZZRpv+LmlZeXK8bi1iWOpz6tUv8AJ9OkCb/6KbVsX2O784h1NraYdeoDmgz3QWwCfFs+Sp5sOqkd5Mb2uIe6bN7o42bb4yfNR7RNyPlAUnHHQ0XKCdXLpjjYeHH89FzaNWLBM0AckjXSeQ+Xikznb2obGPFsHFPM+BzhWnBjK2BwChtiUAXnjA8rqZcYQYlxYOV80XX0U4QVcfSJE5c9TgfUZlHvqA+QR29OIFTaNSsdGVmgETOSnkbIjq0kCdQm/RniOwpYqvxbSaxh/brVMgt+8GqJxdeGl06kkzr3nPcJPg8KWrkQnURGPxjsRiKlV2r3F3hJmPAaeSDx1V2IrZ6rnPFOwLiXFzwI1PBosOpPJcw7oFozHTpzKZxNUNho0/N0xpC02CbQxElCdoEziqsuhM9olSnyOjDg1Gu6UPUd3URUFigqju6VuikDUXA1CJuAPfKkm4VVnZzs9aoZtmgeQj4yrHRe5uhnoVyfAUkFMoAIDF4N2YubBm3GwPQnKfZ7UQcX5JFTEqQKYIcK/wDWOI+6T3Y0tAkW4dLI7C0obE++fimC/wCP9PmlOeQoOZG711QKbP37+OVyE2dVcRYDzMoTfnEEUmf6g/kcoLZeOefVyv5tdZyrvOll2FiEfIX+jiw0954HQGT4QFE7Z3epYgue2adUzf7LjHdzi8Hwg80JgtpDRzOzPQa+amsNjdMjAfEgH2JsoxyKpIW4uLtGZYzDPovy1GlrtYPuPIjqErGV+0zPOroJ8YAcfaCtD3g2OMVTvAqN9R2kH7p/ZPu1WZvaW5mmxBgg9DBCxs+J4ZV2fQcuUIpVS0yOas+FrCq3qqqBKktnVCxwQYJtOuwGWKasnsxykHknwmC6RPRPNjLqc3KBGvOeXT2K42V0dOKIY9g0fln/AGmQoTaVUhsT0UhWcoPaVS4ScrpDca5BKhkz5exO4V6ZY60FepuVeDp2OkrRIkqe3bxppCu7/LBHjLmjj+0q9TMhL7fK0nmIjmZsrSlXImuwQ0yeg/ICVXrQEzQs3rqUJiqhecrbrpSqNnJWwaq/M5HsmPXaW9YA9qbw+Dc2S4RpBkGLjgu4t1rCI1sIPJIimk5Ma2nwgndw99/gPiVKVh3Z6qE2JU754SFYsT/duHn70WN3ETk+YsWwsSBhBSEZ31mPI45KeQwbz61YGdOajNpPiGTwbxmIY0RPHTVc2PUnNcDK0AXN81LPJ6ywacAEDjKhqVI+8ST+7x9un/SnuS+lBOHqHLm5i37vD2m/sUfinOLiTf8APJSdV0BQGOxN+gXTdI6Ctgld/egGfbwC5mQr60SeKH7YqpZZo2t5sVF4yrlYTwElSZOqrm26ndIn1jAHj/SV6ZlSC5AdgOkToZk+asTSYUNszDZVMsEKIppByasTwK60zqnCE0GgjyUkHXVQJv8Am/4JNSuRq0iJ5jhyiSeiHdhHaTA5j33JJ/CPYpmCEgklxHO/CFzIpFa39f3aQ5ucZ8AB8yqexxBkGCNCrfv6LUvF3wCpywtY/wC8/oPx/KWfZG85bDav8WvtCuOExmcWMrKgOiNwu06tNpa10cjxHOE/Br5RVZOTpQTNh2Lke6XEQDYC9xzQG+u5Axc1qENr8Ro2p48ndePHmMv2Ttmrh3Sxxji03B/r1Wmbub8U6je+cjhEz+PFZOoy5ZZd8unb2RfxrFLHtXD9zKsdgKlF2SrTfTdyc0tMSRInUW1T1GoCQLz5LY949hM2hRcXHLU1pG4ywNHC8ySZ8uSiNx/RvTyGrjQ7OHR2QeA0C0Euae9MzYxBTcWVFXJhkUqg+0FFNfb88lo29e6GF7EmhTFN4kCCYmDGskgnKDMwCY65o0tyyHX4Ng6WiTpcXtPkr0MqkuCrLE49RvEVYlQOIdmcpPEv1UbQEuKCfmaQcVSs5WowmmhFYx0Qh+yIDXEWdMaXjVLnSkFG2ghgU5sbdfEYvK6gztbkEN0ZGpe4w0cLTKn/AEXbpU8W51bECaTDDWyQHuAl2aL5QC3lJd5LX349tJgZSDWMaIa1oDWgcAALBRPKohQwuR8+43B9g91OqCHtMOabQfmg34gNBgATyEKwelasPpgI9YsGbrDnQfzyVIc4lEtTaugZYFF0SGIx8tI4nXyUe95cV1lOfyU7lyGQZ+KXKcp9SVFLoLwRyPEq0F0sPUKovqy6eqn8LiYEG4TMUlyhWSPcMwOI7NlRxNjkMT91rmW6p/CAgFzrOdr0HBvl8ZUXMvA+yDm8Tw9mvmjTiJRxBaHcVVhpKreKqk6KR2lV0CjSEnLK3Q7GqQL2JXvo/VEVHIWUkM2Qv1VY2nesG/7j8B81O1HmVD42n9aP3eHifxXqGitHgk8GywRrWIPCggIoORMFnXtTbNEt7k0ChJQ4Egu1SX1IuTZD1sQYcWiRzkAaWkk+S46isb/n+5H7/uy/iqernvtSzUqdT7riOneGvhLB7VTVha1P4z+g/H8pxKC4uKoGOyEnw9q7TbPGF1zCNVPU41T0bbXqVqThUObIQ0HjESJ/FXbDY2C6WjswQS/MZLhqwNiDoJPAFZH6PcY1j3NAOd8gumG5Q2QI5zJlaLiMT3iB9g9xtsgHDT1j108dVSk1CbNbFB5Mas5vntV9PC1ajYDwBEjTO9rJj7wD56GJ5LKWuUvvfvL9I+rpyKY9bXvuGniB11PKAoNmk8eUaa8Voae0uTN1G1y4BsY+FcfR7ujTrVB9Ia5zTS7SGlzRDvVEtgkxfW0gc4pGOct12FRbhKODpUnBwd3nNe76w2c4ZQNRIPd0A9/ZclMHFj3FI323Rw9In6O57akOf2TySMo0AJEzrqTy6rPmsl7GOdAkCTJDcxuY961zbO1GMrVatVlR13BpcAKYAMGCRc24LJdpUyHh0g5wH24B1wD1hLjlcrsZmxKFG1bDy4TCdixzgSIGeAYzF73wBYEu0PBoCA2ztZ7RJLY4Ai8idPKP6LO6W8zmhkNcHBoBPaOOYjiQ4HxjRE097G/4lJzjM3fm+IVPJjzXdfY0MWXTpcv+H+C0UtsdoPrMocLtgXBGhlQ/pHwlJtWhWY1rXYig2rUa0QO0mHOA4ZtfGeaCq75DRlGBx7wBjkDBhRm8m8Jxj2vLAwMYGNaDMNGgmAm6f4kb3FfWSwzrYR9SoOSYq1JiEhzklWHJsokphcKAA43JEjojMLBEJume43wHwSMG+C5DppNzdl/xDFGGKG1f+aJDD4Nribm0cSPgUU9jWiyEwVSzupS6z7K7xRkUwDECTJTLgiHlDVJvAlV5dR6GKxTOREdkTwPvXexPJBTJNPxNCFFPE1B0HxP9FY9vbFaKDyJBDHaWMwTqFWdi0DFzPU3Wzotb/VX5ar3C1GD4K63ZL0Qnp6JtqfY2VoMpDJSC1EOYh2EESOvxQkpgdek4mQfjYdBpPVJbgWkw4kkgm5PCB80YmqtTvt8HD+U/JC0grAd4MMHYao0cGyP9ne+SzZatiDYToTB85Cy2tSyuc0/ZJHsMLM8QjzGQeNiFwhdXlnDRK6HLy4hOCsFjDTNvjB8jwU9jd6nPpmlTaWhwAc4ulxEaC1uU8lWE5hxdA8UZSTaGxz5Ix2p8BjxZEOKZqC3mPiluVpcCgPFarR90t8QKDKLqgmk2xdTl8kiQHaNjgZvGiziupPdyjmL9eHz/AASMkN/DGQyPHykTW89d+LeyHHsxJcCbkk3McbAXPFVveD+9t90K0Mw8a8VWN5BFc+Dfgi2qMaQp5JZJbpEc1eIXGpUouxwhcSiuIKJOLoXF5QcS2DdLB7Eihx6mUnZ57h8fkF6hqfE/FDg4my7rJOWDG/YkKToCcqusEO0pT3K23RnJWIeksqQTwn5LxSHtSrGHalYfeHtTHaN5rzmgJEqGzqPoLauHzUnjm0j3FZ9sR0jyWkYx1iFm2B7uIq09Ic+3TNI9xCf4POpyj+hY10W4JkmE+xMN1RLQvQGUN1XQo3Z1QljT0un9p1oa+ODT7Yt70Ls4QwBQHFcBhTNcXp/vR7WO+YCcTWK9UHk5p/5AfNQ+hKPY1ks8x8Vm21v7+r/qP/mK0La+JFOnmOjS0nj9oclnGOqh9R7ho57nDwLiQs7xGSqK7h4hkry8vLLHHF5eXmlCcdROEZdMW4I7BNRxIF1xYeI+IXSu4kW8x8V1wRnAVcXV19GWx2Yj6RnLhk7KMpH2u15j9lUyotH9G2JZg8Oa1Z2Tt3nIbultAAE90GO9UOuqTIJFkp7r4cfrpPVo9ndWT7+4UUsdWY3MA3J60TekwnQcyt9q7eozLWuIN5DYnyJBlUT0otw1fCvrNo/WsyRVjKYLw0tMet62h0Q2dXsY+FwFelcRNkC1xcBXkVnHF0LiXRHeHiPigZKVug7A0y0GREpNM94+J+KOqID7R8UvBK5Nmhr8Sx4oxXYMBS3plhsnnK3Iy4ja4UohJKAMYruhC50RiBKEhAyT6bxzblZ7tumBjmEaupunrlLY/mK8vLvD+NTH6/Yuaj/Ax6kLp/gvLy9SYpFbTH1T/L+YJOH9VeXlDGIcaV3Gf3bugJ9gn5Li8hfQnuVnfjFuAZTFmuGZ3MwbDw4qnry8sLWNvM7Gw+U6CvFeXkgM8AuNXl5CzjyW1xGhIXl5QSj3bO5n2pQqE8SvLymzkLqtsPFaAGAbHwbhqKlce2o6f5QvLy6XRkx6lwwbzcTaT7oTO1KQqYeq10kOpvB8mE28wvLyUhjMNXF5eTWJPLpXl5cuhxxEYEd9v54Li8gl8rG4P8sf1X3JR6Cd6xXl5L03zGl4n8i/X8j4MBETK8vK8zFiIqFIK4vJbDQ1UKHXl5A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AutoShape 4" descr="data:image/jpeg;base64,/9j/4AAQSkZJRgABAQAAAQABAAD/2wCEAAkGBxQSEhUUExQVFRUXFxoXFxcYGBUVFxwYGBQWGBcYHBcaHCggHBwnHBQYITEhJSktLi4uGB8zODMsNygtLisBCgoKDg0OGxAQGywmICQsLCwsLi8sLCwsLCwsLCwsLCw0LCwsLCwsLCw0LCwsLCwsLCwsLCwsNCwsLCwsLCwsLP/AABEIALQBGQMBIgACEQEDEQH/xAAcAAABBQEBAQAAAAAAAAAAAAAEAgMFBgcBAAj/xABGEAABAwIDBQQGBgcIAQUAAAABAAIRAyEEEjEFBkFRYRMicYEHMpGhscEUI0JS0fAVU2JykrLhJDNDY3OCovHCFhdU0tP/xAAbAQACAwEBAQAAAAAAAAAAAAACAwEEBQAGB//EADARAAICAQMCBAUDBAMAAAAAAAABAhEDBBIhMUEFIlFhEzKBsdFxkaEUIzPBBuHw/9oADAMBAAIRAxEAPwCRxeKayqKXZNMkCfHoppuBpwIY32BMYaiC45g0knUgT4+UIw4kCQdQk2qDdg7tn05HcbfSw805+jKYsGN1Tfa5nTKew+JnXhp1QRmmwnF0Ru0xTokdwEH4rTMDRyU2MiMrWiPABUStl9d4kNufAXPwV+oVmvaHtILXAOaRoQRIKfDlWLb7C1TsVgw2rUPHMSOgN496uKq+3sL9YSCWlzR3hrbug8jopkiEyIx7+zBedLCB+fBD7AwwDHFriQ5xIB1B438UjH4iRl4DXkTJ4JWya+W2jTy4WHusktx+oypUS9F5HOF6vVLoDSCJgnVKYyeo/MLjsOASQNbnx5+KNdAGMYnutLnDQSSmcBWbUGZoMA8Qi6oDgQbjT8kJmjhWsEMaADrHPohlVe4UbFVQDpz8vBepEcRbmlUMPm1NvNP4rDzpHD/pAoWrC3dgLeeqBQY39lx/idb3BA7Cd/Y55Vv/AAH4Lm8ZhscgB7Amt33/ANlcP82f+C85nybs05HpcOLbo4r3RMH23/Nk7Sp5rZiRrHK9+qTh6WaDwgeMompTta3gvR405RUjzU/K6AsbgZMhxB0sB15jqoyhSFV0NqPtrZnXjHMEKaLpkcPzZMNwzGHMABf8+KapUgKGqmywRZ79P2f/AKpkbNtZ7v8Ahb/ipVl9PzZdcwQotnUiKOCtGZ17fZ/BC0y1ziwPdI1kN4eSl6j0KzCMaS4CHHjz8UKlLmyWkDnZJIPfd7G/ggtoP7Gi59+6PiY+an7xY2VX3sqH6K/xaP8AmCpg24uyzpManqccfWS+5QcdXzvc8/aJPtKRtrYz3YZtbRs914cC27TmaYkgkC3WBxSKhRWz8G7Et+iipkbUIcbE3py4QJ1sR5qu925KJ7nxWLlpJqNVV/RcmfioQYNxPHx4cQpXZzr04kw4tOk2IcPHX3BW/wD9q3f/ACBc/qz+KIw3o6NMg/SGkB2YAsPIjn1VmUbR85ZUMa4fSHaTmFhcSGgAnnETHSSo99TM5180t15lpmfCJWgYn0e1DmPb0wXk5jkdo6waL2HPmY4CENT9GdRpBGIZx/w3aERfvckKhRy4K62kHZIbBDWzfkLmOWiJyD7x934KyUPR69oviG8Afq3cCLAZtNfE+CM/9GP/AFzf4Kn/AOiRPFNsBqTLk4EOtHW50RGHogDxuTxPVOnDAC3HVJqnK0nkCehgJtMs2M1MJHeJhoFuaYwuMadI5EzIFtJ0VO3w3jLaYGa8EOA6/JQeE2+ahax7+yp6AZTBb1giJ1PPih4T4QextGk42q4sc2QWvaQDHPhIsjdwt4ezIwlYkZiTSJ58WdJ1HWRxCq36Rw1Nl6zgI1zs0t6rMsDldQO0MZmuHu/Zc4FrtTB9vEf9XtNqcaXwp/LJ9fR+v59ivm0873x6r+V6H0QCoPbgu09CPYQfmor0eb1fTKRp1D9fSs79tugqePA9eUhSm34yjo+J8Wg/JTmxSxNxl1QEJKXKK5jMIHd4eY+a9gcMSJPs5/nkuYisfVFpt7uB9i5s/FEGHEkHQ2n3KlujuosU9pI0pbaZHwTrqk2CHe8Odkbc8Y4eae/Rzmt7hiOBKeLoaa68nQ8OX5hM7QxzaYAAk9PL3qC2nXxL6gpsPZd4AkSddCTwHUclH1cHimh4c4vc113A6tixgi6VOLae0ZFLuWrBY/SdD0Kkmumw06KjbL22DFN4yuJ10knodFZqWOFFsu7wPqjR09OAA4k2CDDub29WTlUYrcyP3lf63mm9gsIoHMCO/NwR9kQULtTaDuOVpPAAkjpmNyeoA8EHh9sVGXLu7pDjIJ5X1KRDwCbUpTmk37X+C9Lx6CxrHCDa9br+OS5YGoQByRVWqPNVfD7fEQQPK3lbRWHDvD2NIuS2QYtESr0dNkwQUZelGZLPDLNyj6ie0GqcPeAHP8UjLe/FOEAiw96W2EjzTDvH4jVM4rH06d6j2s/eIHkBxVY9IG9X0Cg0Mg16stp8Q0D1nkcYkQOJKzmlgsfi3EspvdmEl75v/uI05I4RvqQ77Gvv3hwlm9uwGYEy2/mEfTp5yI9uqxXC+j/Gv9YZB1urBu9vrUwdVmGxUGm2KRfo5kWa4mbtiJ5c0TSfQ6pLqapUoCLWPNUjfF8YaObwPISVd31hlWeb6vJbTaBMuPjwAt7UMuIs0vBobtdj9rf7JspdQqU3SqRiaR/aj2gj5qLq6IjYFUNr0nGAG1GEzpAeDfoqt1NHudRHfjlH1TX8GrPI5ppzhaSFcn4WmP8ADaegaFFY6vTZrh2EdMv4K86XU+ZJN9CCa4n5L2nJWHAfRq05WNBGrS0A+PUIo7Lpfq2fwhclatEN1wypmqJi2n5+KT24/IVr/RdL9W32Be/RlL9W32BdtI3FYxG1mMcGOJBItYnU2Qe9eJLMM71pJaAQYjvC88OSfxOzWPeXO1bEa8NEPvJgziMJVpsMPLe7eLi4HnEeaS6rjqNXUz7CUjtDF06ZAcGxmIEQOvsWwDYGGFMMFJpEa5RwWU+i4gYt/dyhrCXCwuCBHvK0ajvO+pV7OmwuZ94Me1uvBxkO01sotUWVFgG8G4uHrU3NyZTwIsQeBWYVqZwgOHxDi1zHA03gSMpF9SLWbbotc25WxYqxTaXNbqAcgPi6C7yHJVP0jbNfWwYqvpRUpkGAQ6ziA4AwJFwfJLcUG2VvY+1nYav29F12uLmzaQ6Ja4ciLLaxtSnjML21PQ5TB1a8Z2uaeoJ87Hivn9jcpycW2PUix+C0n0U4n6rFs5Fr+urQbeS9Vr8KnplkfVJGFik45XHtbLFjIa3OTIGvGLRKDFQBhqMJLQcoFru8RwhH4tjandOkQRZRGNwxDQymHFuacsSc9+PKJ8yvNvYue5pQUpcFx2KBTaJAzEXRddwKg6eJDGB1R0C1zppommbwYdzi1tSXDxHxC5zXcdHE+w/thn1Zgd4Ax+Hmqz9IrMcHGAyIJE5Q3KOI00mDxKla+1aL3Oayq0vH2ZuoEbTe5jmmnkAaYdIJcQ7WBoL8ZN1OOd2Dmx1Q3vDg+1DalPW3EDWZgdSRxjREmsYaSe9EDQGBoenMnmfCH9mOFSlkbmL7uJHqnKZAiIngoSs8y1pNye8Qbkn7I8+PIdVf0kY8zM3Vyk9sAylgXVnQwE83XHk2fiU3tTdyo36wunKIDG3DRx/ePORf3K0YLs6FKS8C1ySOXGfmhq+Op1O6HtOa4uLgmJSc2rlu8vT7lvT6WKg93X7FAr1iHQDBiRyidR0k3adJkFaRu9iJwlE3BLdOXeOqy7bFEtxPYtgudVaGtmfXkP0tEH2ytWwFAU2NbyaB7vxXajMpRS9RePFtbCg7z4pmjjKbpyOBPHoU9RbmmeSFZs1rJLCZPP8APUqrtTV9xtvoZ3vfSD9s4MVb03UmgTpm7SpIjnJb5QtUpbQpj6vtKYdHqZhmj91VnHbCFevh6zvWw7nQbEHONCIvcDiEv6FUJ9ZoYXSRAlxJ0zG55AQIlA58FjHAlNqbSZTEuc49GNLz5xp5rG/SjhicRTqU2ktrCAYN3Tp43C1bauBIfAeWEgRlOUExJGkTY2Kj62zw4NBbncxwe3MB60wTpaxKW8m12OePcixYXC9nSYyZyMa2TqcoAv7FVcXhWVsWwOrtplhYQwgkuObMAD6oJkDXyVuoNDKQbJMNjrYLLtsYzJj3VIByVGOjnkDDHuRZ7eJpcN/gteCYnPUT2vpF109Uu/qFb87PpUX9xrgahc8knugfdaPEzf8A6qmGN0ZjtoVKnrvLu8XXvBdrHIdBayBoG6pYMcscYxm7fqewwQljioyds+isPtJrqcfbgZuWn4qC2nUBkAyqhQ2094ayiajibZQ0BnSXakpx9DEYjL3GwW5oeToeIIkEyCFec30Z4WOJK2gmnjX0KzHgmARI1lpMOHsWlErHsZsiuwg1HAMvLWWnlPEeUStE3Px7qtA5zJY8sB/ZABbPWDr0U6eVScSvqcfG4nF6V5cVwpFOeAdbR8/mlCiOOh6Jiqzx/OiIpngeCqOJZTILYOxhh9oVagaOzq0xMj7WaZ+M+XNXSpj2Tlp5GmCSTYQOZUFVrFjcwFhre8akj2JdKpSe4B2WQbyBqh5XQs46kuew5V2u4OJdVpzazA4gnx0g+Ca2rXFai7Pla2NX2bIIguP3ZF+iLqVKLTckxxJt5DRVHffaP9ncG2a4hs+0/wDipw4/i5o40+rGZJLHjc66Izam/veavvooqf2jEjgaDif9pB/FZ9RddXj0SmdoOH3qNQe4Qva6xXp5r2PM4v8AImaC7pISaVSDPO3HWbX8lyrUEcuZ5KqVd96VDGsD5dhgHMeW6y8Qagj1g3l1PGF4+GNzfBrb9lNlvFdt2vIAN4IB+KE2VszDvqOewSWcYAEkHkPFRu1ZBAlr2uaHUqgMsex1w5pGo4oOrRrtAAvH22DIfCZIhIk6dNdDUxwUo+V9Q+hhMPRzEQHNknMLgxrfx96isRVpljWSA6SBr+scBPThHJN7Rp1i12UNLzAm5AFiZMyT+KjMPs+vNOSBbNMcc7p48xyUY8u1PgVqEnJcklszFva17WktmIIMaHvM89fFg5p3Y2zy7EYio/8AwwzJNzD570fuiM065+QRuzt32s8XEkk8zcnxVkfVp0cMAS0Pe51rE5Q0AmNYBHxKsY5ypx7MpTUdyl3Kvi8M0FtPM9zcxgCoA0SZIIzTEnkV3GbNpUGt7J3rsAeWPyy8OJnXSXkRMaJFOiMzjh+yk91xc0PHQkTYR80NV2c9k2w8E3hsGAZdF4AgcklwdF1ZIp16B2wNks7TtZLnUxlAmWzaXXmXZSBPAeJKtTbxbxUPsYCnla0R3Zjqfz7lLsqXEX5/ik4MiyW76Ov2F6nHsklXVWPSRwtzXapAHvSXvm35/N0LWJFteatO6Ko419jPGR581C46u50EMe+DAaxwaZiJzEiIE8VK0Bm8FE7Wmk8PokPElr2m4a8BpOmhIeDCRJSav0LWCai9vqRT6T5H1Th1dX7QiNIubqb2WJqATJM+7io6rj69WAGNHAQLzwA6ru9GF+g7MrVarv7Q80xSg3Y8VGvbB5jKXHo0i90OPE8mRJdCxmy7MbvqW2uyBbWLrGdqPmvVP+Y7+Yq67C9IdCvSArfVVYvIOQnmHDQdDHmqCXSSeZJ9plWc8XFpNGj/AMZp5Mj9l/snd393G4sTnLC18PETLTBBB4HUXtoovbuCdRxNRpYabc7uzBEDJPdIixtF/mi9h7xOwtRk/wB0CczQBeftTqTp5CFDHG1KhAqVHvA0zOc6PaVlJZfjtyfHY34rL/Uu35exeMLtpjGMFIBjpGZxE2FyDyk8RwKVtPbTqrQ19ShliCKYdUJ5CYhvjdN7K2G59B1VkVQ3J2lPKT3HMBkDiWkOBHEXHJE067QwDtGBgFg1on4K9Hpb7nltRGMMzjHsyNbjXvtcM0EiCReTfhZaJuXSY3DgtMueczhaRctbbl3dfFUPA4N2NrdlSkMF3vIjK0m58bQB49ShN5N6XUdpRhCG08OxuHjVrwwkvDufecRzkFO0uF7nIoa7Ktqj3NmXlRNjekqjVkVKbqZBg5SHj3wfcVM/+ssL9938DlccWZikgL6Q2O8QD1MH/pKOHkSbCLX9ii8RhWOc19R3q6Nbx8+Sdr44O0KZp9I8iUpdAsmXa6Q3ia7Qcp0cC2dbnqojDPmaVT12aO4uZoHdSND5Hmn8RVkpjEtmHt9dhn+h6EK/n0UZ4dkePT9f+wdPqHjybn9Q+hhBaTIQ226LXANLQWzAB0kAm/TVTOzslWmHi06jiDxCjN5aWUUyP1g94c35rzejjPFqo7ut1/o3NTKOXC69Cvu2RhzANIN8CWmeItwUlufgKeCxYxAe5zAx4LIl8lpAAIgGTbhqmSzilgWXspXODjfU83tp2V/ebeJ1bMBLKd4YDc/vHiqZUq5la959klzXVqc5mz2rQAJGvaNjjzHHXWZpZvxWXkh8LypBxTk7bLjuPvQykRhMYc2Eee64mDQefttdwYftDTjzmzb0Y2ngK7KIxFSroXtZlLmNMES4kAEyIHIg8pyHXVWXDY6lVwLmPa36Rhy3s32DnUXODXMJ45Z05EciqGTFGb5L2LNPGqTLVjt8xRxD2dmXUO7UpT3aop1Wh44w8guLYkaalTWF29h6rQ6k4OAEEGxBkky3Xj7lnu8mEzYbB4lohuQ4aoOTqbnFs9S05j1JVfoYl1Jwc0wR7xyKJYcd+ZCpTnXlZr+K3ieBDDHXioLaNUunvEuMmSVFYfHZwDzAI809UebK/GEEvKii3JvlkT+l61J0A6eLXW0v84XXb2Vz0k6yS7jcG17+5O4+lImJQlTCBpEZDb7PDxVSWmjuLsdTLaXTYu+ZBHbNnm5tj5t0n2K54Ha1Kr6lQEnho72G6xymxFMrlsQUteHYYp7Ftvnj1OlrMsmt7vsba2oIv5nkq5tvfShSMM+teODSMnm7j5KlYre2oMNUpPJdmYWNd9oF1teI4efkqfSrkgEosemriZEst8xLntDe+vVBaH5Gn7LO6PM6n2q3+jbF0qezcZUxIzUxWmOMmkwDLyM8eF+CyNtTitf9HFNn6Jr1KgkU6tRzRwLxSYGeNzHmnZIRUaSAhJ7rJvc7amFNd1L/AByCWEuzjLbughoDXXvaTHkM+9Nu2e1xTcM09ygJd/qvE+5sfxFWjc/EUcO7GvrNaTTZ2+YkkkNkECeuWOrisdx2KdWq1Kr7uqPc9x6uJJ8roY4lGTSXAcsjkrYPTMGxUhhcSRxQTWjQJxxhPpVTFqUoy3RdMOxGKbAkgFdw5uqvjKklWvZFUFodBnmfBZObSqeT+3x6nptH45LHjb1D3NVXq/1/P3L7sHe4YKi89nmJp02tBMDM01C5zrT9oeTQJ4orfHYtAVqdQYunRZXIrOa4EuY2p3nPgNNiSYnLyuqVs7DHEYhlLXM5rI6OcAf+JKtO/Gx6Z2nQovcRTq9kKkGCJcWMZ5N7Ns9QYVj+njGKiY+XWzzZ5Zqqy37SxGH2dsx9bCuZUDhFN7SH9pVeMrXFw1jUjgGwIWF0RBJcepJPtJK0z0mimK1LCUWNbToMHdbpncLDrDY/jKpe8Ox34YB1emWmA5jSNSbNtznncJ2NKMSlkk5SG8A0CCLyJ9qkc/VBMdkaOZF0J9KThS5NMrvNydTcoCrUIT2LrIN77XWrFUQJpVpRTHxfXna8KKbiMrjaeP59ifGJYebSiJaJjd8FtVwB7pEx4EXA93sU9tbZrazMkmJsdD0N1S6Qh2cOcHAyHDUeHTorRsreJphtaGu4PjuO/A/myx9fo5yn8WC/bqXdNnUY7Wyu7X2RiMMWw9lRjp9YQ72tt7kxh6xLZeMpHCQfC4Vh3yxrc7GyIAGhH2iNL+Ht8Jr4IcbGQLGL35Hqr2iUvgpydv3K+eSc3SG3VSDPNUzerYHZTXoAmmZL2j/DNrgfdM+UcoVs2y/KGH9oifKfku4es1zSDDgQWkG4IOoPNNy4lkjXcCNrky7W4Sab4IPJW3bu55aS/C+rEmmSSQf2XHUeJ89FUX9RBFiNDPJY+THKDqSHRafQuWzcT22z8ZhwRZrcWyx1okCqJPEsg+DCqdWNlL7pbR7LEUy67M0ObDbse0sqi9/Uc7RReNoGmXMOrHOYfFpLfkguwmiV2VV+raeVvepmlWkKsbDr6sPG4+amKT8roVrFK4orZI+Zh1c8Ey1iU95SgGwIJLuILYA14zfhw80xgI41iFpHM4lFVmONN7xGVmXNz75gQg2EMplxUWSkRu1a3D9v4D+qHw7rJjE1JLfM+0ynMKbJEZXIe41ELY6AVpm6GMP6MFJpu7GOJv8AZZRpv+LmlZeXK8bi1iWOpz6tUv8AJ9OkCb/6KbVsX2O784h1NraYdeoDmgz3QWwCfFs+Sp5sOqkd5Mb2uIe6bN7o42bb4yfNR7RNyPlAUnHHQ0XKCdXLpjjYeHH89FzaNWLBM0AckjXSeQ+Xikznb2obGPFsHFPM+BzhWnBjK2BwChtiUAXnjA8rqZcYQYlxYOV80XX0U4QVcfSJE5c9TgfUZlHvqA+QR29OIFTaNSsdGVmgETOSnkbIjq0kCdQm/RniOwpYqvxbSaxh/brVMgt+8GqJxdeGl06kkzr3nPcJPg8KWrkQnURGPxjsRiKlV2r3F3hJmPAaeSDx1V2IrZ6rnPFOwLiXFzwI1PBosOpPJcw7oFozHTpzKZxNUNho0/N0xpC02CbQxElCdoEziqsuhM9olSnyOjDg1Gu6UPUd3URUFigqju6VuikDUXA1CJuAPfKkm4VVnZzs9aoZtmgeQj4yrHRe5uhnoVyfAUkFMoAIDF4N2YubBm3GwPQnKfZ7UQcX5JFTEqQKYIcK/wDWOI+6T3Y0tAkW4dLI7C0obE++fimC/wCP9PmlOeQoOZG711QKbP37+OVyE2dVcRYDzMoTfnEEUmf6g/kcoLZeOefVyv5tdZyrvOll2FiEfIX+jiw0954HQGT4QFE7Z3epYgue2adUzf7LjHdzi8Hwg80JgtpDRzOzPQa+amsNjdMjAfEgH2JsoxyKpIW4uLtGZYzDPovy1GlrtYPuPIjqErGV+0zPOroJ8YAcfaCtD3g2OMVTvAqN9R2kH7p/ZPu1WZvaW5mmxBgg9DBCxs+J4ZV2fQcuUIpVS0yOas+FrCq3qqqBKktnVCxwQYJtOuwGWKasnsxykHknwmC6RPRPNjLqc3KBGvOeXT2K42V0dOKIY9g0fln/AGmQoTaVUhsT0UhWcoPaVS4ScrpDca5BKhkz5exO4V6ZY60FepuVeDp2OkrRIkqe3bxppCu7/LBHjLmjj+0q9TMhL7fK0nmIjmZsrSlXImuwQ0yeg/ICVXrQEzQs3rqUJiqhecrbrpSqNnJWwaq/M5HsmPXaW9YA9qbw+Dc2S4RpBkGLjgu4t1rCI1sIPJIimk5Ma2nwgndw99/gPiVKVh3Z6qE2JU754SFYsT/duHn70WN3ETk+YsWwsSBhBSEZ31mPI45KeQwbz61YGdOajNpPiGTwbxmIY0RPHTVc2PUnNcDK0AXN81LPJ6ywacAEDjKhqVI+8ST+7x9un/SnuS+lBOHqHLm5i37vD2m/sUfinOLiTf8APJSdV0BQGOxN+gXTdI6Ctgld/egGfbwC5mQr60SeKH7YqpZZo2t5sVF4yrlYTwElSZOqrm26ndIn1jAHj/SV6ZlSC5AdgOkToZk+asTSYUNszDZVMsEKIppByasTwK60zqnCE0GgjyUkHXVQJv8Am/4JNSuRq0iJ5jhyiSeiHdhHaTA5j33JJ/CPYpmCEgklxHO/CFzIpFa39f3aQ5ucZ8AB8yqexxBkGCNCrfv6LUvF3wCpywtY/wC8/oPx/KWfZG85bDav8WvtCuOExmcWMrKgOiNwu06tNpa10cjxHOE/Br5RVZOTpQTNh2Lke6XEQDYC9xzQG+u5Axc1qENr8Ro2p48ndePHmMv2Ttmrh3Sxxji03B/r1Wmbub8U6je+cjhEz+PFZOoy5ZZd8unb2RfxrFLHtXD9zKsdgKlF2SrTfTdyc0tMSRInUW1T1GoCQLz5LY949hM2hRcXHLU1pG4ywNHC8ySZ8uSiNx/RvTyGrjQ7OHR2QeA0C0Euae9MzYxBTcWVFXJhkUqg+0FFNfb88lo29e6GF7EmhTFN4kCCYmDGskgnKDMwCY65o0tyyHX4Ng6WiTpcXtPkr0MqkuCrLE49RvEVYlQOIdmcpPEv1UbQEuKCfmaQcVSs5WowmmhFYx0Qh+yIDXEWdMaXjVLnSkFG2ghgU5sbdfEYvK6gztbkEN0ZGpe4w0cLTKn/AEXbpU8W51bECaTDDWyQHuAl2aL5QC3lJd5LX349tJgZSDWMaIa1oDWgcAALBRPKohQwuR8+43B9g91OqCHtMOabQfmg34gNBgATyEKwelasPpgI9YsGbrDnQfzyVIc4lEtTaugZYFF0SGIx8tI4nXyUe95cV1lOfyU7lyGQZ+KXKcp9SVFLoLwRyPEq0F0sPUKovqy6eqn8LiYEG4TMUlyhWSPcMwOI7NlRxNjkMT91rmW6p/CAgFzrOdr0HBvl8ZUXMvA+yDm8Tw9mvmjTiJRxBaHcVVhpKreKqk6KR2lV0CjSEnLK3Q7GqQL2JXvo/VEVHIWUkM2Qv1VY2nesG/7j8B81O1HmVD42n9aP3eHifxXqGitHgk8GywRrWIPCggIoORMFnXtTbNEt7k0ChJQ4Egu1SX1IuTZD1sQYcWiRzkAaWkk+S46isb/n+5H7/uy/iqernvtSzUqdT7riOneGvhLB7VTVha1P4z+g/H8pxKC4uKoGOyEnw9q7TbPGF1zCNVPU41T0bbXqVqThUObIQ0HjESJ/FXbDY2C6WjswQS/MZLhqwNiDoJPAFZH6PcY1j3NAOd8gumG5Q2QI5zJlaLiMT3iB9g9xtsgHDT1j108dVSk1CbNbFB5Mas5vntV9PC1ajYDwBEjTO9rJj7wD56GJ5LKWuUvvfvL9I+rpyKY9bXvuGniB11PKAoNmk8eUaa8Voae0uTN1G1y4BsY+FcfR7ujTrVB9Ia5zTS7SGlzRDvVEtgkxfW0gc4pGOct12FRbhKODpUnBwd3nNe76w2c4ZQNRIPd0A9/ZclMHFj3FI323Rw9In6O57akOf2TySMo0AJEzrqTy6rPmsl7GOdAkCTJDcxuY961zbO1GMrVatVlR13BpcAKYAMGCRc24LJdpUyHh0g5wH24B1wD1hLjlcrsZmxKFG1bDy4TCdixzgSIGeAYzF73wBYEu0PBoCA2ztZ7RJLY4Ai8idPKP6LO6W8zmhkNcHBoBPaOOYjiQ4HxjRE097G/4lJzjM3fm+IVPJjzXdfY0MWXTpcv+H+C0UtsdoPrMocLtgXBGhlQ/pHwlJtWhWY1rXYig2rUa0QO0mHOA4ZtfGeaCq75DRlGBx7wBjkDBhRm8m8Jxj2vLAwMYGNaDMNGgmAm6f4kb3FfWSwzrYR9SoOSYq1JiEhzklWHJsokphcKAA43JEjojMLBEJume43wHwSMG+C5DppNzdl/xDFGGKG1f+aJDD4Nribm0cSPgUU9jWiyEwVSzupS6z7K7xRkUwDECTJTLgiHlDVJvAlV5dR6GKxTOREdkTwPvXexPJBTJNPxNCFFPE1B0HxP9FY9vbFaKDyJBDHaWMwTqFWdi0DFzPU3Wzotb/VX5ar3C1GD4K63ZL0Qnp6JtqfY2VoMpDJSC1EOYh2EESOvxQkpgdek4mQfjYdBpPVJbgWkw4kkgm5PCB80YmqtTvt8HD+U/JC0grAd4MMHYao0cGyP9ne+SzZatiDYToTB85Cy2tSyuc0/ZJHsMLM8QjzGQeNiFwhdXlnDRK6HLy4hOCsFjDTNvjB8jwU9jd6nPpmlTaWhwAc4ulxEaC1uU8lWE5hxdA8UZSTaGxz5Ix2p8BjxZEOKZqC3mPiluVpcCgPFarR90t8QKDKLqgmk2xdTl8kiQHaNjgZvGiziupPdyjmL9eHz/AASMkN/DGQyPHykTW89d+LeyHHsxJcCbkk3McbAXPFVveD+9t90K0Mw8a8VWN5BFc+Dfgi2qMaQp5JZJbpEc1eIXGpUouxwhcSiuIKJOLoXF5QcS2DdLB7Eihx6mUnZ57h8fkF6hqfE/FDg4my7rJOWDG/YkKToCcqusEO0pT3K23RnJWIeksqQTwn5LxSHtSrGHalYfeHtTHaN5rzmgJEqGzqPoLauHzUnjm0j3FZ9sR0jyWkYx1iFm2B7uIq09Ic+3TNI9xCf4POpyj+hY10W4JkmE+xMN1RLQvQGUN1XQo3Z1QljT0un9p1oa+ODT7Yt70Ls4QwBQHFcBhTNcXp/vR7WO+YCcTWK9UHk5p/5AfNQ+hKPY1ks8x8Vm21v7+r/qP/mK0La+JFOnmOjS0nj9oclnGOqh9R7ho57nDwLiQs7xGSqK7h4hkry8vLLHHF5eXmlCcdROEZdMW4I7BNRxIF1xYeI+IXSu4kW8x8V1wRnAVcXV19GWx2Yj6RnLhk7KMpH2u15j9lUyotH9G2JZg8Oa1Z2Tt3nIbultAAE90GO9UOuqTIJFkp7r4cfrpPVo9ndWT7+4UUsdWY3MA3J60TekwnQcyt9q7eozLWuIN5DYnyJBlUT0otw1fCvrNo/WsyRVjKYLw0tMet62h0Q2dXsY+FwFelcRNkC1xcBXkVnHF0LiXRHeHiPigZKVug7A0y0GREpNM94+J+KOqID7R8UvBK5Nmhr8Sx4oxXYMBS3plhsnnK3Iy4ja4UohJKAMYruhC50RiBKEhAyT6bxzblZ7tumBjmEaupunrlLY/mK8vLvD+NTH6/Yuaj/Ax6kLp/gvLy9SYpFbTH1T/L+YJOH9VeXlDGIcaV3Gf3bugJ9gn5Li8hfQnuVnfjFuAZTFmuGZ3MwbDw4qnry8sLWNvM7Gw+U6CvFeXkgM8AuNXl5CzjyW1xGhIXl5QSj3bO5n2pQqE8SvLymzkLqtsPFaAGAbHwbhqKlce2o6f5QvLy6XRkx6lwwbzcTaT7oTO1KQqYeq10kOpvB8mE28wvLyUhjMNXF5eTWJPLpXl5cuhxxEYEd9v54Li8gl8rG4P8sf1X3JR6Cd6xXl5L03zGl4n8i/X8j4MBETK8vK8zFiIqFIK4vJbDQ1UKHXl5Ac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9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4" y="1905000"/>
            <a:ext cx="8892480" cy="4751933"/>
          </a:xfrm>
        </p:spPr>
        <p:txBody>
          <a:bodyPr>
            <a:noAutofit/>
          </a:bodyPr>
          <a:lstStyle/>
          <a:p>
            <a:pPr marL="514350" lvl="1" indent="-514350">
              <a:buClr>
                <a:srgbClr val="FFFF99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Departmental </a:t>
            </a:r>
            <a:r>
              <a:rPr lang="en-US" sz="3600" b="1" dirty="0" err="1" smtClean="0">
                <a:solidFill>
                  <a:schemeClr val="tx1"/>
                </a:solidFill>
              </a:rPr>
              <a:t>Programmes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514350" lvl="1" indent="-514350">
              <a:buClr>
                <a:srgbClr val="FFFF99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Strategic Objectives</a:t>
            </a:r>
          </a:p>
          <a:p>
            <a:pPr marL="514350" lvl="1" indent="-514350">
              <a:buClr>
                <a:srgbClr val="FFFF99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</a:rPr>
              <a:t>Investment </a:t>
            </a:r>
            <a:r>
              <a:rPr lang="en-US" sz="3600" b="1" dirty="0" smtClean="0">
                <a:solidFill>
                  <a:schemeClr val="tx1"/>
                </a:solidFill>
              </a:rPr>
              <a:t>Initiatives</a:t>
            </a:r>
          </a:p>
          <a:p>
            <a:pPr marL="514350" lvl="1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514350" lvl="1" indent="-514350">
              <a:buClr>
                <a:schemeClr val="accent1">
                  <a:lumMod val="50000"/>
                </a:schemeClr>
              </a:buClr>
              <a:buNone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p"/>
            </a:pP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501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DEAA5BD1-1D3C-4D19-B471-E9157910EA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14400"/>
            <a:ext cx="8640960" cy="863600"/>
          </a:xfrm>
          <a:noFill/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776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09576"/>
            <a:ext cx="2133600" cy="365125"/>
          </a:xfrm>
        </p:spPr>
        <p:txBody>
          <a:bodyPr/>
          <a:lstStyle/>
          <a:p>
            <a:pPr algn="r">
              <a:defRPr/>
            </a:pPr>
            <a:fld id="{DEAA5BD1-1D3C-4D19-B471-E9157910EA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06447" y="152400"/>
            <a:ext cx="4091880" cy="8636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en-US" sz="4000" b="1" cap="all" dirty="0" err="1" smtClean="0">
                <a:solidFill>
                  <a:srgbClr val="FFFF00"/>
                </a:solidFill>
                <a:latin typeface="+mn-lt"/>
              </a:rPr>
              <a:t>Programmes</a:t>
            </a:r>
            <a:endParaRPr lang="en-US" sz="4000" b="1" cap="all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1354" y="2060848"/>
            <a:ext cx="8712646" cy="259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1D28EDDC-410A-49FB-94CC-72DA43F72628}" type="slidenum">
              <a:rPr lang="en-GB"/>
              <a:pPr/>
              <a:t>3</a:t>
            </a:fld>
            <a:endParaRPr lang="en-GB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295400" y="5867400"/>
            <a:ext cx="42672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LAND </a:t>
            </a:r>
            <a:r>
              <a:rPr lang="en-GB" sz="1400" b="1" dirty="0">
                <a:latin typeface="Arial" charset="0"/>
              </a:rPr>
              <a:t>CARE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1295400" y="4876800"/>
            <a:ext cx="42672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FOOD </a:t>
            </a:r>
            <a:r>
              <a:rPr lang="en-GB" sz="1400" b="1" dirty="0">
                <a:latin typeface="Arial" charset="0"/>
              </a:rPr>
              <a:t>SECURITY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1295400" y="3810000"/>
            <a:ext cx="42672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ENTRANT </a:t>
            </a:r>
            <a:r>
              <a:rPr lang="en-GB" sz="1400" b="1" dirty="0">
                <a:latin typeface="Arial" charset="0"/>
              </a:rPr>
              <a:t>FARMER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295400" y="2743200"/>
            <a:ext cx="42672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COMMERCIAL </a:t>
            </a:r>
            <a:r>
              <a:rPr lang="en-GB" sz="1400" b="1" dirty="0">
                <a:latin typeface="Arial" charset="0"/>
              </a:rPr>
              <a:t>FARMER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295400" y="1676400"/>
            <a:ext cx="43434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EXPORTER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 rot="16200000">
            <a:off x="3162300" y="5448300"/>
            <a:ext cx="457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0"/>
          <p:cNvSpPr>
            <a:spLocks noChangeArrowheads="1"/>
          </p:cNvSpPr>
          <p:nvPr/>
        </p:nvSpPr>
        <p:spPr bwMode="auto">
          <a:xfrm rot="16200000">
            <a:off x="3124200" y="4419600"/>
            <a:ext cx="533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rot="16200000">
            <a:off x="3124200" y="3352800"/>
            <a:ext cx="533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16200000">
            <a:off x="3124200" y="2286000"/>
            <a:ext cx="5334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5638800" y="58674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200" b="1">
                <a:latin typeface="Arial" charset="0"/>
              </a:rPr>
              <a:t> Land Care </a:t>
            </a:r>
          </a:p>
          <a:p>
            <a:pPr>
              <a:buFontTx/>
              <a:buChar char="•"/>
            </a:pPr>
            <a:r>
              <a:rPr lang="en-GB" sz="1200" b="1">
                <a:latin typeface="Arial" charset="0"/>
              </a:rPr>
              <a:t> Greening the Environment</a:t>
            </a:r>
          </a:p>
          <a:p>
            <a:pPr>
              <a:buFontTx/>
              <a:buChar char="•"/>
            </a:pPr>
            <a:r>
              <a:rPr lang="en-GB" sz="1200" b="1">
                <a:latin typeface="Arial" charset="0"/>
              </a:rPr>
              <a:t> Alien Weed Control</a:t>
            </a:r>
          </a:p>
          <a:p>
            <a:pPr>
              <a:buFontTx/>
              <a:buChar char="•"/>
            </a:pPr>
            <a:r>
              <a:rPr lang="en-GB" sz="1200" b="1">
                <a:latin typeface="Arial" charset="0"/>
              </a:rPr>
              <a:t> Liming &amp; Soil Fertility</a:t>
            </a: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5715000" y="18288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Investment </a:t>
            </a:r>
            <a:r>
              <a:rPr lang="en-GB" sz="1200" b="1" dirty="0" smtClean="0">
                <a:latin typeface="Arial" charset="0"/>
              </a:rPr>
              <a:t>Promotion</a:t>
            </a:r>
          </a:p>
          <a:p>
            <a:pPr>
              <a:buFontTx/>
              <a:buChar char="•"/>
            </a:pPr>
            <a:r>
              <a:rPr lang="en-GB" sz="1200" b="1" dirty="0" smtClean="0">
                <a:latin typeface="Arial" charset="0"/>
              </a:rPr>
              <a:t> Catalytic Agribusiness Projects</a:t>
            </a:r>
            <a:endParaRPr lang="en-GB" sz="1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Economic &amp; Market </a:t>
            </a:r>
            <a:r>
              <a:rPr lang="en-GB" sz="1200" b="1" dirty="0" smtClean="0">
                <a:latin typeface="Arial" charset="0"/>
              </a:rPr>
              <a:t>Information</a:t>
            </a:r>
            <a:endParaRPr lang="en-GB" sz="1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Environmental Management</a:t>
            </a: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Veterinary Services</a:t>
            </a:r>
          </a:p>
          <a:p>
            <a:endParaRPr lang="en-GB" sz="1200" b="1" dirty="0">
              <a:latin typeface="Arial" charset="0"/>
            </a:endParaRPr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6200000">
            <a:off x="-876300" y="3543300"/>
            <a:ext cx="3276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228600" y="5486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Training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152400" y="1676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Mentorship</a:t>
            </a: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5715000" y="49530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smtClean="0">
                <a:latin typeface="Arial" charset="0"/>
              </a:rPr>
              <a:t>Food Security (OSS Poverty  Package)</a:t>
            </a:r>
            <a:endParaRPr lang="en-GB" sz="1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Projects: Women &amp; Youth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5715000" y="35052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>
                <a:latin typeface="Arial" charset="0"/>
              </a:rPr>
              <a:t>Post settlement </a:t>
            </a:r>
            <a:r>
              <a:rPr lang="en-GB" sz="1200" b="1" dirty="0" smtClean="0">
                <a:latin typeface="Arial" charset="0"/>
              </a:rPr>
              <a:t>Mentorship</a:t>
            </a:r>
            <a:endParaRPr lang="en-GB" sz="1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smtClean="0">
                <a:latin typeface="Arial" charset="0"/>
              </a:rPr>
              <a:t>CASP</a:t>
            </a:r>
            <a:endParaRPr lang="en-GB" sz="1200" b="1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Mechanisation</a:t>
            </a: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Fencing &amp; Irrigation</a:t>
            </a: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Livestock Sale Yards &amp; Dip Tanks</a:t>
            </a:r>
          </a:p>
          <a:p>
            <a:pPr>
              <a:buFontTx/>
              <a:buChar char="•"/>
            </a:pPr>
            <a:r>
              <a:rPr lang="en-GB" sz="1200" b="1" dirty="0">
                <a:latin typeface="Arial" charset="0"/>
              </a:rPr>
              <a:t> Youth &amp; Women Support</a:t>
            </a:r>
          </a:p>
        </p:txBody>
      </p:sp>
    </p:spTree>
    <p:extLst>
      <p:ext uri="{BB962C8B-B14F-4D97-AF65-F5344CB8AC3E}">
        <p14:creationId xmlns:p14="http://schemas.microsoft.com/office/powerpoint/2010/main" val="22499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28800"/>
            <a:ext cx="8892480" cy="475193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99"/>
              </a:buClr>
            </a:pPr>
            <a:r>
              <a:rPr lang="en-US" sz="3600" dirty="0" smtClean="0"/>
              <a:t>Access </a:t>
            </a:r>
            <a:r>
              <a:rPr lang="en-US" sz="3600" dirty="0" smtClean="0">
                <a:solidFill>
                  <a:schemeClr val="tx1"/>
                </a:solidFill>
              </a:rPr>
              <a:t>local </a:t>
            </a:r>
            <a:r>
              <a:rPr lang="en-US" sz="3600" dirty="0">
                <a:solidFill>
                  <a:schemeClr val="tx1"/>
                </a:solidFill>
              </a:rPr>
              <a:t>and international </a:t>
            </a:r>
            <a:r>
              <a:rPr lang="en-US" sz="3600" dirty="0" smtClean="0">
                <a:solidFill>
                  <a:schemeClr val="tx1"/>
                </a:solidFill>
              </a:rPr>
              <a:t>investments and markets </a:t>
            </a:r>
            <a:r>
              <a:rPr lang="en-US" sz="3600" dirty="0">
                <a:solidFill>
                  <a:schemeClr val="tx1"/>
                </a:solidFill>
              </a:rPr>
              <a:t>for local agricultural products </a:t>
            </a:r>
          </a:p>
          <a:p>
            <a:pPr>
              <a:buClr>
                <a:srgbClr val="FFFF99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Develop </a:t>
            </a:r>
            <a:r>
              <a:rPr lang="en-US" sz="3600" dirty="0">
                <a:solidFill>
                  <a:schemeClr val="tx1"/>
                </a:solidFill>
              </a:rPr>
              <a:t>commercial farming entrepreneurs and </a:t>
            </a:r>
            <a:r>
              <a:rPr lang="en-US" sz="3600" dirty="0" smtClean="0">
                <a:solidFill>
                  <a:schemeClr val="tx1"/>
                </a:solidFill>
              </a:rPr>
              <a:t>agri-businesses 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Enhance </a:t>
            </a:r>
            <a:r>
              <a:rPr lang="en-US" sz="3600" dirty="0">
                <a:solidFill>
                  <a:schemeClr val="tx1"/>
                </a:solidFill>
              </a:rPr>
              <a:t>linkages with international </a:t>
            </a:r>
            <a:r>
              <a:rPr lang="en-US" sz="3600" dirty="0" smtClean="0">
                <a:solidFill>
                  <a:schemeClr val="tx1"/>
                </a:solidFill>
              </a:rPr>
              <a:t>partners</a:t>
            </a:r>
            <a:r>
              <a:rPr lang="en-US" sz="3600" dirty="0">
                <a:solidFill>
                  <a:schemeClr val="tx1"/>
                </a:solidFill>
              </a:rPr>
              <a:t>, stakeholders and between spheres of government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600" dirty="0" smtClean="0"/>
              <a:t>Create local jobs and income, and taxes for Government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DEAA5BD1-1D3C-4D19-B471-E9157910EAE3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41400"/>
            <a:ext cx="8640960" cy="8636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en-US" sz="4000" b="1" cap="all" dirty="0" smtClean="0">
                <a:solidFill>
                  <a:srgbClr val="FFFF00"/>
                </a:solidFill>
                <a:latin typeface="+mn-lt"/>
              </a:rPr>
              <a:t>Investor &amp; catalytic projects</a:t>
            </a:r>
          </a:p>
        </p:txBody>
      </p:sp>
    </p:spTree>
    <p:extLst>
      <p:ext uri="{BB962C8B-B14F-4D97-AF65-F5344CB8AC3E}">
        <p14:creationId xmlns:p14="http://schemas.microsoft.com/office/powerpoint/2010/main" val="9141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b="1" cap="all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3. </a:t>
            </a:r>
            <a:r>
              <a:rPr lang="en-US" sz="4800" b="1" cap="all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Investment initiatives</a:t>
            </a:r>
            <a:endParaRPr lang="en-US" sz="4800" b="1" cap="all" dirty="0">
              <a:solidFill>
                <a:srgbClr val="FFFF0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" y="3429000"/>
            <a:ext cx="3733800" cy="209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511296"/>
            <a:ext cx="2980200" cy="200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563112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39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Objectives of the investment initiatives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27237"/>
            <a:ext cx="8839200" cy="4525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FF99"/>
              </a:buClr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invest in agriculture and create the basis for sustainable development in the rural economy, in previously disadvantaged and under-developed areas. </a:t>
            </a:r>
          </a:p>
          <a:p>
            <a:pPr marL="457200" indent="-457200">
              <a:buClr>
                <a:srgbClr val="FFFF99"/>
              </a:buClr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create </a:t>
            </a:r>
            <a:r>
              <a:rPr lang="en-US" b="1" dirty="0"/>
              <a:t>Joint Ventures</a:t>
            </a:r>
            <a:r>
              <a:rPr lang="en-US" dirty="0"/>
              <a:t> (JVs) between local Farmers and </a:t>
            </a:r>
            <a:r>
              <a:rPr lang="en-US" dirty="0" smtClean="0"/>
              <a:t>an Investor(s</a:t>
            </a:r>
            <a:r>
              <a:rPr lang="en-US" dirty="0"/>
              <a:t>), unlocking </a:t>
            </a:r>
            <a:r>
              <a:rPr lang="en-US" u="sng" dirty="0" smtClean="0"/>
              <a:t>un-</a:t>
            </a:r>
            <a:r>
              <a:rPr lang="en-US" u="sng" dirty="0" err="1" smtClean="0"/>
              <a:t>utilised</a:t>
            </a:r>
            <a:r>
              <a:rPr lang="en-US" dirty="0" smtClean="0"/>
              <a:t> </a:t>
            </a:r>
            <a:r>
              <a:rPr lang="en-US" dirty="0"/>
              <a:t>agricultural lands and ensuring an equitable profit share from subsequent agricultural production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822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399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Objectives of the investment initiatives </a:t>
            </a:r>
            <a:r>
              <a:rPr lang="en-US" sz="3200" dirty="0" err="1" smtClean="0">
                <a:solidFill>
                  <a:srgbClr val="FFFF00"/>
                </a:solidFill>
              </a:rPr>
              <a:t>cntd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>
            <a:noAutofit/>
          </a:bodyPr>
          <a:lstStyle/>
          <a:p>
            <a:pPr marL="514350" indent="-514350">
              <a:buClr>
                <a:srgbClr val="FFFF99"/>
              </a:buClr>
              <a:buFont typeface="+mj-lt"/>
              <a:buAutoNum type="arabicPeriod" startAt="3"/>
            </a:pPr>
            <a:r>
              <a:rPr lang="en-US" dirty="0" smtClean="0"/>
              <a:t>To </a:t>
            </a:r>
            <a:r>
              <a:rPr lang="en-US" dirty="0"/>
              <a:t>promote beneficiation of agricultural produce, in a manner that gives opportunities for farmers to own shares in value-adding industries.</a:t>
            </a:r>
          </a:p>
          <a:p>
            <a:pPr marL="514350" indent="-514350">
              <a:buClr>
                <a:srgbClr val="FFFF99"/>
              </a:buClr>
              <a:buFont typeface="+mj-lt"/>
              <a:buAutoNum type="arabicPeriod" startAt="3"/>
            </a:pPr>
            <a:r>
              <a:rPr lang="en-US" dirty="0"/>
              <a:t>To significantly add to the rural skills base, create jobs, improve local incomes, increase the local rates base, encourage exports and earn foreign exchange and taxes for Government.</a:t>
            </a:r>
          </a:p>
          <a:p>
            <a:pPr marL="514350" indent="-514350">
              <a:buClr>
                <a:srgbClr val="FFFF99"/>
              </a:buClr>
              <a:buFont typeface="+mj-lt"/>
              <a:buAutoNum type="arabicPeriod" startAt="3"/>
            </a:pPr>
            <a:r>
              <a:rPr lang="en-US" dirty="0"/>
              <a:t>To fulfill the national Government imperative of Food and Nutrition Security for all South Africans.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822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3D2D1A1-D050-4D82-A1C1-B17CC60C938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587172395"/>
              </p:ext>
            </p:extLst>
          </p:nvPr>
        </p:nvGraphicFramePr>
        <p:xfrm>
          <a:off x="76199" y="-1524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3487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Institutional arrangements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28500"/>
            <a:ext cx="23622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Presentation to Municipalities </a:t>
            </a:r>
            <a:r>
              <a:rPr lang="en-US" u="sng" dirty="0" smtClean="0">
                <a:solidFill>
                  <a:srgbClr val="C00000"/>
                </a:solidFill>
              </a:rPr>
              <a:t>(Council Resolution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9400" y="5934670"/>
            <a:ext cx="23622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ITB Land use application </a:t>
            </a:r>
            <a:r>
              <a:rPr lang="en-US" u="sng" dirty="0" smtClean="0">
                <a:solidFill>
                  <a:srgbClr val="C00000"/>
                </a:solidFill>
              </a:rPr>
              <a:t>(ITB Land use agreement)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5791200"/>
            <a:ext cx="0" cy="137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68141" y="5878303"/>
            <a:ext cx="0" cy="137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905000" y="5859850"/>
            <a:ext cx="20631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05000" y="5791200"/>
            <a:ext cx="0" cy="68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ag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6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252" y="381000"/>
            <a:ext cx="426954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DAEA Contributions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441077"/>
            <a:ext cx="4271761" cy="28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1A1-D050-4D82-A1C1-B17CC60C938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Content Placeholder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4495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P3124227_6B-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454518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:\2011-07-05\06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t="20000"/>
          <a:stretch/>
        </p:blipFill>
        <p:spPr bwMode="auto">
          <a:xfrm>
            <a:off x="4417252" y="3657600"/>
            <a:ext cx="455347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43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u="sng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562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KZN DEPARTMENT OF AGRICULTURE &amp; ENVIRONMENTAL AFFAIRS INVESTOR AND CATALYTIC PROJECTS  </vt:lpstr>
      <vt:lpstr>Contents</vt:lpstr>
      <vt:lpstr>1. Programmes</vt:lpstr>
      <vt:lpstr>2. Investor &amp; catalytic projects</vt:lpstr>
      <vt:lpstr>3. Investment initiatives</vt:lpstr>
      <vt:lpstr>Objectives of the investment initiatives</vt:lpstr>
      <vt:lpstr>Objectives of the investment initiatives cntd.</vt:lpstr>
      <vt:lpstr>PowerPoint Presentation</vt:lpstr>
      <vt:lpstr>DAEA Contributions </vt:lpstr>
      <vt:lpstr>INDIA</vt:lpstr>
      <vt:lpstr>PowerPoint Presentation</vt:lpstr>
      <vt:lpstr>PowerPoint Presentation</vt:lpstr>
      <vt:lpstr>PowerPoint Presentation</vt:lpstr>
      <vt:lpstr>CHINA</vt:lpstr>
      <vt:lpstr>ARGENTINA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213</cp:revision>
  <cp:lastPrinted>2013-09-06T14:53:22Z</cp:lastPrinted>
  <dcterms:created xsi:type="dcterms:W3CDTF">2013-02-04T11:25:59Z</dcterms:created>
  <dcterms:modified xsi:type="dcterms:W3CDTF">2014-03-26T15:17:16Z</dcterms:modified>
</cp:coreProperties>
</file>