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4" r:id="rId2"/>
    <p:sldId id="448" r:id="rId3"/>
    <p:sldId id="459" r:id="rId4"/>
    <p:sldId id="327" r:id="rId5"/>
    <p:sldId id="449" r:id="rId6"/>
    <p:sldId id="414" r:id="rId7"/>
    <p:sldId id="451" r:id="rId8"/>
    <p:sldId id="454" r:id="rId9"/>
    <p:sldId id="456" r:id="rId10"/>
    <p:sldId id="455" r:id="rId11"/>
    <p:sldId id="453" r:id="rId12"/>
    <p:sldId id="450" r:id="rId13"/>
    <p:sldId id="460" r:id="rId14"/>
    <p:sldId id="427" r:id="rId15"/>
    <p:sldId id="458" r:id="rId16"/>
    <p:sldId id="457" r:id="rId17"/>
    <p:sldId id="447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5830" autoAdjust="0"/>
  </p:normalViewPr>
  <p:slideViewPr>
    <p:cSldViewPr>
      <p:cViewPr varScale="1">
        <p:scale>
          <a:sx n="57" d="100"/>
          <a:sy n="57" d="100"/>
        </p:scale>
        <p:origin x="15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9BDC-7C4E-4D12-B862-AF206B283A52}" type="datetimeFigureOut">
              <a:rPr lang="en-ZA" smtClean="0"/>
              <a:pPr/>
              <a:t>2020/12/01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B1EE-963C-483F-A4D1-0ABD485A35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58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7F2F-D043-4143-97A7-AB567E011667}" type="datetimeFigureOut">
              <a:rPr lang="en-ZA" smtClean="0"/>
              <a:pPr/>
              <a:t>2020/11/30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2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00C5-C271-4C45-BC4F-21045471967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85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8" name="Picture 7" descr="ppt graph_divi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8" name="Picture 7" descr="ppt graph_divi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end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4A6E058-1C62-457F-ACCB-349B54B4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39581-9894-4589-87C3-60018FD31BE7}"/>
              </a:ext>
            </a:extLst>
          </p:cNvPr>
          <p:cNvSpPr txBox="1"/>
          <p:nvPr/>
        </p:nvSpPr>
        <p:spPr>
          <a:xfrm>
            <a:off x="405898" y="1628800"/>
            <a:ext cx="4575174" cy="217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Z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Z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Z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Week </a:t>
            </a: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Z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 2020</a:t>
            </a:r>
            <a:endParaRPr lang="en-Z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Z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7495B-3389-4391-8531-FF9C21FFCD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09" y="5013177"/>
            <a:ext cx="1814963" cy="176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88D3C-DD37-4C0A-AA13-89BE4422873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3568" y="5733256"/>
            <a:ext cx="2016224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0" y="76499"/>
            <a:ext cx="7590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Continental Exports – Comparative Trend Analysis (Americas)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112D-1AFE-4804-AA4D-979E2C400299}"/>
              </a:ext>
            </a:extLst>
          </p:cNvPr>
          <p:cNvSpPr txBox="1"/>
          <p:nvPr/>
        </p:nvSpPr>
        <p:spPr>
          <a:xfrm>
            <a:off x="0" y="445831"/>
            <a:ext cx="693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SA Exports VS KZN Exports to Americas (2000-2019)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5B49D-9895-46DF-B982-29D1E41A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163"/>
            <a:ext cx="9036496" cy="4260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2E2E6-D8C4-49F1-B135-FAE9B7E297E4}"/>
              </a:ext>
            </a:extLst>
          </p:cNvPr>
          <p:cNvSpPr txBox="1"/>
          <p:nvPr/>
        </p:nvSpPr>
        <p:spPr>
          <a:xfrm>
            <a:off x="-13052" y="5075892"/>
            <a:ext cx="50171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ZA" dirty="0" err="1"/>
              <a:t>rade</a:t>
            </a:r>
            <a:r>
              <a:rPr lang="en-ZA" dirty="0"/>
              <a:t>-off - SA and KZN exports to Americas.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KZN exports market share increased  (2015-2018) but dipped in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The USA from the Americas also forms part of Top 5 export destination for SA.</a:t>
            </a:r>
          </a:p>
        </p:txBody>
      </p:sp>
    </p:spTree>
    <p:extLst>
      <p:ext uri="{BB962C8B-B14F-4D97-AF65-F5344CB8AC3E}">
        <p14:creationId xmlns:p14="http://schemas.microsoft.com/office/powerpoint/2010/main" val="187445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83968" y="70147"/>
            <a:ext cx="759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Continental Exports – Comparative Trend Analysis (Africa)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112D-1AFE-4804-AA4D-979E2C400299}"/>
              </a:ext>
            </a:extLst>
          </p:cNvPr>
          <p:cNvSpPr txBox="1"/>
          <p:nvPr/>
        </p:nvSpPr>
        <p:spPr>
          <a:xfrm>
            <a:off x="101566" y="547519"/>
            <a:ext cx="693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SA Exports VS KZN Exports to Africa (2000-2019)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345C7-D51D-4A9F-A91C-E5542092CF3E}"/>
              </a:ext>
            </a:extLst>
          </p:cNvPr>
          <p:cNvSpPr txBox="1"/>
          <p:nvPr/>
        </p:nvSpPr>
        <p:spPr>
          <a:xfrm>
            <a:off x="83968" y="5430153"/>
            <a:ext cx="4776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ZA" sz="2000" dirty="0" err="1"/>
              <a:t>rade</a:t>
            </a:r>
            <a:r>
              <a:rPr lang="en-ZA" sz="2000" dirty="0"/>
              <a:t>-off - SA and KZN exports to Africa.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000" dirty="0"/>
              <a:t>KZN exports market share slightly improved in 2018 but  dipped in 2019.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88BFC-5EC2-493B-9DDD-DD7C49592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06"/>
            <a:ext cx="9060032" cy="44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DC673D-336B-4A91-A5AD-1F491682E403}"/>
              </a:ext>
            </a:extLst>
          </p:cNvPr>
          <p:cNvSpPr/>
          <p:nvPr/>
        </p:nvSpPr>
        <p:spPr>
          <a:xfrm>
            <a:off x="107504" y="236938"/>
            <a:ext cx="7732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SA Exports to World and Africa – Riding the COVID-19 Storm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EA9AA-EE1A-4E6B-B09D-DAB0A31F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48"/>
            <a:ext cx="9036496" cy="4304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C54BD7-7202-41A4-8D36-3FF4C9E5F26B}"/>
              </a:ext>
            </a:extLst>
          </p:cNvPr>
          <p:cNvSpPr/>
          <p:nvPr/>
        </p:nvSpPr>
        <p:spPr>
          <a:xfrm>
            <a:off x="107504" y="4866736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2019 was difficult for KZN exporters as the economy struggled, underpinned by a technical recession.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2020 saw the COVID-19 storm significantly reducing KZN exports value to Africa in the first 6 months – the lowest for the period under consideration.</a:t>
            </a:r>
            <a:endParaRPr lang="en-ZA" dirty="0">
              <a:latin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9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18359-827D-4B0B-AEFA-C36C15B1D92A}"/>
              </a:ext>
            </a:extLst>
          </p:cNvPr>
          <p:cNvSpPr/>
          <p:nvPr/>
        </p:nvSpPr>
        <p:spPr>
          <a:xfrm>
            <a:off x="12205" y="908720"/>
            <a:ext cx="78402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Africa is still a market – despite currently down, due to COVID-19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Companies need to re-</a:t>
            </a:r>
            <a:r>
              <a:rPr lang="en-ZA" sz="2000" dirty="0" err="1">
                <a:latin typeface="Arial" panose="020B0604020202020204" pitchFamily="34" charset="0"/>
              </a:rPr>
              <a:t>strategise</a:t>
            </a:r>
            <a:r>
              <a:rPr lang="en-ZA" sz="2000" dirty="0">
                <a:latin typeface="Arial" panose="020B0604020202020204" pitchFamily="34" charset="0"/>
              </a:rPr>
              <a:t> to boost Africa export trade and maximise gains from the AfCFTA.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The AfCFTA holds a lot of potential for KZN companies.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To explore untapped African markets.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To enter markets/RECs with no existing trade agreements with SA (ECOWAS, ECCAS, AMU).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</a:rPr>
              <a:t>Relatively weak exchange rate, an advantage to local exporting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Downside risks </a:t>
            </a:r>
            <a:r>
              <a:rPr lang="en-US" sz="2000" dirty="0">
                <a:latin typeface="Arial" panose="020B0604020202020204" pitchFamily="34" charset="0"/>
              </a:rPr>
              <a:t>still prevail on the continent though.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Lower than expected demand from poor commodity exports and weakened prices;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Heightened policy and political uncertainty;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Prolonged exposure to both demand and supply shocks;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Escalating conflicts and protectionism – may dampen regional outlook and trade. </a:t>
            </a:r>
            <a:endParaRPr lang="en-ZA" sz="2000" dirty="0">
              <a:latin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Z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C673D-336B-4A91-A5AD-1F491682E403}"/>
              </a:ext>
            </a:extLst>
          </p:cNvPr>
          <p:cNvSpPr/>
          <p:nvPr/>
        </p:nvSpPr>
        <p:spPr>
          <a:xfrm>
            <a:off x="107504" y="236938"/>
            <a:ext cx="7732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</a:rPr>
              <a:t>Opportunities for Export Trade in Africa</a:t>
            </a:r>
          </a:p>
        </p:txBody>
      </p:sp>
    </p:spTree>
    <p:extLst>
      <p:ext uri="{BB962C8B-B14F-4D97-AF65-F5344CB8AC3E}">
        <p14:creationId xmlns:p14="http://schemas.microsoft.com/office/powerpoint/2010/main" val="295106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7ACCAF-825B-45D8-B1B3-AD0D75283852}"/>
              </a:ext>
            </a:extLst>
          </p:cNvPr>
          <p:cNvSpPr txBox="1">
            <a:spLocks/>
          </p:cNvSpPr>
          <p:nvPr/>
        </p:nvSpPr>
        <p:spPr>
          <a:xfrm>
            <a:off x="0" y="9792"/>
            <a:ext cx="7632848" cy="60939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Basis/Rationale for Export Trade in Africa</a:t>
            </a:r>
          </a:p>
          <a:p>
            <a:pPr algn="just"/>
            <a:endParaRPr lang="en-US" sz="2000" dirty="0">
              <a:latin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</a:rPr>
              <a:t>Prospects for KZN Export Demand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Firming export competitiveness (Europe and USA - to some extent - provide a good base).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Optimism that regional and global economic growth will rebound next year, post COVID-19. 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Africa remains a key exports destination given current distortion of supply chains further north of the globe.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</a:rPr>
              <a:t>Role of TIKZN and mother body EDTEA is to support export-oriented manufacturing; in line with the National Industrial Policy Framework.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Export Development Strategy for KZN Businesses – Africa focus, with tailored market entry strategies.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Varied promotional channels will be used to boost trade on the continent.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</a:rPr>
              <a:t>Share South African best practices - open-up new markets.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9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7ACCAF-825B-45D8-B1B3-AD0D75283852}"/>
              </a:ext>
            </a:extLst>
          </p:cNvPr>
          <p:cNvSpPr txBox="1">
            <a:spLocks/>
          </p:cNvSpPr>
          <p:nvPr/>
        </p:nvSpPr>
        <p:spPr>
          <a:xfrm>
            <a:off x="-30604" y="188640"/>
            <a:ext cx="7812360" cy="62031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850" b="1" dirty="0">
                <a:latin typeface="Arial" panose="020B0604020202020204" pitchFamily="34" charset="0"/>
                <a:cs typeface="Arial" panose="020B0604020202020204" pitchFamily="34" charset="0"/>
              </a:rPr>
              <a:t>      Basis/Rationale for Export Trade in Africa (cont.)</a:t>
            </a:r>
            <a:endParaRPr lang="en-ZA" sz="1850" dirty="0">
              <a:latin typeface="Arial" panose="020B0604020202020204" pitchFamily="34" charset="0"/>
            </a:endParaRPr>
          </a:p>
          <a:p>
            <a:pPr lvl="1" algn="just"/>
            <a:r>
              <a:rPr lang="en-ZA" sz="1850" dirty="0">
                <a:latin typeface="Arial" panose="020B0604020202020204" pitchFamily="34" charset="0"/>
              </a:rPr>
              <a:t>Continue with mirroring, matchmaking and twinning arrangements between companies.</a:t>
            </a:r>
          </a:p>
          <a:p>
            <a:pPr lvl="1" algn="just"/>
            <a:r>
              <a:rPr lang="en-ZA" sz="1850" dirty="0">
                <a:latin typeface="Arial" panose="020B0604020202020204" pitchFamily="34" charset="0"/>
              </a:rPr>
              <a:t>Exhibitions and trade fair events; create B2B and/or B2C synergies on the continent. </a:t>
            </a:r>
            <a:endParaRPr lang="en-US" sz="1850" dirty="0">
              <a:latin typeface="Arial" panose="020B0604020202020204" pitchFamily="34" charset="0"/>
            </a:endParaRPr>
          </a:p>
          <a:p>
            <a:pPr algn="just"/>
            <a:r>
              <a:rPr lang="en-US" sz="1850" dirty="0">
                <a:latin typeface="Arial" panose="020B0604020202020204" pitchFamily="34" charset="0"/>
              </a:rPr>
              <a:t>Quick wins.</a:t>
            </a:r>
          </a:p>
          <a:p>
            <a:pPr lvl="1" algn="just"/>
            <a:r>
              <a:rPr lang="en-US" sz="1850" dirty="0" err="1">
                <a:latin typeface="Arial" panose="020B0604020202020204" pitchFamily="34" charset="0"/>
              </a:rPr>
              <a:t>AfCFTA</a:t>
            </a:r>
            <a:r>
              <a:rPr lang="en-US" sz="1850" dirty="0">
                <a:latin typeface="Arial" panose="020B0604020202020204" pitchFamily="34" charset="0"/>
              </a:rPr>
              <a:t> presents an opportunity for trade with countries in African regions with no trade agreements (Viz: ECOWAS, ECCAS, AMU).</a:t>
            </a:r>
          </a:p>
          <a:p>
            <a:pPr lvl="1" algn="just"/>
            <a:r>
              <a:rPr lang="en-US" sz="1850" dirty="0">
                <a:latin typeface="Arial" panose="020B0604020202020204" pitchFamily="34" charset="0"/>
              </a:rPr>
              <a:t>AfCFTA provides a platform to deal with contentious issues (NTBs including language, Standards, Specifications, etc.).</a:t>
            </a:r>
          </a:p>
          <a:p>
            <a:pPr lvl="1" algn="just"/>
            <a:r>
              <a:rPr lang="en-US" sz="1850" dirty="0">
                <a:latin typeface="Arial" panose="020B0604020202020204" pitchFamily="34" charset="0"/>
              </a:rPr>
              <a:t>Spill-over benefits from COVID-19 Storm. SA businesses now keen on promoting local value chains (sourcing of raw materials and inputs); reduce dependency on China and other efficient producers of the East.</a:t>
            </a:r>
          </a:p>
          <a:p>
            <a:pPr lvl="2" algn="just"/>
            <a:r>
              <a:rPr lang="en-US" sz="1850" dirty="0">
                <a:latin typeface="Arial" panose="020B0604020202020204" pitchFamily="34" charset="0"/>
              </a:rPr>
              <a:t>Changing focus from short-term profits maximisation to long-term sustainability and growth (Case of Foschini and Woolworths deciding to source inputs/goods locally).</a:t>
            </a:r>
          </a:p>
          <a:p>
            <a:pPr lvl="1" algn="just"/>
            <a:r>
              <a:rPr lang="en-US" sz="1850" dirty="0">
                <a:latin typeface="Arial" panose="020B0604020202020204" pitchFamily="34" charset="0"/>
              </a:rPr>
              <a:t>Logistics companies to capitalize on regional supply chains frailties – boost trade.</a:t>
            </a:r>
          </a:p>
          <a:p>
            <a:pPr marL="0" indent="0" algn="just">
              <a:buNone/>
            </a:pPr>
            <a:endParaRPr lang="en-US" sz="18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4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7ACCAF-825B-45D8-B1B3-AD0D75283852}"/>
              </a:ext>
            </a:extLst>
          </p:cNvPr>
          <p:cNvSpPr txBox="1">
            <a:spLocks/>
          </p:cNvSpPr>
          <p:nvPr/>
        </p:nvSpPr>
        <p:spPr>
          <a:xfrm>
            <a:off x="-14704" y="116632"/>
            <a:ext cx="7632848" cy="60939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Conclusion </a:t>
            </a:r>
          </a:p>
          <a:p>
            <a:pPr algn="just"/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KZN Companies should be ready to explore the continent and minismise role of external value chains.</a:t>
            </a:r>
          </a:p>
          <a:p>
            <a:pPr algn="just"/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Abundant p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olitical will and buy-in to support local 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companies aiming to export to the rest of the continent exists.</a:t>
            </a:r>
          </a:p>
          <a:p>
            <a:pPr algn="just"/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AfCFTA presents an opportunity for SA businesses to increase market share in Africa. </a:t>
            </a:r>
          </a:p>
          <a:p>
            <a:pPr algn="just"/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educe dependency on SADC (inclusive of SACU); explore key RECs.</a:t>
            </a:r>
            <a:endParaRPr lang="en-US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rade creation and trade diversion 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from AfCFTA will create opportunities fo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 SA companies in these regions.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African countries are committed to the course - Improving on business environment, economic infrastructures and trading conditions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 anticipation of the AfCFTA-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orld’s largest FTA.</a:t>
            </a:r>
          </a:p>
          <a:p>
            <a:pPr algn="just"/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</a:rPr>
              <a:t>AfCFTA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</a:rPr>
              <a:t> au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gurs well for exports from KZN to the rest of Africa; businesses should be ready; no own goals!!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6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6BD13-2082-4B49-82D8-2B5C5138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18359-827D-4B0B-AEFA-C36C15B1D92A}"/>
              </a:ext>
            </a:extLst>
          </p:cNvPr>
          <p:cNvSpPr/>
          <p:nvPr/>
        </p:nvSpPr>
        <p:spPr>
          <a:xfrm>
            <a:off x="179512" y="1052736"/>
            <a:ext cx="7732762" cy="331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ZA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TIKZN</a:t>
            </a:r>
          </a:p>
          <a:p>
            <a:pPr algn="ctr"/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Your Partner In Growing The Province Through FDI And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Trade</a:t>
            </a:r>
          </a:p>
          <a:p>
            <a:pPr algn="ctr"/>
            <a:endParaRPr lang="en-US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Week – Setting The Scene</a:t>
            </a:r>
          </a:p>
          <a:p>
            <a:pPr algn="ctr"/>
            <a:endParaRPr lang="en-ZA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0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FA49B-9396-4207-935E-ADADC5A3004D}"/>
              </a:ext>
            </a:extLst>
          </p:cNvPr>
          <p:cNvSpPr/>
          <p:nvPr/>
        </p:nvSpPr>
        <p:spPr>
          <a:xfrm>
            <a:off x="153073" y="5373216"/>
            <a:ext cx="7732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As share of KZN’s global products exports, Africa ranks 3</a:t>
            </a:r>
            <a:r>
              <a:rPr lang="en-US" sz="2200" baseline="30000" dirty="0">
                <a:latin typeface="Arial" panose="020B0604020202020204" pitchFamily="34" charset="0"/>
                <a:ea typeface="Calibri" panose="020F0502020204030204" pitchFamily="34" charset="0"/>
              </a:rPr>
              <a:t>rd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is scope to improve on the ranking. 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E87F5-22AC-4FCD-9648-653A4F42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8583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15124-D5D0-419E-BE46-9CE81CB2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" y="620688"/>
            <a:ext cx="7861636" cy="5400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BEF05A-02EB-4A4D-9325-4420C8FB9393}"/>
              </a:ext>
            </a:extLst>
          </p:cNvPr>
          <p:cNvSpPr/>
          <p:nvPr/>
        </p:nvSpPr>
        <p:spPr>
          <a:xfrm>
            <a:off x="107504" y="9850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KZN’s Longitudinal E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xports Share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3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18359-827D-4B0B-AEFA-C36C15B1D92A}"/>
              </a:ext>
            </a:extLst>
          </p:cNvPr>
          <p:cNvSpPr/>
          <p:nvPr/>
        </p:nvSpPr>
        <p:spPr>
          <a:xfrm>
            <a:off x="0" y="980728"/>
            <a:ext cx="77327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rends in export highlight the structural shifts taking place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before 2010;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bef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ore 2016; and after 2016.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Africa presented huge exports growth opportunities during/after global crises, with low logistics costs (2007-2009). The prognosis for 2020/2021 post COVID-19 is similar.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Africa exports peaked over 5 years (2011 – 2015), higher than Asia, Europe and Americas.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The period 2016-2019 was challenging; dip in market share from 2018 to 2019.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Covid-19 threw a spanner in the works: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distorted supply chains activities;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constricted trade and cash flows; and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led to closure of businesses, negatively impacting on jobs and exports volume.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C673D-336B-4A91-A5AD-1F491682E403}"/>
              </a:ext>
            </a:extLst>
          </p:cNvPr>
          <p:cNvSpPr/>
          <p:nvPr/>
        </p:nvSpPr>
        <p:spPr>
          <a:xfrm>
            <a:off x="107504" y="332656"/>
            <a:ext cx="7732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28768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467544" y="2852936"/>
            <a:ext cx="7590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Continental Exports (all commodities) - Comparative Trend Analyses</a:t>
            </a:r>
          </a:p>
        </p:txBody>
      </p:sp>
    </p:spTree>
    <p:extLst>
      <p:ext uri="{BB962C8B-B14F-4D97-AF65-F5344CB8AC3E}">
        <p14:creationId xmlns:p14="http://schemas.microsoft.com/office/powerpoint/2010/main" val="6322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83969" y="195064"/>
            <a:ext cx="759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Global Exports – Comparative Trend Analysis (Global)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112D-1AFE-4804-AA4D-979E2C400299}"/>
              </a:ext>
            </a:extLst>
          </p:cNvPr>
          <p:cNvSpPr txBox="1"/>
          <p:nvPr/>
        </p:nvSpPr>
        <p:spPr>
          <a:xfrm>
            <a:off x="83968" y="675582"/>
            <a:ext cx="7224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SA Global Exports VS KZN Global Exports (2000-2019) - All Commodities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73F89-B162-43D4-9605-17AA1E5E54DE}"/>
              </a:ext>
            </a:extLst>
          </p:cNvPr>
          <p:cNvSpPr txBox="1"/>
          <p:nvPr/>
        </p:nvSpPr>
        <p:spPr>
          <a:xfrm>
            <a:off x="83969" y="5801025"/>
            <a:ext cx="4982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Structural break occurred in 2009 due to the global economic and financial crises.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Consistent in all comparative graphs.</a:t>
            </a:r>
            <a:endParaRPr lang="en-ZA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E00DCC-6496-43EC-A274-74BC8C5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9" y="1044914"/>
            <a:ext cx="8976062" cy="4756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45B2B-0F7B-46B1-B8D4-8DD4BD6A810E}"/>
              </a:ext>
            </a:extLst>
          </p:cNvPr>
          <p:cNvSpPr txBox="1"/>
          <p:nvPr/>
        </p:nvSpPr>
        <p:spPr>
          <a:xfrm>
            <a:off x="827584" y="1916832"/>
            <a:ext cx="46224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ZA" sz="2000" dirty="0"/>
              <a:t>rade-off between SA and KZN exports to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KZN’s exports market share slightly improved in 2018 but dipped in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Scope to increase KZN exports share.</a:t>
            </a:r>
          </a:p>
        </p:txBody>
      </p:sp>
    </p:spTree>
    <p:extLst>
      <p:ext uri="{BB962C8B-B14F-4D97-AF65-F5344CB8AC3E}">
        <p14:creationId xmlns:p14="http://schemas.microsoft.com/office/powerpoint/2010/main" val="52640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0" y="76499"/>
            <a:ext cx="759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Continental Exports – Comparative Trend Analysis (Asia)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112D-1AFE-4804-AA4D-979E2C400299}"/>
              </a:ext>
            </a:extLst>
          </p:cNvPr>
          <p:cNvSpPr txBox="1"/>
          <p:nvPr/>
        </p:nvSpPr>
        <p:spPr>
          <a:xfrm>
            <a:off x="0" y="503133"/>
            <a:ext cx="693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SA Exports VS KZN Exports to Asia (2000-2019)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345C7-D51D-4A9F-A91C-E5542092CF3E}"/>
              </a:ext>
            </a:extLst>
          </p:cNvPr>
          <p:cNvSpPr txBox="1"/>
          <p:nvPr/>
        </p:nvSpPr>
        <p:spPr>
          <a:xfrm>
            <a:off x="7196474" y="980728"/>
            <a:ext cx="1878145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50" dirty="0"/>
              <a:t>T</a:t>
            </a:r>
            <a:r>
              <a:rPr lang="en-ZA" sz="1750" dirty="0" err="1"/>
              <a:t>rade</a:t>
            </a:r>
            <a:r>
              <a:rPr lang="en-ZA" sz="1750" dirty="0"/>
              <a:t>-off - SA and KZN exports to Asia.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KZN exports market share was uninspiring in 2018 and  dipped in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China and Japan from Asia also form part of Top 5 export destination for SA.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4CFB-EA84-4A60-BB98-B02A7FA0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852"/>
            <a:ext cx="7308304" cy="51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05BB7-D743-40F0-A19F-928B76057D3A}"/>
              </a:ext>
            </a:extLst>
          </p:cNvPr>
          <p:cNvSpPr/>
          <p:nvPr/>
        </p:nvSpPr>
        <p:spPr>
          <a:xfrm>
            <a:off x="0" y="76499"/>
            <a:ext cx="759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Continental Exports – Comparative Trend Analysis (Europe)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112D-1AFE-4804-AA4D-979E2C400299}"/>
              </a:ext>
            </a:extLst>
          </p:cNvPr>
          <p:cNvSpPr txBox="1"/>
          <p:nvPr/>
        </p:nvSpPr>
        <p:spPr>
          <a:xfrm>
            <a:off x="0" y="503133"/>
            <a:ext cx="693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SA Exports VS KZN Exports to Europe (2000-2019)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345C7-D51D-4A9F-A91C-E5542092CF3E}"/>
              </a:ext>
            </a:extLst>
          </p:cNvPr>
          <p:cNvSpPr txBox="1"/>
          <p:nvPr/>
        </p:nvSpPr>
        <p:spPr>
          <a:xfrm>
            <a:off x="0" y="872465"/>
            <a:ext cx="1907704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ZA" dirty="0" err="1"/>
              <a:t>rade</a:t>
            </a:r>
            <a:r>
              <a:rPr lang="en-ZA" dirty="0"/>
              <a:t>-off - SA and KZN exports to Europe.</a:t>
            </a:r>
          </a:p>
          <a:p>
            <a:pPr algn="just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Encouragingly, KZN exports market share increased between 2017 and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Germany and UK from Europe also form part of Top 5 export destination for 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8DB42-1980-4CDF-A01C-3FB5229D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98988"/>
            <a:ext cx="7236296" cy="50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8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Fathima Amra</dc:creator>
  <cp:lastModifiedBy>Michael Ade</cp:lastModifiedBy>
  <cp:revision>267</cp:revision>
  <cp:lastPrinted>2020-12-01T04:56:00Z</cp:lastPrinted>
  <dcterms:created xsi:type="dcterms:W3CDTF">2019-03-04T10:23:05Z</dcterms:created>
  <dcterms:modified xsi:type="dcterms:W3CDTF">2020-12-01T04:56:08Z</dcterms:modified>
</cp:coreProperties>
</file>