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15" r:id="rId4"/>
    <p:sldMasterId id="2147483724" r:id="rId5"/>
  </p:sldMasterIdLst>
  <p:notesMasterIdLst>
    <p:notesMasterId r:id="rId30"/>
  </p:notesMasterIdLst>
  <p:handoutMasterIdLst>
    <p:handoutMasterId r:id="rId31"/>
  </p:handoutMasterIdLst>
  <p:sldIdLst>
    <p:sldId id="268" r:id="rId6"/>
    <p:sldId id="409" r:id="rId7"/>
    <p:sldId id="840" r:id="rId8"/>
    <p:sldId id="629" r:id="rId9"/>
    <p:sldId id="624" r:id="rId10"/>
    <p:sldId id="626" r:id="rId11"/>
    <p:sldId id="317" r:id="rId12"/>
    <p:sldId id="591" r:id="rId13"/>
    <p:sldId id="594" r:id="rId14"/>
    <p:sldId id="392" r:id="rId15"/>
    <p:sldId id="632" r:id="rId16"/>
    <p:sldId id="524" r:id="rId17"/>
    <p:sldId id="615" r:id="rId18"/>
    <p:sldId id="447" r:id="rId19"/>
    <p:sldId id="468" r:id="rId20"/>
    <p:sldId id="837" r:id="rId21"/>
    <p:sldId id="472" r:id="rId22"/>
    <p:sldId id="336" r:id="rId23"/>
    <p:sldId id="611" r:id="rId24"/>
    <p:sldId id="350" r:id="rId25"/>
    <p:sldId id="844" r:id="rId26"/>
    <p:sldId id="841" r:id="rId27"/>
    <p:sldId id="842" r:id="rId28"/>
    <p:sldId id="258" r:id="rId29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e Moodley" initials="CM" lastIdx="1" clrIdx="0">
    <p:extLst>
      <p:ext uri="{19B8F6BF-5375-455C-9EA6-DF929625EA0E}">
        <p15:presenceInfo xmlns:p15="http://schemas.microsoft.com/office/powerpoint/2012/main" userId="S::claudem@tikzn.co.za::21bb0c57-9676-463c-ac36-c1cbcb749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7199" autoAdjust="0"/>
  </p:normalViewPr>
  <p:slideViewPr>
    <p:cSldViewPr>
      <p:cViewPr varScale="1">
        <p:scale>
          <a:sx n="63" d="100"/>
          <a:sy n="63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1986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B9E99-59DE-4B76-AEDB-2F59E380621C}" type="doc">
      <dgm:prSet loTypeId="urn:microsoft.com/office/officeart/2005/8/layout/radial6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D9462B9C-07AC-473D-A301-9EE70408295B}">
      <dgm:prSet phldrT="[Text]" custT="1"/>
      <dgm:spPr/>
      <dgm:t>
        <a:bodyPr/>
        <a:lstStyle/>
        <a:p>
          <a:r>
            <a:rPr lang="en-ZA" sz="1100" b="1" dirty="0"/>
            <a:t>Economic Development, Tourism &amp; Environmental Affairs (EDTEA)</a:t>
          </a:r>
        </a:p>
      </dgm:t>
    </dgm:pt>
    <dgm:pt modelId="{BD60C726-DD68-4F32-92E3-BAD5FB38B422}" type="parTrans" cxnId="{89EADA6A-8F89-4DC1-9A4C-0C0C8FD076C5}">
      <dgm:prSet/>
      <dgm:spPr/>
      <dgm:t>
        <a:bodyPr/>
        <a:lstStyle/>
        <a:p>
          <a:endParaRPr lang="en-ZA" sz="1100"/>
        </a:p>
      </dgm:t>
    </dgm:pt>
    <dgm:pt modelId="{0F0D51BE-2192-407A-8326-9DA9E1C90F6B}" type="sibTrans" cxnId="{89EADA6A-8F89-4DC1-9A4C-0C0C8FD076C5}">
      <dgm:prSet/>
      <dgm:spPr/>
      <dgm:t>
        <a:bodyPr/>
        <a:lstStyle/>
        <a:p>
          <a:endParaRPr lang="en-ZA" sz="1100"/>
        </a:p>
      </dgm:t>
    </dgm:pt>
    <dgm:pt modelId="{EDE5DD11-66E5-41EB-A3F6-949D57705268}">
      <dgm:prSet phldrT="[Text]" custT="1"/>
      <dgm:spPr/>
      <dgm:t>
        <a:bodyPr/>
        <a:lstStyle/>
        <a:p>
          <a:r>
            <a:rPr lang="en-ZA" sz="1100" b="1" dirty="0">
              <a:solidFill>
                <a:schemeClr val="bg1"/>
              </a:solidFill>
            </a:rPr>
            <a:t>TIKZN</a:t>
          </a:r>
        </a:p>
      </dgm:t>
    </dgm:pt>
    <dgm:pt modelId="{8D61EDD0-0B0B-4C78-8A01-761A72CA99D9}" type="parTrans" cxnId="{93F6724E-5ED7-409B-B8FB-A07DC058BA17}">
      <dgm:prSet/>
      <dgm:spPr/>
      <dgm:t>
        <a:bodyPr/>
        <a:lstStyle/>
        <a:p>
          <a:endParaRPr lang="en-ZA" sz="1100"/>
        </a:p>
      </dgm:t>
    </dgm:pt>
    <dgm:pt modelId="{9F83E4A5-97E2-462A-A5C6-56AA5E123ED1}" type="sibTrans" cxnId="{93F6724E-5ED7-409B-B8FB-A07DC058BA17}">
      <dgm:prSet/>
      <dgm:spPr/>
      <dgm:t>
        <a:bodyPr/>
        <a:lstStyle/>
        <a:p>
          <a:endParaRPr lang="en-ZA" sz="1100"/>
        </a:p>
      </dgm:t>
    </dgm:pt>
    <dgm:pt modelId="{3C90556E-1404-48D0-B872-B3900D8C184A}">
      <dgm:prSet phldrT="[Text]" custT="1"/>
      <dgm:spPr/>
      <dgm:t>
        <a:bodyPr/>
        <a:lstStyle/>
        <a:p>
          <a:r>
            <a:rPr lang="en-ZA" sz="1100" b="1" dirty="0"/>
            <a:t>TKZN</a:t>
          </a:r>
        </a:p>
      </dgm:t>
    </dgm:pt>
    <dgm:pt modelId="{0AE450AB-CF0C-4AC3-AC26-EDD62FFF2BC8}" type="parTrans" cxnId="{6BC92E73-19C7-46FE-824E-045296EA825C}">
      <dgm:prSet/>
      <dgm:spPr/>
      <dgm:t>
        <a:bodyPr/>
        <a:lstStyle/>
        <a:p>
          <a:endParaRPr lang="en-ZA" sz="1100"/>
        </a:p>
      </dgm:t>
    </dgm:pt>
    <dgm:pt modelId="{8F148609-43C2-4B23-9FC0-1104791EFA9B}" type="sibTrans" cxnId="{6BC92E73-19C7-46FE-824E-045296EA825C}">
      <dgm:prSet/>
      <dgm:spPr/>
      <dgm:t>
        <a:bodyPr/>
        <a:lstStyle/>
        <a:p>
          <a:endParaRPr lang="en-ZA" sz="1100"/>
        </a:p>
      </dgm:t>
    </dgm:pt>
    <dgm:pt modelId="{5DAD015C-9AFD-45B8-90B9-44BC7DCA404E}">
      <dgm:prSet custT="1"/>
      <dgm:spPr/>
      <dgm:t>
        <a:bodyPr/>
        <a:lstStyle/>
        <a:p>
          <a:r>
            <a:rPr lang="en-ZA" sz="1100" b="1" dirty="0"/>
            <a:t>DUBE TRADEPORT SEZ</a:t>
          </a:r>
        </a:p>
      </dgm:t>
    </dgm:pt>
    <dgm:pt modelId="{22BB0724-7BF7-41CB-A8E8-88CC7B33FC66}" type="parTrans" cxnId="{DBF31481-97E4-435C-AB68-374603C82B20}">
      <dgm:prSet/>
      <dgm:spPr/>
      <dgm:t>
        <a:bodyPr/>
        <a:lstStyle/>
        <a:p>
          <a:endParaRPr lang="en-ZA" sz="1100"/>
        </a:p>
      </dgm:t>
    </dgm:pt>
    <dgm:pt modelId="{BE0FD81A-2F03-4526-B298-35F1E44B22A7}" type="sibTrans" cxnId="{DBF31481-97E4-435C-AB68-374603C82B20}">
      <dgm:prSet/>
      <dgm:spPr/>
      <dgm:t>
        <a:bodyPr/>
        <a:lstStyle/>
        <a:p>
          <a:endParaRPr lang="en-ZA" sz="1100"/>
        </a:p>
      </dgm:t>
    </dgm:pt>
    <dgm:pt modelId="{22546C3A-2204-40D6-B740-84BFD7C1997A}">
      <dgm:prSet custT="1"/>
      <dgm:spPr/>
      <dgm:t>
        <a:bodyPr/>
        <a:lstStyle/>
        <a:p>
          <a:r>
            <a:rPr lang="en-ZA" sz="1100" b="1" dirty="0">
              <a:solidFill>
                <a:schemeClr val="bg1"/>
              </a:solidFill>
            </a:rPr>
            <a:t>ITHALA DEVELOPMENT BANK</a:t>
          </a:r>
        </a:p>
      </dgm:t>
    </dgm:pt>
    <dgm:pt modelId="{C439818A-23DE-4B53-99DA-A52552C2E616}" type="parTrans" cxnId="{0F78D586-2579-4C92-9DE4-514644A4994C}">
      <dgm:prSet/>
      <dgm:spPr/>
      <dgm:t>
        <a:bodyPr/>
        <a:lstStyle/>
        <a:p>
          <a:endParaRPr lang="en-ZA" sz="1100"/>
        </a:p>
      </dgm:t>
    </dgm:pt>
    <dgm:pt modelId="{D8FFE5B3-AF2B-49D1-9859-D68C22ADF1F6}" type="sibTrans" cxnId="{0F78D586-2579-4C92-9DE4-514644A4994C}">
      <dgm:prSet/>
      <dgm:spPr/>
      <dgm:t>
        <a:bodyPr/>
        <a:lstStyle/>
        <a:p>
          <a:endParaRPr lang="en-ZA" sz="1100"/>
        </a:p>
      </dgm:t>
    </dgm:pt>
    <dgm:pt modelId="{E479C7A5-A4AF-4897-BCE5-7BD3C46BFF1A}">
      <dgm:prSet custT="1"/>
      <dgm:spPr/>
      <dgm:t>
        <a:bodyPr/>
        <a:lstStyle/>
        <a:p>
          <a:r>
            <a:rPr lang="en-ZA" sz="1100" b="1" dirty="0">
              <a:solidFill>
                <a:schemeClr val="bg1"/>
              </a:solidFill>
            </a:rPr>
            <a:t>KZN</a:t>
          </a:r>
        </a:p>
        <a:p>
          <a:r>
            <a:rPr lang="en-ZA" sz="1100" b="1" dirty="0">
              <a:solidFill>
                <a:schemeClr val="bg1"/>
              </a:solidFill>
            </a:rPr>
            <a:t> GROWTH FUND</a:t>
          </a:r>
        </a:p>
      </dgm:t>
    </dgm:pt>
    <dgm:pt modelId="{27831054-E2C4-4FFD-B936-CB7D70FB8F8D}" type="parTrans" cxnId="{34BEDF83-3BF2-4391-878C-D9D8160442CC}">
      <dgm:prSet/>
      <dgm:spPr/>
      <dgm:t>
        <a:bodyPr/>
        <a:lstStyle/>
        <a:p>
          <a:endParaRPr lang="en-ZA" sz="1100"/>
        </a:p>
      </dgm:t>
    </dgm:pt>
    <dgm:pt modelId="{A5B80364-1530-484A-A6E0-671C8327F8C9}" type="sibTrans" cxnId="{34BEDF83-3BF2-4391-878C-D9D8160442CC}">
      <dgm:prSet/>
      <dgm:spPr/>
      <dgm:t>
        <a:bodyPr/>
        <a:lstStyle/>
        <a:p>
          <a:endParaRPr lang="en-ZA" sz="1100"/>
        </a:p>
      </dgm:t>
    </dgm:pt>
    <dgm:pt modelId="{D68F2EA4-385C-49A9-B9B8-414EB1D2D0AF}">
      <dgm:prSet custT="1"/>
      <dgm:spPr/>
      <dgm:t>
        <a:bodyPr/>
        <a:lstStyle/>
        <a:p>
          <a:r>
            <a:rPr lang="en-ZA" sz="1100" b="1" dirty="0"/>
            <a:t>RICHARDS BAY SEZ</a:t>
          </a:r>
        </a:p>
      </dgm:t>
    </dgm:pt>
    <dgm:pt modelId="{0B5F630C-E55A-47E5-AC73-6CE3D89F8494}" type="parTrans" cxnId="{825D187F-E8A2-40BE-831E-E94C8907C00C}">
      <dgm:prSet/>
      <dgm:spPr/>
      <dgm:t>
        <a:bodyPr/>
        <a:lstStyle/>
        <a:p>
          <a:endParaRPr lang="en-ZA" sz="1100"/>
        </a:p>
      </dgm:t>
    </dgm:pt>
    <dgm:pt modelId="{FB3953B1-75B9-4321-B1E9-022769CB1888}" type="sibTrans" cxnId="{825D187F-E8A2-40BE-831E-E94C8907C00C}">
      <dgm:prSet/>
      <dgm:spPr/>
      <dgm:t>
        <a:bodyPr/>
        <a:lstStyle/>
        <a:p>
          <a:endParaRPr lang="en-ZA" sz="1100"/>
        </a:p>
      </dgm:t>
    </dgm:pt>
    <dgm:pt modelId="{696632E4-E74A-41DF-932D-77A1CA3C70B9}">
      <dgm:prSet phldrT="[Text]" custT="1"/>
      <dgm:spPr/>
      <dgm:t>
        <a:bodyPr/>
        <a:lstStyle/>
        <a:p>
          <a:r>
            <a:rPr lang="en-ZA" sz="1100" b="1" dirty="0"/>
            <a:t>LIQUOR </a:t>
          </a:r>
          <a:r>
            <a:rPr lang="en-ZA" sz="1050" b="1" dirty="0"/>
            <a:t>AUTHORITY</a:t>
          </a:r>
          <a:r>
            <a:rPr lang="en-ZA" sz="1100" b="1" dirty="0"/>
            <a:t> </a:t>
          </a:r>
        </a:p>
      </dgm:t>
    </dgm:pt>
    <dgm:pt modelId="{B0C161DD-54A4-4832-89A5-788D6F1BA0C0}" type="parTrans" cxnId="{125FAB75-3803-4BB9-8F8D-1ED3E3BFF1BC}">
      <dgm:prSet/>
      <dgm:spPr/>
      <dgm:t>
        <a:bodyPr/>
        <a:lstStyle/>
        <a:p>
          <a:endParaRPr lang="en-ZA" sz="1100"/>
        </a:p>
      </dgm:t>
    </dgm:pt>
    <dgm:pt modelId="{7C78E797-419B-4644-8110-0C91E2D93497}" type="sibTrans" cxnId="{125FAB75-3803-4BB9-8F8D-1ED3E3BFF1BC}">
      <dgm:prSet/>
      <dgm:spPr/>
      <dgm:t>
        <a:bodyPr/>
        <a:lstStyle/>
        <a:p>
          <a:endParaRPr lang="en-ZA" sz="1100"/>
        </a:p>
      </dgm:t>
    </dgm:pt>
    <dgm:pt modelId="{1ABF91DB-9F53-4064-9B90-8E5DAC416F70}">
      <dgm:prSet phldrT="[Text]" custT="1"/>
      <dgm:spPr/>
      <dgm:t>
        <a:bodyPr/>
        <a:lstStyle/>
        <a:p>
          <a:r>
            <a:rPr lang="en-ZA" sz="1100" b="1" dirty="0"/>
            <a:t>SHARKS BOARD </a:t>
          </a:r>
        </a:p>
      </dgm:t>
    </dgm:pt>
    <dgm:pt modelId="{ACD28D5A-2E3C-4C52-86CB-46AC2B8328C9}" type="parTrans" cxnId="{149B705A-03CB-4005-80C1-44B76C163041}">
      <dgm:prSet/>
      <dgm:spPr/>
      <dgm:t>
        <a:bodyPr/>
        <a:lstStyle/>
        <a:p>
          <a:endParaRPr lang="en-ZA" sz="1100"/>
        </a:p>
      </dgm:t>
    </dgm:pt>
    <dgm:pt modelId="{A3796E32-C271-46B3-972A-C57F1C07B6FF}" type="sibTrans" cxnId="{149B705A-03CB-4005-80C1-44B76C163041}">
      <dgm:prSet/>
      <dgm:spPr/>
      <dgm:t>
        <a:bodyPr/>
        <a:lstStyle/>
        <a:p>
          <a:endParaRPr lang="en-ZA" sz="1100"/>
        </a:p>
      </dgm:t>
    </dgm:pt>
    <dgm:pt modelId="{DB9FC10C-ACF5-4DC5-B30E-CCD77D6C3D32}">
      <dgm:prSet phldrT="[Text]" custT="1"/>
      <dgm:spPr/>
      <dgm:t>
        <a:bodyPr/>
        <a:lstStyle/>
        <a:p>
          <a:r>
            <a:rPr lang="en-ZA" sz="1100" b="1" dirty="0"/>
            <a:t>KZN FILM COMMISSION </a:t>
          </a:r>
        </a:p>
      </dgm:t>
    </dgm:pt>
    <dgm:pt modelId="{0805434C-7542-4201-849B-8D1550BEFF92}" type="parTrans" cxnId="{19C49513-786D-48CD-B3A3-BE87C2DAC022}">
      <dgm:prSet/>
      <dgm:spPr/>
      <dgm:t>
        <a:bodyPr/>
        <a:lstStyle/>
        <a:p>
          <a:endParaRPr lang="en-ZA" sz="1100"/>
        </a:p>
      </dgm:t>
    </dgm:pt>
    <dgm:pt modelId="{60F41365-E51E-46C4-A411-D5BBE58286AC}" type="sibTrans" cxnId="{19C49513-786D-48CD-B3A3-BE87C2DAC022}">
      <dgm:prSet/>
      <dgm:spPr/>
      <dgm:t>
        <a:bodyPr/>
        <a:lstStyle/>
        <a:p>
          <a:endParaRPr lang="en-ZA" sz="1100"/>
        </a:p>
      </dgm:t>
    </dgm:pt>
    <dgm:pt modelId="{E575F301-7427-4B57-B62C-2316CDD7A370}" type="pres">
      <dgm:prSet presAssocID="{3F1B9E99-59DE-4B76-AEDB-2F59E380621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DA8352-52F1-4568-BF62-098319C4B312}" type="pres">
      <dgm:prSet presAssocID="{D9462B9C-07AC-473D-A301-9EE70408295B}" presName="centerShape" presStyleLbl="node0" presStyleIdx="0" presStyleCnt="1"/>
      <dgm:spPr/>
    </dgm:pt>
    <dgm:pt modelId="{87CF4C0C-85C2-4BDF-88FF-3588A84637E0}" type="pres">
      <dgm:prSet presAssocID="{EDE5DD11-66E5-41EB-A3F6-949D57705268}" presName="node" presStyleLbl="node1" presStyleIdx="0" presStyleCnt="9">
        <dgm:presLayoutVars>
          <dgm:bulletEnabled val="1"/>
        </dgm:presLayoutVars>
      </dgm:prSet>
      <dgm:spPr/>
    </dgm:pt>
    <dgm:pt modelId="{C0CAA50A-AF31-4F94-AD33-DE68B8849375}" type="pres">
      <dgm:prSet presAssocID="{EDE5DD11-66E5-41EB-A3F6-949D57705268}" presName="dummy" presStyleCnt="0"/>
      <dgm:spPr/>
    </dgm:pt>
    <dgm:pt modelId="{470FE919-54E0-45CE-B67F-586954218CE1}" type="pres">
      <dgm:prSet presAssocID="{9F83E4A5-97E2-462A-A5C6-56AA5E123ED1}" presName="sibTrans" presStyleLbl="sibTrans2D1" presStyleIdx="0" presStyleCnt="9"/>
      <dgm:spPr/>
    </dgm:pt>
    <dgm:pt modelId="{232034E8-3125-4082-B0C7-E80F9519252E}" type="pres">
      <dgm:prSet presAssocID="{3C90556E-1404-48D0-B872-B3900D8C184A}" presName="node" presStyleLbl="node1" presStyleIdx="1" presStyleCnt="9">
        <dgm:presLayoutVars>
          <dgm:bulletEnabled val="1"/>
        </dgm:presLayoutVars>
      </dgm:prSet>
      <dgm:spPr/>
    </dgm:pt>
    <dgm:pt modelId="{C6CE76B4-1EA0-4934-8CD0-7B581F7A03EC}" type="pres">
      <dgm:prSet presAssocID="{3C90556E-1404-48D0-B872-B3900D8C184A}" presName="dummy" presStyleCnt="0"/>
      <dgm:spPr/>
    </dgm:pt>
    <dgm:pt modelId="{5404B909-DE1D-403A-ADC0-80532E9FF304}" type="pres">
      <dgm:prSet presAssocID="{8F148609-43C2-4B23-9FC0-1104791EFA9B}" presName="sibTrans" presStyleLbl="sibTrans2D1" presStyleIdx="1" presStyleCnt="9"/>
      <dgm:spPr/>
    </dgm:pt>
    <dgm:pt modelId="{1FD25867-96F1-4F1C-8181-B9BDE66E6043}" type="pres">
      <dgm:prSet presAssocID="{696632E4-E74A-41DF-932D-77A1CA3C70B9}" presName="node" presStyleLbl="node1" presStyleIdx="2" presStyleCnt="9" custScaleX="109531" custScaleY="112918">
        <dgm:presLayoutVars>
          <dgm:bulletEnabled val="1"/>
        </dgm:presLayoutVars>
      </dgm:prSet>
      <dgm:spPr/>
    </dgm:pt>
    <dgm:pt modelId="{9532E876-1735-49BB-BA83-BBBB7F1304B9}" type="pres">
      <dgm:prSet presAssocID="{696632E4-E74A-41DF-932D-77A1CA3C70B9}" presName="dummy" presStyleCnt="0"/>
      <dgm:spPr/>
    </dgm:pt>
    <dgm:pt modelId="{E0CEB3AB-95C5-4FDE-A483-0F745F54D0B9}" type="pres">
      <dgm:prSet presAssocID="{7C78E797-419B-4644-8110-0C91E2D93497}" presName="sibTrans" presStyleLbl="sibTrans2D1" presStyleIdx="2" presStyleCnt="9"/>
      <dgm:spPr/>
    </dgm:pt>
    <dgm:pt modelId="{213DE023-1A6A-4B66-A7C5-4B35DCF61ECE}" type="pres">
      <dgm:prSet presAssocID="{1ABF91DB-9F53-4064-9B90-8E5DAC416F70}" presName="node" presStyleLbl="node1" presStyleIdx="3" presStyleCnt="9">
        <dgm:presLayoutVars>
          <dgm:bulletEnabled val="1"/>
        </dgm:presLayoutVars>
      </dgm:prSet>
      <dgm:spPr/>
    </dgm:pt>
    <dgm:pt modelId="{06AD80CD-03B3-4144-BC72-519796124677}" type="pres">
      <dgm:prSet presAssocID="{1ABF91DB-9F53-4064-9B90-8E5DAC416F70}" presName="dummy" presStyleCnt="0"/>
      <dgm:spPr/>
    </dgm:pt>
    <dgm:pt modelId="{CC8D084D-FF3D-4D1A-B55E-502C17085B71}" type="pres">
      <dgm:prSet presAssocID="{A3796E32-C271-46B3-972A-C57F1C07B6FF}" presName="sibTrans" presStyleLbl="sibTrans2D1" presStyleIdx="3" presStyleCnt="9"/>
      <dgm:spPr/>
    </dgm:pt>
    <dgm:pt modelId="{56983C82-AC81-4BEF-94FC-BA0718E7C8D1}" type="pres">
      <dgm:prSet presAssocID="{DB9FC10C-ACF5-4DC5-B30E-CCD77D6C3D32}" presName="node" presStyleLbl="node1" presStyleIdx="4" presStyleCnt="9">
        <dgm:presLayoutVars>
          <dgm:bulletEnabled val="1"/>
        </dgm:presLayoutVars>
      </dgm:prSet>
      <dgm:spPr/>
    </dgm:pt>
    <dgm:pt modelId="{0329552F-A0D7-4483-A670-BC3B99BE434E}" type="pres">
      <dgm:prSet presAssocID="{DB9FC10C-ACF5-4DC5-B30E-CCD77D6C3D32}" presName="dummy" presStyleCnt="0"/>
      <dgm:spPr/>
    </dgm:pt>
    <dgm:pt modelId="{6EA7031A-FECF-4E60-9E85-3BCFC2A1A9A2}" type="pres">
      <dgm:prSet presAssocID="{60F41365-E51E-46C4-A411-D5BBE58286AC}" presName="sibTrans" presStyleLbl="sibTrans2D1" presStyleIdx="4" presStyleCnt="9"/>
      <dgm:spPr/>
    </dgm:pt>
    <dgm:pt modelId="{4039A023-54C5-424D-9C10-91DFA593F6C5}" type="pres">
      <dgm:prSet presAssocID="{E479C7A5-A4AF-4897-BCE5-7BD3C46BFF1A}" presName="node" presStyleLbl="node1" presStyleIdx="5" presStyleCnt="9">
        <dgm:presLayoutVars>
          <dgm:bulletEnabled val="1"/>
        </dgm:presLayoutVars>
      </dgm:prSet>
      <dgm:spPr/>
    </dgm:pt>
    <dgm:pt modelId="{5DA07730-24FE-4948-BA33-2C4A0549FDAD}" type="pres">
      <dgm:prSet presAssocID="{E479C7A5-A4AF-4897-BCE5-7BD3C46BFF1A}" presName="dummy" presStyleCnt="0"/>
      <dgm:spPr/>
    </dgm:pt>
    <dgm:pt modelId="{1B3705D8-5ABA-4D93-9E71-6F8FDE0A29B9}" type="pres">
      <dgm:prSet presAssocID="{A5B80364-1530-484A-A6E0-671C8327F8C9}" presName="sibTrans" presStyleLbl="sibTrans2D1" presStyleIdx="5" presStyleCnt="9"/>
      <dgm:spPr/>
    </dgm:pt>
    <dgm:pt modelId="{6A62946E-3871-41E2-9968-5D12C81C47B5}" type="pres">
      <dgm:prSet presAssocID="{5DAD015C-9AFD-45B8-90B9-44BC7DCA404E}" presName="node" presStyleLbl="node1" presStyleIdx="6" presStyleCnt="9">
        <dgm:presLayoutVars>
          <dgm:bulletEnabled val="1"/>
        </dgm:presLayoutVars>
      </dgm:prSet>
      <dgm:spPr/>
    </dgm:pt>
    <dgm:pt modelId="{23875B00-DCE4-4BDA-8D7C-A510D1F68524}" type="pres">
      <dgm:prSet presAssocID="{5DAD015C-9AFD-45B8-90B9-44BC7DCA404E}" presName="dummy" presStyleCnt="0"/>
      <dgm:spPr/>
    </dgm:pt>
    <dgm:pt modelId="{0C8B134F-DEF0-4736-B233-DED5EBA67A01}" type="pres">
      <dgm:prSet presAssocID="{BE0FD81A-2F03-4526-B298-35F1E44B22A7}" presName="sibTrans" presStyleLbl="sibTrans2D1" presStyleIdx="6" presStyleCnt="9"/>
      <dgm:spPr/>
    </dgm:pt>
    <dgm:pt modelId="{F39BD9D6-68B5-4EA6-A1B4-9DB086EBB330}" type="pres">
      <dgm:prSet presAssocID="{22546C3A-2204-40D6-B740-84BFD7C1997A}" presName="node" presStyleLbl="node1" presStyleIdx="7" presStyleCnt="9">
        <dgm:presLayoutVars>
          <dgm:bulletEnabled val="1"/>
        </dgm:presLayoutVars>
      </dgm:prSet>
      <dgm:spPr/>
    </dgm:pt>
    <dgm:pt modelId="{887581FF-6197-404C-8059-A5F5842F19F7}" type="pres">
      <dgm:prSet presAssocID="{22546C3A-2204-40D6-B740-84BFD7C1997A}" presName="dummy" presStyleCnt="0"/>
      <dgm:spPr/>
    </dgm:pt>
    <dgm:pt modelId="{BD1679C8-E9FA-42D8-AAEC-4DC8A9DD9A85}" type="pres">
      <dgm:prSet presAssocID="{D8FFE5B3-AF2B-49D1-9859-D68C22ADF1F6}" presName="sibTrans" presStyleLbl="sibTrans2D1" presStyleIdx="7" presStyleCnt="9"/>
      <dgm:spPr/>
    </dgm:pt>
    <dgm:pt modelId="{08F8981A-9681-4230-A82C-9C40E1B5D3B1}" type="pres">
      <dgm:prSet presAssocID="{D68F2EA4-385C-49A9-B9B8-414EB1D2D0AF}" presName="node" presStyleLbl="node1" presStyleIdx="8" presStyleCnt="9">
        <dgm:presLayoutVars>
          <dgm:bulletEnabled val="1"/>
        </dgm:presLayoutVars>
      </dgm:prSet>
      <dgm:spPr/>
    </dgm:pt>
    <dgm:pt modelId="{66B2340D-8DF3-4A03-A3B1-0D2983F7C735}" type="pres">
      <dgm:prSet presAssocID="{D68F2EA4-385C-49A9-B9B8-414EB1D2D0AF}" presName="dummy" presStyleCnt="0"/>
      <dgm:spPr/>
    </dgm:pt>
    <dgm:pt modelId="{5F3BBCFA-636B-4C20-8200-280F465956F0}" type="pres">
      <dgm:prSet presAssocID="{FB3953B1-75B9-4321-B1E9-022769CB1888}" presName="sibTrans" presStyleLbl="sibTrans2D1" presStyleIdx="8" presStyleCnt="9"/>
      <dgm:spPr/>
    </dgm:pt>
  </dgm:ptLst>
  <dgm:cxnLst>
    <dgm:cxn modelId="{AC599204-7488-4A32-9B7B-178ABB71ACC0}" type="presOf" srcId="{696632E4-E74A-41DF-932D-77A1CA3C70B9}" destId="{1FD25867-96F1-4F1C-8181-B9BDE66E6043}" srcOrd="0" destOrd="0" presId="urn:microsoft.com/office/officeart/2005/8/layout/radial6"/>
    <dgm:cxn modelId="{F0E47405-A4F1-4FD1-BB6B-D556D0BAAE67}" type="presOf" srcId="{8F148609-43C2-4B23-9FC0-1104791EFA9B}" destId="{5404B909-DE1D-403A-ADC0-80532E9FF304}" srcOrd="0" destOrd="0" presId="urn:microsoft.com/office/officeart/2005/8/layout/radial6"/>
    <dgm:cxn modelId="{19C49513-786D-48CD-B3A3-BE87C2DAC022}" srcId="{D9462B9C-07AC-473D-A301-9EE70408295B}" destId="{DB9FC10C-ACF5-4DC5-B30E-CCD77D6C3D32}" srcOrd="4" destOrd="0" parTransId="{0805434C-7542-4201-849B-8D1550BEFF92}" sibTransId="{60F41365-E51E-46C4-A411-D5BBE58286AC}"/>
    <dgm:cxn modelId="{9395B718-CAB1-45DF-AA06-4052E995AF0F}" type="presOf" srcId="{EDE5DD11-66E5-41EB-A3F6-949D57705268}" destId="{87CF4C0C-85C2-4BDF-88FF-3588A84637E0}" srcOrd="0" destOrd="0" presId="urn:microsoft.com/office/officeart/2005/8/layout/radial6"/>
    <dgm:cxn modelId="{7EB9C218-CC95-433E-BF91-90E2B2FCB6F8}" type="presOf" srcId="{FB3953B1-75B9-4321-B1E9-022769CB1888}" destId="{5F3BBCFA-636B-4C20-8200-280F465956F0}" srcOrd="0" destOrd="0" presId="urn:microsoft.com/office/officeart/2005/8/layout/radial6"/>
    <dgm:cxn modelId="{ADC03326-2117-48C6-A178-1FE25EDBEFA0}" type="presOf" srcId="{9F83E4A5-97E2-462A-A5C6-56AA5E123ED1}" destId="{470FE919-54E0-45CE-B67F-586954218CE1}" srcOrd="0" destOrd="0" presId="urn:microsoft.com/office/officeart/2005/8/layout/radial6"/>
    <dgm:cxn modelId="{E8F05432-8B76-4CFD-B146-9EF82B93A73E}" type="presOf" srcId="{DB9FC10C-ACF5-4DC5-B30E-CCD77D6C3D32}" destId="{56983C82-AC81-4BEF-94FC-BA0718E7C8D1}" srcOrd="0" destOrd="0" presId="urn:microsoft.com/office/officeart/2005/8/layout/radial6"/>
    <dgm:cxn modelId="{ADE17839-A14C-4070-B786-CB129097461E}" type="presOf" srcId="{BE0FD81A-2F03-4526-B298-35F1E44B22A7}" destId="{0C8B134F-DEF0-4736-B233-DED5EBA67A01}" srcOrd="0" destOrd="0" presId="urn:microsoft.com/office/officeart/2005/8/layout/radial6"/>
    <dgm:cxn modelId="{44A4C95C-3697-4704-90D7-CB4501A98970}" type="presOf" srcId="{D8FFE5B3-AF2B-49D1-9859-D68C22ADF1F6}" destId="{BD1679C8-E9FA-42D8-AAEC-4DC8A9DD9A85}" srcOrd="0" destOrd="0" presId="urn:microsoft.com/office/officeart/2005/8/layout/radial6"/>
    <dgm:cxn modelId="{C0F42A44-5298-48F0-9D4C-63606CE75D26}" type="presOf" srcId="{22546C3A-2204-40D6-B740-84BFD7C1997A}" destId="{F39BD9D6-68B5-4EA6-A1B4-9DB086EBB330}" srcOrd="0" destOrd="0" presId="urn:microsoft.com/office/officeart/2005/8/layout/radial6"/>
    <dgm:cxn modelId="{89EADA6A-8F89-4DC1-9A4C-0C0C8FD076C5}" srcId="{3F1B9E99-59DE-4B76-AEDB-2F59E380621C}" destId="{D9462B9C-07AC-473D-A301-9EE70408295B}" srcOrd="0" destOrd="0" parTransId="{BD60C726-DD68-4F32-92E3-BAD5FB38B422}" sibTransId="{0F0D51BE-2192-407A-8326-9DA9E1C90F6B}"/>
    <dgm:cxn modelId="{93F6724E-5ED7-409B-B8FB-A07DC058BA17}" srcId="{D9462B9C-07AC-473D-A301-9EE70408295B}" destId="{EDE5DD11-66E5-41EB-A3F6-949D57705268}" srcOrd="0" destOrd="0" parTransId="{8D61EDD0-0B0B-4C78-8A01-761A72CA99D9}" sibTransId="{9F83E4A5-97E2-462A-A5C6-56AA5E123ED1}"/>
    <dgm:cxn modelId="{6BC92E73-19C7-46FE-824E-045296EA825C}" srcId="{D9462B9C-07AC-473D-A301-9EE70408295B}" destId="{3C90556E-1404-48D0-B872-B3900D8C184A}" srcOrd="1" destOrd="0" parTransId="{0AE450AB-CF0C-4AC3-AC26-EDD62FFF2BC8}" sibTransId="{8F148609-43C2-4B23-9FC0-1104791EFA9B}"/>
    <dgm:cxn modelId="{125FAB75-3803-4BB9-8F8D-1ED3E3BFF1BC}" srcId="{D9462B9C-07AC-473D-A301-9EE70408295B}" destId="{696632E4-E74A-41DF-932D-77A1CA3C70B9}" srcOrd="2" destOrd="0" parTransId="{B0C161DD-54A4-4832-89A5-788D6F1BA0C0}" sibTransId="{7C78E797-419B-4644-8110-0C91E2D93497}"/>
    <dgm:cxn modelId="{A5940B76-2B9C-4FDD-BDA3-F600565FD54D}" type="presOf" srcId="{D68F2EA4-385C-49A9-B9B8-414EB1D2D0AF}" destId="{08F8981A-9681-4230-A82C-9C40E1B5D3B1}" srcOrd="0" destOrd="0" presId="urn:microsoft.com/office/officeart/2005/8/layout/radial6"/>
    <dgm:cxn modelId="{149B705A-03CB-4005-80C1-44B76C163041}" srcId="{D9462B9C-07AC-473D-A301-9EE70408295B}" destId="{1ABF91DB-9F53-4064-9B90-8E5DAC416F70}" srcOrd="3" destOrd="0" parTransId="{ACD28D5A-2E3C-4C52-86CB-46AC2B8328C9}" sibTransId="{A3796E32-C271-46B3-972A-C57F1C07B6FF}"/>
    <dgm:cxn modelId="{825D187F-E8A2-40BE-831E-E94C8907C00C}" srcId="{D9462B9C-07AC-473D-A301-9EE70408295B}" destId="{D68F2EA4-385C-49A9-B9B8-414EB1D2D0AF}" srcOrd="8" destOrd="0" parTransId="{0B5F630C-E55A-47E5-AC73-6CE3D89F8494}" sibTransId="{FB3953B1-75B9-4321-B1E9-022769CB1888}"/>
    <dgm:cxn modelId="{DBF31481-97E4-435C-AB68-374603C82B20}" srcId="{D9462B9C-07AC-473D-A301-9EE70408295B}" destId="{5DAD015C-9AFD-45B8-90B9-44BC7DCA404E}" srcOrd="6" destOrd="0" parTransId="{22BB0724-7BF7-41CB-A8E8-88CC7B33FC66}" sibTransId="{BE0FD81A-2F03-4526-B298-35F1E44B22A7}"/>
    <dgm:cxn modelId="{34BEDF83-3BF2-4391-878C-D9D8160442CC}" srcId="{D9462B9C-07AC-473D-A301-9EE70408295B}" destId="{E479C7A5-A4AF-4897-BCE5-7BD3C46BFF1A}" srcOrd="5" destOrd="0" parTransId="{27831054-E2C4-4FFD-B936-CB7D70FB8F8D}" sibTransId="{A5B80364-1530-484A-A6E0-671C8327F8C9}"/>
    <dgm:cxn modelId="{0F78D586-2579-4C92-9DE4-514644A4994C}" srcId="{D9462B9C-07AC-473D-A301-9EE70408295B}" destId="{22546C3A-2204-40D6-B740-84BFD7C1997A}" srcOrd="7" destOrd="0" parTransId="{C439818A-23DE-4B53-99DA-A52552C2E616}" sibTransId="{D8FFE5B3-AF2B-49D1-9859-D68C22ADF1F6}"/>
    <dgm:cxn modelId="{1181D48B-3785-4F3F-8E58-B0D2B1282303}" type="presOf" srcId="{60F41365-E51E-46C4-A411-D5BBE58286AC}" destId="{6EA7031A-FECF-4E60-9E85-3BCFC2A1A9A2}" srcOrd="0" destOrd="0" presId="urn:microsoft.com/office/officeart/2005/8/layout/radial6"/>
    <dgm:cxn modelId="{D9AF7990-ED3F-4D41-B679-ED4361610165}" type="presOf" srcId="{E479C7A5-A4AF-4897-BCE5-7BD3C46BFF1A}" destId="{4039A023-54C5-424D-9C10-91DFA593F6C5}" srcOrd="0" destOrd="0" presId="urn:microsoft.com/office/officeart/2005/8/layout/radial6"/>
    <dgm:cxn modelId="{D566CF9F-B814-4334-B566-ED4450E48ACB}" type="presOf" srcId="{A5B80364-1530-484A-A6E0-671C8327F8C9}" destId="{1B3705D8-5ABA-4D93-9E71-6F8FDE0A29B9}" srcOrd="0" destOrd="0" presId="urn:microsoft.com/office/officeart/2005/8/layout/radial6"/>
    <dgm:cxn modelId="{93244DCE-D105-4363-AB07-B23B87019CE4}" type="presOf" srcId="{1ABF91DB-9F53-4064-9B90-8E5DAC416F70}" destId="{213DE023-1A6A-4B66-A7C5-4B35DCF61ECE}" srcOrd="0" destOrd="0" presId="urn:microsoft.com/office/officeart/2005/8/layout/radial6"/>
    <dgm:cxn modelId="{0480C3D6-DC6D-45BB-AC5E-F5CECDF83EE0}" type="presOf" srcId="{3F1B9E99-59DE-4B76-AEDB-2F59E380621C}" destId="{E575F301-7427-4B57-B62C-2316CDD7A370}" srcOrd="0" destOrd="0" presId="urn:microsoft.com/office/officeart/2005/8/layout/radial6"/>
    <dgm:cxn modelId="{210F35D9-8D24-4B36-AEB4-5413AEEC6120}" type="presOf" srcId="{3C90556E-1404-48D0-B872-B3900D8C184A}" destId="{232034E8-3125-4082-B0C7-E80F9519252E}" srcOrd="0" destOrd="0" presId="urn:microsoft.com/office/officeart/2005/8/layout/radial6"/>
    <dgm:cxn modelId="{B6449AD9-26C9-4227-AE91-340AB84539A5}" type="presOf" srcId="{A3796E32-C271-46B3-972A-C57F1C07B6FF}" destId="{CC8D084D-FF3D-4D1A-B55E-502C17085B71}" srcOrd="0" destOrd="0" presId="urn:microsoft.com/office/officeart/2005/8/layout/radial6"/>
    <dgm:cxn modelId="{A5A39ADE-DDAF-4E4E-B39B-64DEE2E6E7C2}" type="presOf" srcId="{7C78E797-419B-4644-8110-0C91E2D93497}" destId="{E0CEB3AB-95C5-4FDE-A483-0F745F54D0B9}" srcOrd="0" destOrd="0" presId="urn:microsoft.com/office/officeart/2005/8/layout/radial6"/>
    <dgm:cxn modelId="{44090BE1-912B-4E95-86C6-ED9944055621}" type="presOf" srcId="{D9462B9C-07AC-473D-A301-9EE70408295B}" destId="{AFDA8352-52F1-4568-BF62-098319C4B312}" srcOrd="0" destOrd="0" presId="urn:microsoft.com/office/officeart/2005/8/layout/radial6"/>
    <dgm:cxn modelId="{35E954E7-3338-4370-997B-CE8B4CD2B6C5}" type="presOf" srcId="{5DAD015C-9AFD-45B8-90B9-44BC7DCA404E}" destId="{6A62946E-3871-41E2-9968-5D12C81C47B5}" srcOrd="0" destOrd="0" presId="urn:microsoft.com/office/officeart/2005/8/layout/radial6"/>
    <dgm:cxn modelId="{3BDC5E3B-F225-4CA8-8FD6-D445AB65649C}" type="presParOf" srcId="{E575F301-7427-4B57-B62C-2316CDD7A370}" destId="{AFDA8352-52F1-4568-BF62-098319C4B312}" srcOrd="0" destOrd="0" presId="urn:microsoft.com/office/officeart/2005/8/layout/radial6"/>
    <dgm:cxn modelId="{0DB85FA9-A153-4502-93DB-3ED8378619EA}" type="presParOf" srcId="{E575F301-7427-4B57-B62C-2316CDD7A370}" destId="{87CF4C0C-85C2-4BDF-88FF-3588A84637E0}" srcOrd="1" destOrd="0" presId="urn:microsoft.com/office/officeart/2005/8/layout/radial6"/>
    <dgm:cxn modelId="{5A24DEB2-0759-4090-ABAD-732417C8C2D7}" type="presParOf" srcId="{E575F301-7427-4B57-B62C-2316CDD7A370}" destId="{C0CAA50A-AF31-4F94-AD33-DE68B8849375}" srcOrd="2" destOrd="0" presId="urn:microsoft.com/office/officeart/2005/8/layout/radial6"/>
    <dgm:cxn modelId="{D4698E9B-242E-4511-B28D-7B03682CBAA1}" type="presParOf" srcId="{E575F301-7427-4B57-B62C-2316CDD7A370}" destId="{470FE919-54E0-45CE-B67F-586954218CE1}" srcOrd="3" destOrd="0" presId="urn:microsoft.com/office/officeart/2005/8/layout/radial6"/>
    <dgm:cxn modelId="{CB24D2AB-2E2C-4901-9342-ED3839E8FA86}" type="presParOf" srcId="{E575F301-7427-4B57-B62C-2316CDD7A370}" destId="{232034E8-3125-4082-B0C7-E80F9519252E}" srcOrd="4" destOrd="0" presId="urn:microsoft.com/office/officeart/2005/8/layout/radial6"/>
    <dgm:cxn modelId="{6026038F-BFE1-4643-BCC3-F6DC2E47F5CB}" type="presParOf" srcId="{E575F301-7427-4B57-B62C-2316CDD7A370}" destId="{C6CE76B4-1EA0-4934-8CD0-7B581F7A03EC}" srcOrd="5" destOrd="0" presId="urn:microsoft.com/office/officeart/2005/8/layout/radial6"/>
    <dgm:cxn modelId="{910ED807-9E79-4E3F-9553-E2450685B1D6}" type="presParOf" srcId="{E575F301-7427-4B57-B62C-2316CDD7A370}" destId="{5404B909-DE1D-403A-ADC0-80532E9FF304}" srcOrd="6" destOrd="0" presId="urn:microsoft.com/office/officeart/2005/8/layout/radial6"/>
    <dgm:cxn modelId="{B44F92A0-2110-4EFF-BBBE-A475EB55602E}" type="presParOf" srcId="{E575F301-7427-4B57-B62C-2316CDD7A370}" destId="{1FD25867-96F1-4F1C-8181-B9BDE66E6043}" srcOrd="7" destOrd="0" presId="urn:microsoft.com/office/officeart/2005/8/layout/radial6"/>
    <dgm:cxn modelId="{23314244-89A4-49E6-AA8A-EEF85F71C1C7}" type="presParOf" srcId="{E575F301-7427-4B57-B62C-2316CDD7A370}" destId="{9532E876-1735-49BB-BA83-BBBB7F1304B9}" srcOrd="8" destOrd="0" presId="urn:microsoft.com/office/officeart/2005/8/layout/radial6"/>
    <dgm:cxn modelId="{9CC87003-B33A-4F8A-BA48-FBD586863B20}" type="presParOf" srcId="{E575F301-7427-4B57-B62C-2316CDD7A370}" destId="{E0CEB3AB-95C5-4FDE-A483-0F745F54D0B9}" srcOrd="9" destOrd="0" presId="urn:microsoft.com/office/officeart/2005/8/layout/radial6"/>
    <dgm:cxn modelId="{8FA05F69-23AE-4F66-88D4-61807F5B0DEF}" type="presParOf" srcId="{E575F301-7427-4B57-B62C-2316CDD7A370}" destId="{213DE023-1A6A-4B66-A7C5-4B35DCF61ECE}" srcOrd="10" destOrd="0" presId="urn:microsoft.com/office/officeart/2005/8/layout/radial6"/>
    <dgm:cxn modelId="{083B2EB6-6D3D-421B-AEDA-03B37B01FD72}" type="presParOf" srcId="{E575F301-7427-4B57-B62C-2316CDD7A370}" destId="{06AD80CD-03B3-4144-BC72-519796124677}" srcOrd="11" destOrd="0" presId="urn:microsoft.com/office/officeart/2005/8/layout/radial6"/>
    <dgm:cxn modelId="{C4CD1AFB-D14C-4687-80BB-6F11D2FE69E1}" type="presParOf" srcId="{E575F301-7427-4B57-B62C-2316CDD7A370}" destId="{CC8D084D-FF3D-4D1A-B55E-502C17085B71}" srcOrd="12" destOrd="0" presId="urn:microsoft.com/office/officeart/2005/8/layout/radial6"/>
    <dgm:cxn modelId="{0A53BEF5-8C00-4B7C-9ACF-B1E86A0E079A}" type="presParOf" srcId="{E575F301-7427-4B57-B62C-2316CDD7A370}" destId="{56983C82-AC81-4BEF-94FC-BA0718E7C8D1}" srcOrd="13" destOrd="0" presId="urn:microsoft.com/office/officeart/2005/8/layout/radial6"/>
    <dgm:cxn modelId="{5C5B9763-3A55-40D8-B6AE-608000B1C329}" type="presParOf" srcId="{E575F301-7427-4B57-B62C-2316CDD7A370}" destId="{0329552F-A0D7-4483-A670-BC3B99BE434E}" srcOrd="14" destOrd="0" presId="urn:microsoft.com/office/officeart/2005/8/layout/radial6"/>
    <dgm:cxn modelId="{17FD4E6E-058F-4479-9924-D9699C8270AF}" type="presParOf" srcId="{E575F301-7427-4B57-B62C-2316CDD7A370}" destId="{6EA7031A-FECF-4E60-9E85-3BCFC2A1A9A2}" srcOrd="15" destOrd="0" presId="urn:microsoft.com/office/officeart/2005/8/layout/radial6"/>
    <dgm:cxn modelId="{CB777D43-6179-4B10-AF13-F8483F7773F2}" type="presParOf" srcId="{E575F301-7427-4B57-B62C-2316CDD7A370}" destId="{4039A023-54C5-424D-9C10-91DFA593F6C5}" srcOrd="16" destOrd="0" presId="urn:microsoft.com/office/officeart/2005/8/layout/radial6"/>
    <dgm:cxn modelId="{142AC69A-CCEA-45A0-B194-0D3F5BE9FC6D}" type="presParOf" srcId="{E575F301-7427-4B57-B62C-2316CDD7A370}" destId="{5DA07730-24FE-4948-BA33-2C4A0549FDAD}" srcOrd="17" destOrd="0" presId="urn:microsoft.com/office/officeart/2005/8/layout/radial6"/>
    <dgm:cxn modelId="{AE798C3B-84DB-4CB3-B0C3-106667B28726}" type="presParOf" srcId="{E575F301-7427-4B57-B62C-2316CDD7A370}" destId="{1B3705D8-5ABA-4D93-9E71-6F8FDE0A29B9}" srcOrd="18" destOrd="0" presId="urn:microsoft.com/office/officeart/2005/8/layout/radial6"/>
    <dgm:cxn modelId="{04B1544E-DE27-49DC-9CF4-A2BC12DE40A5}" type="presParOf" srcId="{E575F301-7427-4B57-B62C-2316CDD7A370}" destId="{6A62946E-3871-41E2-9968-5D12C81C47B5}" srcOrd="19" destOrd="0" presId="urn:microsoft.com/office/officeart/2005/8/layout/radial6"/>
    <dgm:cxn modelId="{0F27929D-7255-4725-AD05-988435CF1354}" type="presParOf" srcId="{E575F301-7427-4B57-B62C-2316CDD7A370}" destId="{23875B00-DCE4-4BDA-8D7C-A510D1F68524}" srcOrd="20" destOrd="0" presId="urn:microsoft.com/office/officeart/2005/8/layout/radial6"/>
    <dgm:cxn modelId="{05825613-8D24-4D47-B2EA-3210A1623E6F}" type="presParOf" srcId="{E575F301-7427-4B57-B62C-2316CDD7A370}" destId="{0C8B134F-DEF0-4736-B233-DED5EBA67A01}" srcOrd="21" destOrd="0" presId="urn:microsoft.com/office/officeart/2005/8/layout/radial6"/>
    <dgm:cxn modelId="{3B3E6057-4374-46FD-9C5D-3C390E2DFA05}" type="presParOf" srcId="{E575F301-7427-4B57-B62C-2316CDD7A370}" destId="{F39BD9D6-68B5-4EA6-A1B4-9DB086EBB330}" srcOrd="22" destOrd="0" presId="urn:microsoft.com/office/officeart/2005/8/layout/radial6"/>
    <dgm:cxn modelId="{5C8F8E0A-EDCD-46B0-BDEA-403EE9866417}" type="presParOf" srcId="{E575F301-7427-4B57-B62C-2316CDD7A370}" destId="{887581FF-6197-404C-8059-A5F5842F19F7}" srcOrd="23" destOrd="0" presId="urn:microsoft.com/office/officeart/2005/8/layout/radial6"/>
    <dgm:cxn modelId="{F4FAAFF3-B9C1-4FAF-8B6E-1DA5876F7FAD}" type="presParOf" srcId="{E575F301-7427-4B57-B62C-2316CDD7A370}" destId="{BD1679C8-E9FA-42D8-AAEC-4DC8A9DD9A85}" srcOrd="24" destOrd="0" presId="urn:microsoft.com/office/officeart/2005/8/layout/radial6"/>
    <dgm:cxn modelId="{C5306569-3D1E-41AC-A9A9-01267D2618E8}" type="presParOf" srcId="{E575F301-7427-4B57-B62C-2316CDD7A370}" destId="{08F8981A-9681-4230-A82C-9C40E1B5D3B1}" srcOrd="25" destOrd="0" presId="urn:microsoft.com/office/officeart/2005/8/layout/radial6"/>
    <dgm:cxn modelId="{D7431043-3E8F-4B13-AD33-390AFCF77E81}" type="presParOf" srcId="{E575F301-7427-4B57-B62C-2316CDD7A370}" destId="{66B2340D-8DF3-4A03-A3B1-0D2983F7C735}" srcOrd="26" destOrd="0" presId="urn:microsoft.com/office/officeart/2005/8/layout/radial6"/>
    <dgm:cxn modelId="{864827DA-61E6-4812-BC1F-13E25077AE07}" type="presParOf" srcId="{E575F301-7427-4B57-B62C-2316CDD7A370}" destId="{5F3BBCFA-636B-4C20-8200-280F465956F0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F409EE-1FE8-4907-940D-DD0C4AC1C72D}" type="doc">
      <dgm:prSet loTypeId="urn:microsoft.com/office/officeart/2005/8/layout/radial6" loCatId="cycle" qsTypeId="urn:microsoft.com/office/officeart/2005/8/quickstyle/3d2#19" qsCatId="3D" csTypeId="urn:microsoft.com/office/officeart/2005/8/colors/colorful1#9" csCatId="colorful" phldr="1"/>
      <dgm:spPr/>
      <dgm:t>
        <a:bodyPr/>
        <a:lstStyle/>
        <a:p>
          <a:endParaRPr lang="en-ZA"/>
        </a:p>
      </dgm:t>
    </dgm:pt>
    <dgm:pt modelId="{BB70733E-D22F-4FFF-96F9-0F9E7352CE62}">
      <dgm:prSet phldrT="[Text]"/>
      <dgm:spPr/>
      <dgm:t>
        <a:bodyPr/>
        <a:lstStyle/>
        <a:p>
          <a:r>
            <a:rPr lang="en-ZA" dirty="0"/>
            <a:t>TIKZN</a:t>
          </a:r>
        </a:p>
      </dgm:t>
    </dgm:pt>
    <dgm:pt modelId="{43214532-9CC9-4365-9DEA-BFC73C864ECE}" type="parTrans" cxnId="{8952B114-E0DE-4DB0-B75C-DBE0B84C9CD9}">
      <dgm:prSet/>
      <dgm:spPr/>
      <dgm:t>
        <a:bodyPr/>
        <a:lstStyle/>
        <a:p>
          <a:endParaRPr lang="en-ZA"/>
        </a:p>
      </dgm:t>
    </dgm:pt>
    <dgm:pt modelId="{055CB826-87EE-4564-A823-B46A6BCFFA2E}" type="sibTrans" cxnId="{8952B114-E0DE-4DB0-B75C-DBE0B84C9CD9}">
      <dgm:prSet/>
      <dgm:spPr/>
      <dgm:t>
        <a:bodyPr/>
        <a:lstStyle/>
        <a:p>
          <a:endParaRPr lang="en-ZA"/>
        </a:p>
      </dgm:t>
    </dgm:pt>
    <dgm:pt modelId="{DEE32349-0F61-45C7-A9C4-8BB38D057D66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dirty="0"/>
            <a:t>Investment </a:t>
          </a:r>
        </a:p>
        <a:p>
          <a:r>
            <a:rPr lang="en-ZA" dirty="0"/>
            <a:t>Promotion </a:t>
          </a:r>
        </a:p>
      </dgm:t>
    </dgm:pt>
    <dgm:pt modelId="{58EDB5B7-B1E7-42B4-8D08-A6D6949873EA}" type="parTrans" cxnId="{2B237E6B-0217-49F1-A5FC-A1D69CF03F41}">
      <dgm:prSet/>
      <dgm:spPr/>
      <dgm:t>
        <a:bodyPr/>
        <a:lstStyle/>
        <a:p>
          <a:endParaRPr lang="en-ZA"/>
        </a:p>
      </dgm:t>
    </dgm:pt>
    <dgm:pt modelId="{47203642-24B7-4B0A-AE0F-9AE1B22D3E43}" type="sibTrans" cxnId="{2B237E6B-0217-49F1-A5FC-A1D69CF03F41}">
      <dgm:prSet/>
      <dgm:spPr/>
      <dgm:t>
        <a:bodyPr/>
        <a:lstStyle/>
        <a:p>
          <a:endParaRPr lang="en-ZA"/>
        </a:p>
      </dgm:t>
    </dgm:pt>
    <dgm:pt modelId="{2711F95D-CB9F-42F1-B127-168F919470D7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dirty="0"/>
            <a:t>Gauteng Office</a:t>
          </a:r>
        </a:p>
      </dgm:t>
    </dgm:pt>
    <dgm:pt modelId="{B0D95F1F-924F-49A6-82C8-D4C57BD16D64}" type="parTrans" cxnId="{FAE351F0-CA20-45F0-844A-553BF0CBF1E1}">
      <dgm:prSet/>
      <dgm:spPr/>
      <dgm:t>
        <a:bodyPr/>
        <a:lstStyle/>
        <a:p>
          <a:endParaRPr lang="en-ZA"/>
        </a:p>
      </dgm:t>
    </dgm:pt>
    <dgm:pt modelId="{F7ED781B-A59A-4C1B-A02F-1E2CAE6C81F3}" type="sibTrans" cxnId="{FAE351F0-CA20-45F0-844A-553BF0CBF1E1}">
      <dgm:prSet/>
      <dgm:spPr/>
      <dgm:t>
        <a:bodyPr/>
        <a:lstStyle/>
        <a:p>
          <a:endParaRPr lang="en-ZA"/>
        </a:p>
      </dgm:t>
    </dgm:pt>
    <dgm:pt modelId="{4299D2F2-7CF8-4E01-835D-8524E3F298B9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dirty="0"/>
            <a:t>Business Retention &amp; Expansion </a:t>
          </a:r>
        </a:p>
      </dgm:t>
    </dgm:pt>
    <dgm:pt modelId="{A5997182-1ECC-4FAF-B73E-F62109FF4E5F}" type="parTrans" cxnId="{77740429-AE4D-4C45-8F1D-2D4936500D02}">
      <dgm:prSet/>
      <dgm:spPr/>
      <dgm:t>
        <a:bodyPr/>
        <a:lstStyle/>
        <a:p>
          <a:endParaRPr lang="en-ZA"/>
        </a:p>
      </dgm:t>
    </dgm:pt>
    <dgm:pt modelId="{4913B15D-6DFD-40AF-AB11-082B9B61B4F5}" type="sibTrans" cxnId="{77740429-AE4D-4C45-8F1D-2D4936500D02}">
      <dgm:prSet/>
      <dgm:spPr/>
      <dgm:t>
        <a:bodyPr/>
        <a:lstStyle/>
        <a:p>
          <a:endParaRPr lang="en-ZA"/>
        </a:p>
      </dgm:t>
    </dgm:pt>
    <dgm:pt modelId="{5825F38E-2485-46A8-B31A-9B5C3672734F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dirty="0"/>
            <a:t>Knowledge Management </a:t>
          </a:r>
        </a:p>
      </dgm:t>
    </dgm:pt>
    <dgm:pt modelId="{DA37D0CB-F89C-433D-8AAC-065170A6344A}" type="parTrans" cxnId="{5DB26D5B-4105-4125-965C-7CD2028A0670}">
      <dgm:prSet/>
      <dgm:spPr/>
      <dgm:t>
        <a:bodyPr/>
        <a:lstStyle/>
        <a:p>
          <a:endParaRPr lang="en-ZA"/>
        </a:p>
      </dgm:t>
    </dgm:pt>
    <dgm:pt modelId="{408FDAA2-3DDF-45DA-9F56-103F1037AB71}" type="sibTrans" cxnId="{5DB26D5B-4105-4125-965C-7CD2028A0670}">
      <dgm:prSet/>
      <dgm:spPr/>
      <dgm:t>
        <a:bodyPr/>
        <a:lstStyle/>
        <a:p>
          <a:endParaRPr lang="en-ZA"/>
        </a:p>
      </dgm:t>
    </dgm:pt>
    <dgm:pt modelId="{940B1C8F-31E7-43BB-9102-5409528992AF}">
      <dgm:prSet phldrT="[Text]" custScaleX="205928" custScaleY="100329" custRadScaleRad="136849"/>
      <dgm:spPr>
        <a:prstGeom prst="roundRect">
          <a:avLst/>
        </a:prstGeo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ZA"/>
        </a:p>
      </dgm:t>
    </dgm:pt>
    <dgm:pt modelId="{03B07FE3-2BDE-467C-93CF-C7522E60E596}" type="parTrans" cxnId="{958D0A8F-7576-4525-AA72-2DA4335EED41}">
      <dgm:prSet/>
      <dgm:spPr/>
      <dgm:t>
        <a:bodyPr/>
        <a:lstStyle/>
        <a:p>
          <a:endParaRPr lang="en-ZA"/>
        </a:p>
      </dgm:t>
    </dgm:pt>
    <dgm:pt modelId="{127928BE-3D70-40F1-9165-375C0E1C5AB3}" type="sibTrans" cxnId="{958D0A8F-7576-4525-AA72-2DA4335EED41}">
      <dgm:prSet/>
      <dgm:spPr/>
      <dgm:t>
        <a:bodyPr/>
        <a:lstStyle/>
        <a:p>
          <a:endParaRPr lang="en-ZA"/>
        </a:p>
      </dgm:t>
    </dgm:pt>
    <dgm:pt modelId="{FEE8819C-5E4A-4897-80F8-CDC338E0CEC2}">
      <dgm:prSet phldrT="[Text]" custScaleX="205928" custScaleY="100329" custRadScaleRad="136849"/>
      <dgm:spPr>
        <a:prstGeom prst="roundRect">
          <a:avLst/>
        </a:prstGeom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ZA"/>
        </a:p>
      </dgm:t>
    </dgm:pt>
    <dgm:pt modelId="{EA9648EB-6365-4FE5-94CD-F41C9088E362}" type="parTrans" cxnId="{C3567A14-2C58-4505-A698-49DF134CFD4F}">
      <dgm:prSet/>
      <dgm:spPr/>
      <dgm:t>
        <a:bodyPr/>
        <a:lstStyle/>
        <a:p>
          <a:endParaRPr lang="en-ZA"/>
        </a:p>
      </dgm:t>
    </dgm:pt>
    <dgm:pt modelId="{7A2BB931-59B5-4B0B-BD87-2DBA66D7452F}" type="sibTrans" cxnId="{C3567A14-2C58-4505-A698-49DF134CFD4F}">
      <dgm:prSet/>
      <dgm:spPr/>
      <dgm:t>
        <a:bodyPr/>
        <a:lstStyle/>
        <a:p>
          <a:endParaRPr lang="en-ZA"/>
        </a:p>
      </dgm:t>
    </dgm:pt>
    <dgm:pt modelId="{E8815759-3D7B-47F3-AC7A-01CE5B8E7354}">
      <dgm:prSet phldrT="[Text]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ZA" dirty="0"/>
            <a:t>Export Promotion </a:t>
          </a:r>
        </a:p>
      </dgm:t>
    </dgm:pt>
    <dgm:pt modelId="{4AD6A878-5913-4F78-91B0-D0822794F57A}" type="parTrans" cxnId="{10D6574F-0A74-4CDA-9388-8F1088262983}">
      <dgm:prSet/>
      <dgm:spPr/>
      <dgm:t>
        <a:bodyPr/>
        <a:lstStyle/>
        <a:p>
          <a:endParaRPr lang="en-ZA"/>
        </a:p>
      </dgm:t>
    </dgm:pt>
    <dgm:pt modelId="{D98922F8-080B-417F-A120-7A259871027C}" type="sibTrans" cxnId="{10D6574F-0A74-4CDA-9388-8F1088262983}">
      <dgm:prSet/>
      <dgm:spPr/>
      <dgm:t>
        <a:bodyPr/>
        <a:lstStyle/>
        <a:p>
          <a:endParaRPr lang="en-ZA"/>
        </a:p>
      </dgm:t>
    </dgm:pt>
    <dgm:pt modelId="{7E39392C-6DB9-466A-8033-2F27592604B1}" type="pres">
      <dgm:prSet presAssocID="{6EF409EE-1FE8-4907-940D-DD0C4AC1C72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3236D53-B46E-418C-B2FF-F4E229AB905C}" type="pres">
      <dgm:prSet presAssocID="{BB70733E-D22F-4FFF-96F9-0F9E7352CE62}" presName="centerShape" presStyleLbl="node0" presStyleIdx="0" presStyleCnt="1"/>
      <dgm:spPr/>
    </dgm:pt>
    <dgm:pt modelId="{1EA8E26C-8F42-467D-95DA-3725E445A310}" type="pres">
      <dgm:prSet presAssocID="{DEE32349-0F61-45C7-A9C4-8BB38D057D66}" presName="node" presStyleLbl="node1" presStyleIdx="0" presStyleCnt="5" custScaleX="188515" custScaleY="71448" custRadScaleRad="105164" custRadScaleInc="175">
        <dgm:presLayoutVars>
          <dgm:bulletEnabled val="1"/>
        </dgm:presLayoutVars>
      </dgm:prSet>
      <dgm:spPr>
        <a:prstGeom prst="roundRect">
          <a:avLst/>
        </a:prstGeom>
      </dgm:spPr>
    </dgm:pt>
    <dgm:pt modelId="{1EAB50B4-78E5-4FE2-9AA2-625BE80504BD}" type="pres">
      <dgm:prSet presAssocID="{DEE32349-0F61-45C7-A9C4-8BB38D057D66}" presName="dummy" presStyleCnt="0"/>
      <dgm:spPr/>
    </dgm:pt>
    <dgm:pt modelId="{1B28D13F-15AA-407F-B11A-604A603BE579}" type="pres">
      <dgm:prSet presAssocID="{47203642-24B7-4B0A-AE0F-9AE1B22D3E43}" presName="sibTrans" presStyleLbl="sibTrans2D1" presStyleIdx="0" presStyleCnt="5" custScaleX="91605" custLinFactNeighborX="1883" custLinFactNeighborY="494"/>
      <dgm:spPr/>
    </dgm:pt>
    <dgm:pt modelId="{3B26C5DE-A28E-430C-9E2E-EFB0A36B6CB0}" type="pres">
      <dgm:prSet presAssocID="{E8815759-3D7B-47F3-AC7A-01CE5B8E7354}" presName="node" presStyleLbl="node1" presStyleIdx="1" presStyleCnt="5" custScaleX="188515" custScaleY="71448" custRadScaleRad="125617" custRadScaleInc="7815">
        <dgm:presLayoutVars>
          <dgm:bulletEnabled val="1"/>
        </dgm:presLayoutVars>
      </dgm:prSet>
      <dgm:spPr>
        <a:prstGeom prst="roundRect">
          <a:avLst/>
        </a:prstGeom>
      </dgm:spPr>
    </dgm:pt>
    <dgm:pt modelId="{9778D5CA-158A-444E-9D21-3409D51FBAFE}" type="pres">
      <dgm:prSet presAssocID="{E8815759-3D7B-47F3-AC7A-01CE5B8E7354}" presName="dummy" presStyleCnt="0"/>
      <dgm:spPr/>
    </dgm:pt>
    <dgm:pt modelId="{91FCF9B7-CCE5-46F1-91E7-A65FF7BE25EF}" type="pres">
      <dgm:prSet presAssocID="{D98922F8-080B-417F-A120-7A259871027C}" presName="sibTrans" presStyleLbl="sibTrans2D1" presStyleIdx="1" presStyleCnt="5" custScaleX="92469"/>
      <dgm:spPr/>
    </dgm:pt>
    <dgm:pt modelId="{CACEEFE0-E77E-4F7B-BF3F-50254DAE0139}" type="pres">
      <dgm:prSet presAssocID="{2711F95D-CB9F-42F1-B127-168F919470D7}" presName="node" presStyleLbl="node1" presStyleIdx="2" presStyleCnt="5" custScaleX="188515" custScaleY="71448" custRadScaleRad="120823" custRadScaleInc="-66466">
        <dgm:presLayoutVars>
          <dgm:bulletEnabled val="1"/>
        </dgm:presLayoutVars>
      </dgm:prSet>
      <dgm:spPr>
        <a:prstGeom prst="roundRect">
          <a:avLst/>
        </a:prstGeom>
      </dgm:spPr>
    </dgm:pt>
    <dgm:pt modelId="{2B5CAADE-84D4-4909-A4EA-0F98A0BAD3EF}" type="pres">
      <dgm:prSet presAssocID="{2711F95D-CB9F-42F1-B127-168F919470D7}" presName="dummy" presStyleCnt="0"/>
      <dgm:spPr/>
    </dgm:pt>
    <dgm:pt modelId="{52D564EB-A9D1-45FD-B911-5A8844EB7072}" type="pres">
      <dgm:prSet presAssocID="{F7ED781B-A59A-4C1B-A02F-1E2CAE6C81F3}" presName="sibTrans" presStyleLbl="sibTrans2D1" presStyleIdx="2" presStyleCnt="5" custScaleY="72415"/>
      <dgm:spPr/>
    </dgm:pt>
    <dgm:pt modelId="{09759B13-5218-4899-9EB6-FD90552E4347}" type="pres">
      <dgm:prSet presAssocID="{4299D2F2-7CF8-4E01-835D-8524E3F298B9}" presName="node" presStyleLbl="node1" presStyleIdx="3" presStyleCnt="5" custScaleX="188515" custScaleY="71448" custRadScaleRad="123662" custRadScaleInc="70727">
        <dgm:presLayoutVars>
          <dgm:bulletEnabled val="1"/>
        </dgm:presLayoutVars>
      </dgm:prSet>
      <dgm:spPr>
        <a:prstGeom prst="roundRect">
          <a:avLst/>
        </a:prstGeom>
      </dgm:spPr>
    </dgm:pt>
    <dgm:pt modelId="{B48954F3-CED1-4A60-B993-28176134C33E}" type="pres">
      <dgm:prSet presAssocID="{4299D2F2-7CF8-4E01-835D-8524E3F298B9}" presName="dummy" presStyleCnt="0"/>
      <dgm:spPr/>
    </dgm:pt>
    <dgm:pt modelId="{BFCC7A69-E2E0-4FF1-BBA7-69372430BE39}" type="pres">
      <dgm:prSet presAssocID="{4913B15D-6DFD-40AF-AB11-082B9B61B4F5}" presName="sibTrans" presStyleLbl="sibTrans2D1" presStyleIdx="3" presStyleCnt="5" custScaleX="87909"/>
      <dgm:spPr/>
    </dgm:pt>
    <dgm:pt modelId="{723B81FF-889D-402B-87DF-475690E0BB37}" type="pres">
      <dgm:prSet presAssocID="{5825F38E-2485-46A8-B31A-9B5C3672734F}" presName="node" presStyleLbl="node1" presStyleIdx="4" presStyleCnt="5" custScaleX="188515" custScaleY="71448" custRadScaleRad="125544" custRadScaleInc="-7773">
        <dgm:presLayoutVars>
          <dgm:bulletEnabled val="1"/>
        </dgm:presLayoutVars>
      </dgm:prSet>
      <dgm:spPr>
        <a:prstGeom prst="roundRect">
          <a:avLst/>
        </a:prstGeom>
      </dgm:spPr>
    </dgm:pt>
    <dgm:pt modelId="{5E01036B-15DE-4D99-ADB2-979D2D63C5AA}" type="pres">
      <dgm:prSet presAssocID="{5825F38E-2485-46A8-B31A-9B5C3672734F}" presName="dummy" presStyleCnt="0"/>
      <dgm:spPr/>
    </dgm:pt>
    <dgm:pt modelId="{C2FFDCCF-9942-4AFD-B597-65794E0CD4A8}" type="pres">
      <dgm:prSet presAssocID="{408FDAA2-3DDF-45DA-9F56-103F1037AB71}" presName="sibTrans" presStyleLbl="sibTrans2D1" presStyleIdx="4" presStyleCnt="5"/>
      <dgm:spPr/>
    </dgm:pt>
  </dgm:ptLst>
  <dgm:cxnLst>
    <dgm:cxn modelId="{31972B0B-5D53-4EC2-9B51-A25650A70289}" type="presOf" srcId="{D98922F8-080B-417F-A120-7A259871027C}" destId="{91FCF9B7-CCE5-46F1-91E7-A65FF7BE25EF}" srcOrd="0" destOrd="0" presId="urn:microsoft.com/office/officeart/2005/8/layout/radial6"/>
    <dgm:cxn modelId="{54F5A713-3AA4-4AF9-957E-0CE1FD09ECEE}" type="presOf" srcId="{4299D2F2-7CF8-4E01-835D-8524E3F298B9}" destId="{09759B13-5218-4899-9EB6-FD90552E4347}" srcOrd="0" destOrd="0" presId="urn:microsoft.com/office/officeart/2005/8/layout/radial6"/>
    <dgm:cxn modelId="{C3567A14-2C58-4505-A698-49DF134CFD4F}" srcId="{6EF409EE-1FE8-4907-940D-DD0C4AC1C72D}" destId="{FEE8819C-5E4A-4897-80F8-CDC338E0CEC2}" srcOrd="2" destOrd="0" parTransId="{EA9648EB-6365-4FE5-94CD-F41C9088E362}" sibTransId="{7A2BB931-59B5-4B0B-BD87-2DBA66D7452F}"/>
    <dgm:cxn modelId="{8952B114-E0DE-4DB0-B75C-DBE0B84C9CD9}" srcId="{6EF409EE-1FE8-4907-940D-DD0C4AC1C72D}" destId="{BB70733E-D22F-4FFF-96F9-0F9E7352CE62}" srcOrd="0" destOrd="0" parTransId="{43214532-9CC9-4365-9DEA-BFC73C864ECE}" sibTransId="{055CB826-87EE-4564-A823-B46A6BCFFA2E}"/>
    <dgm:cxn modelId="{91E6FE17-36BB-4C74-B0F4-7D68869B6AD3}" type="presOf" srcId="{4913B15D-6DFD-40AF-AB11-082B9B61B4F5}" destId="{BFCC7A69-E2E0-4FF1-BBA7-69372430BE39}" srcOrd="0" destOrd="0" presId="urn:microsoft.com/office/officeart/2005/8/layout/radial6"/>
    <dgm:cxn modelId="{77740429-AE4D-4C45-8F1D-2D4936500D02}" srcId="{BB70733E-D22F-4FFF-96F9-0F9E7352CE62}" destId="{4299D2F2-7CF8-4E01-835D-8524E3F298B9}" srcOrd="3" destOrd="0" parTransId="{A5997182-1ECC-4FAF-B73E-F62109FF4E5F}" sibTransId="{4913B15D-6DFD-40AF-AB11-082B9B61B4F5}"/>
    <dgm:cxn modelId="{521D5B37-B674-4095-B7FF-0C48B0F7BCEE}" type="presOf" srcId="{DEE32349-0F61-45C7-A9C4-8BB38D057D66}" destId="{1EA8E26C-8F42-467D-95DA-3725E445A310}" srcOrd="0" destOrd="0" presId="urn:microsoft.com/office/officeart/2005/8/layout/radial6"/>
    <dgm:cxn modelId="{5DB26D5B-4105-4125-965C-7CD2028A0670}" srcId="{BB70733E-D22F-4FFF-96F9-0F9E7352CE62}" destId="{5825F38E-2485-46A8-B31A-9B5C3672734F}" srcOrd="4" destOrd="0" parTransId="{DA37D0CB-F89C-433D-8AAC-065170A6344A}" sibTransId="{408FDAA2-3DDF-45DA-9F56-103F1037AB71}"/>
    <dgm:cxn modelId="{DEC2A05E-0537-4534-A93F-08059EAB235B}" type="presOf" srcId="{408FDAA2-3DDF-45DA-9F56-103F1037AB71}" destId="{C2FFDCCF-9942-4AFD-B597-65794E0CD4A8}" srcOrd="0" destOrd="0" presId="urn:microsoft.com/office/officeart/2005/8/layout/radial6"/>
    <dgm:cxn modelId="{60C6BE4A-8279-4448-9A50-F93642CBEE45}" type="presOf" srcId="{6EF409EE-1FE8-4907-940D-DD0C4AC1C72D}" destId="{7E39392C-6DB9-466A-8033-2F27592604B1}" srcOrd="0" destOrd="0" presId="urn:microsoft.com/office/officeart/2005/8/layout/radial6"/>
    <dgm:cxn modelId="{2B237E6B-0217-49F1-A5FC-A1D69CF03F41}" srcId="{BB70733E-D22F-4FFF-96F9-0F9E7352CE62}" destId="{DEE32349-0F61-45C7-A9C4-8BB38D057D66}" srcOrd="0" destOrd="0" parTransId="{58EDB5B7-B1E7-42B4-8D08-A6D6949873EA}" sibTransId="{47203642-24B7-4B0A-AE0F-9AE1B22D3E43}"/>
    <dgm:cxn modelId="{10D6574F-0A74-4CDA-9388-8F1088262983}" srcId="{BB70733E-D22F-4FFF-96F9-0F9E7352CE62}" destId="{E8815759-3D7B-47F3-AC7A-01CE5B8E7354}" srcOrd="1" destOrd="0" parTransId="{4AD6A878-5913-4F78-91B0-D0822794F57A}" sibTransId="{D98922F8-080B-417F-A120-7A259871027C}"/>
    <dgm:cxn modelId="{958D0A8F-7576-4525-AA72-2DA4335EED41}" srcId="{6EF409EE-1FE8-4907-940D-DD0C4AC1C72D}" destId="{940B1C8F-31E7-43BB-9102-5409528992AF}" srcOrd="1" destOrd="0" parTransId="{03B07FE3-2BDE-467C-93CF-C7522E60E596}" sibTransId="{127928BE-3D70-40F1-9165-375C0E1C5AB3}"/>
    <dgm:cxn modelId="{4BEDC5A2-3C89-4FF5-B176-A9632E38ED75}" type="presOf" srcId="{E8815759-3D7B-47F3-AC7A-01CE5B8E7354}" destId="{3B26C5DE-A28E-430C-9E2E-EFB0A36B6CB0}" srcOrd="0" destOrd="0" presId="urn:microsoft.com/office/officeart/2005/8/layout/radial6"/>
    <dgm:cxn modelId="{E2C346B5-A1D8-461D-9351-7F1041774AB7}" type="presOf" srcId="{F7ED781B-A59A-4C1B-A02F-1E2CAE6C81F3}" destId="{52D564EB-A9D1-45FD-B911-5A8844EB7072}" srcOrd="0" destOrd="0" presId="urn:microsoft.com/office/officeart/2005/8/layout/radial6"/>
    <dgm:cxn modelId="{E42921C5-38C2-44A0-8D63-595DC7274C15}" type="presOf" srcId="{2711F95D-CB9F-42F1-B127-168F919470D7}" destId="{CACEEFE0-E77E-4F7B-BF3F-50254DAE0139}" srcOrd="0" destOrd="0" presId="urn:microsoft.com/office/officeart/2005/8/layout/radial6"/>
    <dgm:cxn modelId="{760DF8D2-DFD8-45DE-8177-A535D94FEC5D}" type="presOf" srcId="{BB70733E-D22F-4FFF-96F9-0F9E7352CE62}" destId="{B3236D53-B46E-418C-B2FF-F4E229AB905C}" srcOrd="0" destOrd="0" presId="urn:microsoft.com/office/officeart/2005/8/layout/radial6"/>
    <dgm:cxn modelId="{FAE351F0-CA20-45F0-844A-553BF0CBF1E1}" srcId="{BB70733E-D22F-4FFF-96F9-0F9E7352CE62}" destId="{2711F95D-CB9F-42F1-B127-168F919470D7}" srcOrd="2" destOrd="0" parTransId="{B0D95F1F-924F-49A6-82C8-D4C57BD16D64}" sibTransId="{F7ED781B-A59A-4C1B-A02F-1E2CAE6C81F3}"/>
    <dgm:cxn modelId="{BD8475FB-A768-454B-801C-8FADB3072BBF}" type="presOf" srcId="{5825F38E-2485-46A8-B31A-9B5C3672734F}" destId="{723B81FF-889D-402B-87DF-475690E0BB37}" srcOrd="0" destOrd="0" presId="urn:microsoft.com/office/officeart/2005/8/layout/radial6"/>
    <dgm:cxn modelId="{447DE5FD-C019-4C0B-A8F4-FC7CA3FF60EC}" type="presOf" srcId="{47203642-24B7-4B0A-AE0F-9AE1B22D3E43}" destId="{1B28D13F-15AA-407F-B11A-604A603BE579}" srcOrd="0" destOrd="0" presId="urn:microsoft.com/office/officeart/2005/8/layout/radial6"/>
    <dgm:cxn modelId="{97F1FADD-B9A1-4DA7-B787-0281F9A7A910}" type="presParOf" srcId="{7E39392C-6DB9-466A-8033-2F27592604B1}" destId="{B3236D53-B46E-418C-B2FF-F4E229AB905C}" srcOrd="0" destOrd="0" presId="urn:microsoft.com/office/officeart/2005/8/layout/radial6"/>
    <dgm:cxn modelId="{25FC41E7-3594-4EBB-9A9B-82F908949E86}" type="presParOf" srcId="{7E39392C-6DB9-466A-8033-2F27592604B1}" destId="{1EA8E26C-8F42-467D-95DA-3725E445A310}" srcOrd="1" destOrd="0" presId="urn:microsoft.com/office/officeart/2005/8/layout/radial6"/>
    <dgm:cxn modelId="{8F5104DC-6065-4381-BDFB-A1341CF18A0E}" type="presParOf" srcId="{7E39392C-6DB9-466A-8033-2F27592604B1}" destId="{1EAB50B4-78E5-4FE2-9AA2-625BE80504BD}" srcOrd="2" destOrd="0" presId="urn:microsoft.com/office/officeart/2005/8/layout/radial6"/>
    <dgm:cxn modelId="{22D521FB-61CC-40DF-A987-424E4EA03B2F}" type="presParOf" srcId="{7E39392C-6DB9-466A-8033-2F27592604B1}" destId="{1B28D13F-15AA-407F-B11A-604A603BE579}" srcOrd="3" destOrd="0" presId="urn:microsoft.com/office/officeart/2005/8/layout/radial6"/>
    <dgm:cxn modelId="{55B4CC79-C699-4BEF-82E4-881898DBD585}" type="presParOf" srcId="{7E39392C-6DB9-466A-8033-2F27592604B1}" destId="{3B26C5DE-A28E-430C-9E2E-EFB0A36B6CB0}" srcOrd="4" destOrd="0" presId="urn:microsoft.com/office/officeart/2005/8/layout/radial6"/>
    <dgm:cxn modelId="{F6A60444-B56D-4FFF-AFB3-C75C4A5909F7}" type="presParOf" srcId="{7E39392C-6DB9-466A-8033-2F27592604B1}" destId="{9778D5CA-158A-444E-9D21-3409D51FBAFE}" srcOrd="5" destOrd="0" presId="urn:microsoft.com/office/officeart/2005/8/layout/radial6"/>
    <dgm:cxn modelId="{352FE9D4-9A37-4129-A8EB-7054E5BC0061}" type="presParOf" srcId="{7E39392C-6DB9-466A-8033-2F27592604B1}" destId="{91FCF9B7-CCE5-46F1-91E7-A65FF7BE25EF}" srcOrd="6" destOrd="0" presId="urn:microsoft.com/office/officeart/2005/8/layout/radial6"/>
    <dgm:cxn modelId="{D7B965C5-C499-41D6-ABF1-407E1D547B01}" type="presParOf" srcId="{7E39392C-6DB9-466A-8033-2F27592604B1}" destId="{CACEEFE0-E77E-4F7B-BF3F-50254DAE0139}" srcOrd="7" destOrd="0" presId="urn:microsoft.com/office/officeart/2005/8/layout/radial6"/>
    <dgm:cxn modelId="{914FEF59-00B9-484D-A777-FD7B04C4D1F9}" type="presParOf" srcId="{7E39392C-6DB9-466A-8033-2F27592604B1}" destId="{2B5CAADE-84D4-4909-A4EA-0F98A0BAD3EF}" srcOrd="8" destOrd="0" presId="urn:microsoft.com/office/officeart/2005/8/layout/radial6"/>
    <dgm:cxn modelId="{BB00FEFF-0E0D-4E3F-8D51-552D2F06726F}" type="presParOf" srcId="{7E39392C-6DB9-466A-8033-2F27592604B1}" destId="{52D564EB-A9D1-45FD-B911-5A8844EB7072}" srcOrd="9" destOrd="0" presId="urn:microsoft.com/office/officeart/2005/8/layout/radial6"/>
    <dgm:cxn modelId="{C20BD7B2-9E9D-4E8C-AF4B-28AEA3ACDDAB}" type="presParOf" srcId="{7E39392C-6DB9-466A-8033-2F27592604B1}" destId="{09759B13-5218-4899-9EB6-FD90552E4347}" srcOrd="10" destOrd="0" presId="urn:microsoft.com/office/officeart/2005/8/layout/radial6"/>
    <dgm:cxn modelId="{7DDDE6CA-E795-46BF-9A86-CE92DD7A5DE8}" type="presParOf" srcId="{7E39392C-6DB9-466A-8033-2F27592604B1}" destId="{B48954F3-CED1-4A60-B993-28176134C33E}" srcOrd="11" destOrd="0" presId="urn:microsoft.com/office/officeart/2005/8/layout/radial6"/>
    <dgm:cxn modelId="{8B1D6198-307F-4990-A499-F486CE89AB10}" type="presParOf" srcId="{7E39392C-6DB9-466A-8033-2F27592604B1}" destId="{BFCC7A69-E2E0-4FF1-BBA7-69372430BE39}" srcOrd="12" destOrd="0" presId="urn:microsoft.com/office/officeart/2005/8/layout/radial6"/>
    <dgm:cxn modelId="{1ADB8E04-FDDF-4DD7-B140-C25D90554C82}" type="presParOf" srcId="{7E39392C-6DB9-466A-8033-2F27592604B1}" destId="{723B81FF-889D-402B-87DF-475690E0BB37}" srcOrd="13" destOrd="0" presId="urn:microsoft.com/office/officeart/2005/8/layout/radial6"/>
    <dgm:cxn modelId="{0BAB61A2-833C-4E9C-BADA-8BEDDB22AB7C}" type="presParOf" srcId="{7E39392C-6DB9-466A-8033-2F27592604B1}" destId="{5E01036B-15DE-4D99-ADB2-979D2D63C5AA}" srcOrd="14" destOrd="0" presId="urn:microsoft.com/office/officeart/2005/8/layout/radial6"/>
    <dgm:cxn modelId="{1F5AACA3-4923-4161-A886-4BD2DE0C0260}" type="presParOf" srcId="{7E39392C-6DB9-466A-8033-2F27592604B1}" destId="{C2FFDCCF-9942-4AFD-B597-65794E0CD4A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C2093-455E-430E-8A09-C09DADD9BA95}" type="doc">
      <dgm:prSet loTypeId="urn:microsoft.com/office/officeart/2005/8/layout/bProcess3" loCatId="process" qsTypeId="urn:microsoft.com/office/officeart/2005/8/quickstyle/3d2#10" qsCatId="3D" csTypeId="urn:microsoft.com/office/officeart/2005/8/colors/colorful1#8" csCatId="colorful" phldr="1"/>
      <dgm:spPr/>
      <dgm:t>
        <a:bodyPr/>
        <a:lstStyle/>
        <a:p>
          <a:endParaRPr lang="en-ZA"/>
        </a:p>
      </dgm:t>
    </dgm:pt>
    <dgm:pt modelId="{F0BCA331-F877-4597-BD03-24266ED42B0A}">
      <dgm:prSet phldrT="[Text]"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Coordinate Trade Missions </a:t>
          </a:r>
        </a:p>
      </dgm:t>
    </dgm:pt>
    <dgm:pt modelId="{19997F53-4A57-4F68-B552-C6245E7A0C90}" type="parTrans" cxnId="{5B9C2164-0220-4934-9CA6-4F81A2FC4CFE}">
      <dgm:prSet/>
      <dgm:spPr/>
      <dgm:t>
        <a:bodyPr/>
        <a:lstStyle/>
        <a:p>
          <a:endParaRPr lang="en-ZA"/>
        </a:p>
      </dgm:t>
    </dgm:pt>
    <dgm:pt modelId="{220AC13A-2344-49AC-854E-7CE11C92A30C}" type="sibTrans" cxnId="{5B9C2164-0220-4934-9CA6-4F81A2FC4CFE}">
      <dgm:prSet/>
      <dgm:spPr/>
      <dgm:t>
        <a:bodyPr/>
        <a:lstStyle/>
        <a:p>
          <a:endParaRPr lang="en-ZA"/>
        </a:p>
      </dgm:t>
    </dgm:pt>
    <dgm:pt modelId="{BF97E097-6B21-4C6D-A93C-74CA111A5A69}">
      <dgm:prSet phldrT="[Text]"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Market Products at Trade Shows</a:t>
          </a:r>
          <a:endParaRPr lang="en-ZA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BF7E8E1-9F26-4B8D-A0A9-A8DC0C92CD51}" type="parTrans" cxnId="{331CD046-0709-40BE-A1DF-8F1516F39194}">
      <dgm:prSet/>
      <dgm:spPr/>
      <dgm:t>
        <a:bodyPr/>
        <a:lstStyle/>
        <a:p>
          <a:endParaRPr lang="en-ZA"/>
        </a:p>
      </dgm:t>
    </dgm:pt>
    <dgm:pt modelId="{4B18475C-A343-4FD3-BCFF-2DAB80965AEE}" type="sibTrans" cxnId="{331CD046-0709-40BE-A1DF-8F1516F39194}">
      <dgm:prSet/>
      <dgm:spPr/>
      <dgm:t>
        <a:bodyPr/>
        <a:lstStyle/>
        <a:p>
          <a:endParaRPr lang="en-ZA"/>
        </a:p>
      </dgm:t>
    </dgm:pt>
    <dgm:pt modelId="{6EDC6F9C-DDB0-488C-B737-15C9EF84B00A}">
      <dgm:prSet custT="1"/>
      <dgm:spPr/>
      <dgm:t>
        <a:bodyPr/>
        <a:lstStyle/>
        <a:p>
          <a:r>
            <a:rPr lang="en-GB" sz="1600" b="1" dirty="0">
              <a:latin typeface="Tahoma" pitchFamily="34" charset="0"/>
              <a:ea typeface="Tahoma" pitchFamily="34" charset="0"/>
              <a:cs typeface="Tahoma" pitchFamily="34" charset="0"/>
            </a:rPr>
            <a:t>Inward Delegation</a:t>
          </a:r>
          <a:endParaRPr lang="en-ZA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1833E89-4D74-485F-A96F-24254F090775}" type="parTrans" cxnId="{BF50CE7E-7F39-4FD4-AE90-2E45D343B336}">
      <dgm:prSet/>
      <dgm:spPr/>
      <dgm:t>
        <a:bodyPr/>
        <a:lstStyle/>
        <a:p>
          <a:endParaRPr lang="en-ZA"/>
        </a:p>
      </dgm:t>
    </dgm:pt>
    <dgm:pt modelId="{06147EFC-6402-42ED-B805-09A5368C3624}" type="sibTrans" cxnId="{BF50CE7E-7F39-4FD4-AE90-2E45D343B336}">
      <dgm:prSet/>
      <dgm:spPr/>
      <dgm:t>
        <a:bodyPr/>
        <a:lstStyle/>
        <a:p>
          <a:endParaRPr lang="en-ZA"/>
        </a:p>
      </dgm:t>
    </dgm:pt>
    <dgm:pt modelId="{7A0A904D-213E-4A93-8A1B-2B00AB0A038D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Facilitate Trade Opportunity Or Referrals For Finalisation Of Transaction</a:t>
          </a:r>
        </a:p>
      </dgm:t>
    </dgm:pt>
    <dgm:pt modelId="{57FE89F4-3BC2-4E2E-B6C6-17A0463AC364}" type="parTrans" cxnId="{3DABC303-DB0F-4538-81CA-C59E7726128B}">
      <dgm:prSet/>
      <dgm:spPr/>
      <dgm:t>
        <a:bodyPr/>
        <a:lstStyle/>
        <a:p>
          <a:endParaRPr lang="en-ZA"/>
        </a:p>
      </dgm:t>
    </dgm:pt>
    <dgm:pt modelId="{43E12FB7-9EAE-44A5-899F-905832325506}" type="sibTrans" cxnId="{3DABC303-DB0F-4538-81CA-C59E7726128B}">
      <dgm:prSet/>
      <dgm:spPr/>
      <dgm:t>
        <a:bodyPr/>
        <a:lstStyle/>
        <a:p>
          <a:endParaRPr lang="en-ZA"/>
        </a:p>
      </dgm:t>
    </dgm:pt>
    <dgm:pt modelId="{4A76F630-8F69-4ECF-BCA1-2B1B198263D9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Conclude Trade Deal </a:t>
          </a:r>
        </a:p>
      </dgm:t>
    </dgm:pt>
    <dgm:pt modelId="{50C1BD6A-89CB-44C9-B69A-1D991E4A5C22}" type="parTrans" cxnId="{87527BA3-CFF1-4BE4-825D-01166A9ADE01}">
      <dgm:prSet/>
      <dgm:spPr/>
      <dgm:t>
        <a:bodyPr/>
        <a:lstStyle/>
        <a:p>
          <a:endParaRPr lang="en-ZA"/>
        </a:p>
      </dgm:t>
    </dgm:pt>
    <dgm:pt modelId="{4EB50373-1FFA-4C94-9192-CA577E4F40D7}" type="sibTrans" cxnId="{87527BA3-CFF1-4BE4-825D-01166A9ADE01}">
      <dgm:prSet/>
      <dgm:spPr/>
      <dgm:t>
        <a:bodyPr/>
        <a:lstStyle/>
        <a:p>
          <a:endParaRPr lang="en-ZA"/>
        </a:p>
      </dgm:t>
    </dgm:pt>
    <dgm:pt modelId="{D9D0E0F2-353A-4287-88C0-27E30935B720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Feedback On Exports Secured</a:t>
          </a:r>
        </a:p>
      </dgm:t>
    </dgm:pt>
    <dgm:pt modelId="{926E1B04-7204-4193-A41F-964C1FE709F3}" type="parTrans" cxnId="{110797C3-14B4-43FD-BB44-FD1CC50F336D}">
      <dgm:prSet/>
      <dgm:spPr/>
      <dgm:t>
        <a:bodyPr/>
        <a:lstStyle/>
        <a:p>
          <a:endParaRPr lang="en-ZA"/>
        </a:p>
      </dgm:t>
    </dgm:pt>
    <dgm:pt modelId="{FB5B6615-AF96-4922-9361-01E71F13A685}" type="sibTrans" cxnId="{110797C3-14B4-43FD-BB44-FD1CC50F336D}">
      <dgm:prSet/>
      <dgm:spPr/>
      <dgm:t>
        <a:bodyPr/>
        <a:lstStyle/>
        <a:p>
          <a:endParaRPr lang="en-ZA"/>
        </a:p>
      </dgm:t>
    </dgm:pt>
    <dgm:pt modelId="{2FB18FA3-B089-4A57-8C07-02F0A0B94353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Identification of Existing/Emerging Exporters</a:t>
          </a:r>
        </a:p>
      </dgm:t>
    </dgm:pt>
    <dgm:pt modelId="{C4712000-5C8F-4BF8-BC4E-FA6CD622DF32}" type="parTrans" cxnId="{60FD8964-4080-499E-9D53-F0464DD65582}">
      <dgm:prSet/>
      <dgm:spPr/>
      <dgm:t>
        <a:bodyPr/>
        <a:lstStyle/>
        <a:p>
          <a:endParaRPr lang="en-ZA"/>
        </a:p>
      </dgm:t>
    </dgm:pt>
    <dgm:pt modelId="{E54243B1-0F74-4404-BBD7-2F197DA89207}" type="sibTrans" cxnId="{60FD8964-4080-499E-9D53-F0464DD65582}">
      <dgm:prSet/>
      <dgm:spPr/>
      <dgm:t>
        <a:bodyPr/>
        <a:lstStyle/>
        <a:p>
          <a:endParaRPr lang="en-ZA"/>
        </a:p>
      </dgm:t>
    </dgm:pt>
    <dgm:pt modelId="{42CA6549-EA96-4E87-8B55-4BAB3C4438B2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Trade Promotion and Marketing</a:t>
          </a:r>
          <a:r>
            <a:rPr lang="en-ZA" sz="12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ZA" sz="1200" b="1" dirty="0"/>
        </a:p>
      </dgm:t>
    </dgm:pt>
    <dgm:pt modelId="{6EE6AFEA-E499-471E-8FD4-2137815A7F83}" type="parTrans" cxnId="{42F77A6E-B6C7-4661-AFCD-4A5E86B7D46B}">
      <dgm:prSet/>
      <dgm:spPr/>
      <dgm:t>
        <a:bodyPr/>
        <a:lstStyle/>
        <a:p>
          <a:endParaRPr lang="en-ZA"/>
        </a:p>
      </dgm:t>
    </dgm:pt>
    <dgm:pt modelId="{F483D0E2-3FF5-4DD5-8D6D-013B3487D7F2}" type="sibTrans" cxnId="{42F77A6E-B6C7-4661-AFCD-4A5E86B7D46B}">
      <dgm:prSet/>
      <dgm:spPr/>
      <dgm:t>
        <a:bodyPr/>
        <a:lstStyle/>
        <a:p>
          <a:endParaRPr lang="en-ZA"/>
        </a:p>
      </dgm:t>
    </dgm:pt>
    <dgm:pt modelId="{5F7ECB9F-5800-4839-82DB-0CB9A976F2B0}">
      <dgm:prSet custT="1"/>
      <dgm:spPr/>
      <dgm:t>
        <a:bodyPr/>
        <a:lstStyle/>
        <a:p>
          <a:r>
            <a:rPr lang="en-ZA" sz="1600" b="1" dirty="0">
              <a:latin typeface="Tahoma" pitchFamily="34" charset="0"/>
              <a:ea typeface="Tahoma" pitchFamily="34" charset="0"/>
              <a:cs typeface="Tahoma" pitchFamily="34" charset="0"/>
            </a:rPr>
            <a:t>Country Targeting and Scoping  </a:t>
          </a:r>
        </a:p>
      </dgm:t>
    </dgm:pt>
    <dgm:pt modelId="{83588CC6-8BE6-4A6C-BB60-E1E836F51505}" type="parTrans" cxnId="{E3F27574-0BB4-4697-8EC8-6BB3882B4056}">
      <dgm:prSet/>
      <dgm:spPr/>
      <dgm:t>
        <a:bodyPr/>
        <a:lstStyle/>
        <a:p>
          <a:endParaRPr lang="en-ZA"/>
        </a:p>
      </dgm:t>
    </dgm:pt>
    <dgm:pt modelId="{468E92AE-0318-4177-98E3-843F46069248}" type="sibTrans" cxnId="{E3F27574-0BB4-4697-8EC8-6BB3882B4056}">
      <dgm:prSet/>
      <dgm:spPr/>
      <dgm:t>
        <a:bodyPr/>
        <a:lstStyle/>
        <a:p>
          <a:endParaRPr lang="en-ZA"/>
        </a:p>
      </dgm:t>
    </dgm:pt>
    <dgm:pt modelId="{0F245809-0424-4554-BA41-3A1CF31B3EE4}" type="pres">
      <dgm:prSet presAssocID="{B23C2093-455E-430E-8A09-C09DADD9BA95}" presName="Name0" presStyleCnt="0">
        <dgm:presLayoutVars>
          <dgm:dir/>
          <dgm:resizeHandles val="exact"/>
        </dgm:presLayoutVars>
      </dgm:prSet>
      <dgm:spPr/>
    </dgm:pt>
    <dgm:pt modelId="{5A06E698-0CB5-4FFA-86F7-E2516D902523}" type="pres">
      <dgm:prSet presAssocID="{2FB18FA3-B089-4A57-8C07-02F0A0B94353}" presName="node" presStyleLbl="node1" presStyleIdx="0" presStyleCnt="9" custScaleX="114444">
        <dgm:presLayoutVars>
          <dgm:bulletEnabled val="1"/>
        </dgm:presLayoutVars>
      </dgm:prSet>
      <dgm:spPr/>
    </dgm:pt>
    <dgm:pt modelId="{0E4D54F9-5F1F-4FF4-984A-FC3435E61501}" type="pres">
      <dgm:prSet presAssocID="{E54243B1-0F74-4404-BBD7-2F197DA89207}" presName="sibTrans" presStyleLbl="sibTrans1D1" presStyleIdx="0" presStyleCnt="8"/>
      <dgm:spPr/>
    </dgm:pt>
    <dgm:pt modelId="{9F76FA10-1AFC-4C56-8850-2CCD8D9D12B7}" type="pres">
      <dgm:prSet presAssocID="{E54243B1-0F74-4404-BBD7-2F197DA89207}" presName="connectorText" presStyleLbl="sibTrans1D1" presStyleIdx="0" presStyleCnt="8"/>
      <dgm:spPr/>
    </dgm:pt>
    <dgm:pt modelId="{ACB6CCFC-E1CC-4E4D-8A86-0AD8BCE21BEB}" type="pres">
      <dgm:prSet presAssocID="{5F7ECB9F-5800-4839-82DB-0CB9A976F2B0}" presName="node" presStyleLbl="node1" presStyleIdx="1" presStyleCnt="9">
        <dgm:presLayoutVars>
          <dgm:bulletEnabled val="1"/>
        </dgm:presLayoutVars>
      </dgm:prSet>
      <dgm:spPr/>
    </dgm:pt>
    <dgm:pt modelId="{836F789A-DF41-4441-8BE8-F667CC3F3713}" type="pres">
      <dgm:prSet presAssocID="{468E92AE-0318-4177-98E3-843F46069248}" presName="sibTrans" presStyleLbl="sibTrans1D1" presStyleIdx="1" presStyleCnt="8"/>
      <dgm:spPr/>
    </dgm:pt>
    <dgm:pt modelId="{82353B05-4553-45A3-BCD2-4B0CE2D6FC65}" type="pres">
      <dgm:prSet presAssocID="{468E92AE-0318-4177-98E3-843F46069248}" presName="connectorText" presStyleLbl="sibTrans1D1" presStyleIdx="1" presStyleCnt="8"/>
      <dgm:spPr/>
    </dgm:pt>
    <dgm:pt modelId="{BE7FF61D-A850-497B-8D43-FDC541AEE1CF}" type="pres">
      <dgm:prSet presAssocID="{42CA6549-EA96-4E87-8B55-4BAB3C4438B2}" presName="node" presStyleLbl="node1" presStyleIdx="2" presStyleCnt="9">
        <dgm:presLayoutVars>
          <dgm:bulletEnabled val="1"/>
        </dgm:presLayoutVars>
      </dgm:prSet>
      <dgm:spPr/>
    </dgm:pt>
    <dgm:pt modelId="{F855FEC4-7D63-41E1-B2E2-1F752A9F21DF}" type="pres">
      <dgm:prSet presAssocID="{F483D0E2-3FF5-4DD5-8D6D-013B3487D7F2}" presName="sibTrans" presStyleLbl="sibTrans1D1" presStyleIdx="2" presStyleCnt="8"/>
      <dgm:spPr/>
    </dgm:pt>
    <dgm:pt modelId="{7CB28D68-6D7C-465A-B2A6-3E3E037A38DE}" type="pres">
      <dgm:prSet presAssocID="{F483D0E2-3FF5-4DD5-8D6D-013B3487D7F2}" presName="connectorText" presStyleLbl="sibTrans1D1" presStyleIdx="2" presStyleCnt="8"/>
      <dgm:spPr/>
    </dgm:pt>
    <dgm:pt modelId="{5502409C-ACFA-4788-B3F8-13A54CA3E0C8}" type="pres">
      <dgm:prSet presAssocID="{F0BCA331-F877-4597-BD03-24266ED42B0A}" presName="node" presStyleLbl="node1" presStyleIdx="3" presStyleCnt="9">
        <dgm:presLayoutVars>
          <dgm:bulletEnabled val="1"/>
        </dgm:presLayoutVars>
      </dgm:prSet>
      <dgm:spPr/>
    </dgm:pt>
    <dgm:pt modelId="{E5DF32F5-4ABF-47A3-834A-4278D68EC74D}" type="pres">
      <dgm:prSet presAssocID="{220AC13A-2344-49AC-854E-7CE11C92A30C}" presName="sibTrans" presStyleLbl="sibTrans1D1" presStyleIdx="3" presStyleCnt="8"/>
      <dgm:spPr/>
    </dgm:pt>
    <dgm:pt modelId="{E2A403D2-09CE-4E61-AAFD-CD3ADEC62478}" type="pres">
      <dgm:prSet presAssocID="{220AC13A-2344-49AC-854E-7CE11C92A30C}" presName="connectorText" presStyleLbl="sibTrans1D1" presStyleIdx="3" presStyleCnt="8"/>
      <dgm:spPr/>
    </dgm:pt>
    <dgm:pt modelId="{55554348-0D5A-41F6-9274-F092F060495F}" type="pres">
      <dgm:prSet presAssocID="{BF97E097-6B21-4C6D-A93C-74CA111A5A69}" presName="node" presStyleLbl="node1" presStyleIdx="4" presStyleCnt="9">
        <dgm:presLayoutVars>
          <dgm:bulletEnabled val="1"/>
        </dgm:presLayoutVars>
      </dgm:prSet>
      <dgm:spPr/>
    </dgm:pt>
    <dgm:pt modelId="{11BD2051-7741-47B7-B7FE-799311F74BB6}" type="pres">
      <dgm:prSet presAssocID="{4B18475C-A343-4FD3-BCFF-2DAB80965AEE}" presName="sibTrans" presStyleLbl="sibTrans1D1" presStyleIdx="4" presStyleCnt="8"/>
      <dgm:spPr/>
    </dgm:pt>
    <dgm:pt modelId="{7F826A6F-70F9-4378-AC48-6E49D32EC4B2}" type="pres">
      <dgm:prSet presAssocID="{4B18475C-A343-4FD3-BCFF-2DAB80965AEE}" presName="connectorText" presStyleLbl="sibTrans1D1" presStyleIdx="4" presStyleCnt="8"/>
      <dgm:spPr/>
    </dgm:pt>
    <dgm:pt modelId="{940EA824-0102-4DF8-86F2-3255E9805EE5}" type="pres">
      <dgm:prSet presAssocID="{6EDC6F9C-DDB0-488C-B737-15C9EF84B00A}" presName="node" presStyleLbl="node1" presStyleIdx="5" presStyleCnt="9">
        <dgm:presLayoutVars>
          <dgm:bulletEnabled val="1"/>
        </dgm:presLayoutVars>
      </dgm:prSet>
      <dgm:spPr/>
    </dgm:pt>
    <dgm:pt modelId="{FDD20A68-1AC2-4AA0-AFC3-6019353BDF52}" type="pres">
      <dgm:prSet presAssocID="{06147EFC-6402-42ED-B805-09A5368C3624}" presName="sibTrans" presStyleLbl="sibTrans1D1" presStyleIdx="5" presStyleCnt="8"/>
      <dgm:spPr/>
    </dgm:pt>
    <dgm:pt modelId="{EDE659F1-4FF0-4CD5-BF9D-DF4871DDB643}" type="pres">
      <dgm:prSet presAssocID="{06147EFC-6402-42ED-B805-09A5368C3624}" presName="connectorText" presStyleLbl="sibTrans1D1" presStyleIdx="5" presStyleCnt="8"/>
      <dgm:spPr/>
    </dgm:pt>
    <dgm:pt modelId="{EA18F1AD-EA3A-4C8C-BAA8-0260221EE0FE}" type="pres">
      <dgm:prSet presAssocID="{7A0A904D-213E-4A93-8A1B-2B00AB0A038D}" presName="node" presStyleLbl="node1" presStyleIdx="6" presStyleCnt="9">
        <dgm:presLayoutVars>
          <dgm:bulletEnabled val="1"/>
        </dgm:presLayoutVars>
      </dgm:prSet>
      <dgm:spPr/>
    </dgm:pt>
    <dgm:pt modelId="{6C7BEE53-A542-43F4-9B35-F57DBC738603}" type="pres">
      <dgm:prSet presAssocID="{43E12FB7-9EAE-44A5-899F-905832325506}" presName="sibTrans" presStyleLbl="sibTrans1D1" presStyleIdx="6" presStyleCnt="8"/>
      <dgm:spPr/>
    </dgm:pt>
    <dgm:pt modelId="{43E3F595-7244-4651-A826-E8741D8ED16C}" type="pres">
      <dgm:prSet presAssocID="{43E12FB7-9EAE-44A5-899F-905832325506}" presName="connectorText" presStyleLbl="sibTrans1D1" presStyleIdx="6" presStyleCnt="8"/>
      <dgm:spPr/>
    </dgm:pt>
    <dgm:pt modelId="{3715E317-72D3-42D6-A1B6-45BA0846DD5E}" type="pres">
      <dgm:prSet presAssocID="{4A76F630-8F69-4ECF-BCA1-2B1B198263D9}" presName="node" presStyleLbl="node1" presStyleIdx="7" presStyleCnt="9">
        <dgm:presLayoutVars>
          <dgm:bulletEnabled val="1"/>
        </dgm:presLayoutVars>
      </dgm:prSet>
      <dgm:spPr/>
    </dgm:pt>
    <dgm:pt modelId="{B34BAAAA-5257-4D46-A16B-BCCBE3B93CAA}" type="pres">
      <dgm:prSet presAssocID="{4EB50373-1FFA-4C94-9192-CA577E4F40D7}" presName="sibTrans" presStyleLbl="sibTrans1D1" presStyleIdx="7" presStyleCnt="8"/>
      <dgm:spPr/>
    </dgm:pt>
    <dgm:pt modelId="{89F4107C-DA13-4BDA-AADD-F28EFD1EF1AF}" type="pres">
      <dgm:prSet presAssocID="{4EB50373-1FFA-4C94-9192-CA577E4F40D7}" presName="connectorText" presStyleLbl="sibTrans1D1" presStyleIdx="7" presStyleCnt="8"/>
      <dgm:spPr/>
    </dgm:pt>
    <dgm:pt modelId="{0B41825D-FD08-4781-8E4E-6E08CD4DCE67}" type="pres">
      <dgm:prSet presAssocID="{D9D0E0F2-353A-4287-88C0-27E30935B720}" presName="node" presStyleLbl="node1" presStyleIdx="8" presStyleCnt="9">
        <dgm:presLayoutVars>
          <dgm:bulletEnabled val="1"/>
        </dgm:presLayoutVars>
      </dgm:prSet>
      <dgm:spPr/>
    </dgm:pt>
  </dgm:ptLst>
  <dgm:cxnLst>
    <dgm:cxn modelId="{3DABC303-DB0F-4538-81CA-C59E7726128B}" srcId="{B23C2093-455E-430E-8A09-C09DADD9BA95}" destId="{7A0A904D-213E-4A93-8A1B-2B00AB0A038D}" srcOrd="6" destOrd="0" parTransId="{57FE89F4-3BC2-4E2E-B6C6-17A0463AC364}" sibTransId="{43E12FB7-9EAE-44A5-899F-905832325506}"/>
    <dgm:cxn modelId="{DB071107-2F01-40D8-8426-900CD105A3ED}" type="presOf" srcId="{4B18475C-A343-4FD3-BCFF-2DAB80965AEE}" destId="{7F826A6F-70F9-4378-AC48-6E49D32EC4B2}" srcOrd="1" destOrd="0" presId="urn:microsoft.com/office/officeart/2005/8/layout/bProcess3"/>
    <dgm:cxn modelId="{C33AF207-F5E3-4FF5-96D6-1BD9F2D0791A}" type="presOf" srcId="{4EB50373-1FFA-4C94-9192-CA577E4F40D7}" destId="{B34BAAAA-5257-4D46-A16B-BCCBE3B93CAA}" srcOrd="0" destOrd="0" presId="urn:microsoft.com/office/officeart/2005/8/layout/bProcess3"/>
    <dgm:cxn modelId="{E059590E-DED1-4993-A59C-58FF73D4FCA7}" type="presOf" srcId="{2FB18FA3-B089-4A57-8C07-02F0A0B94353}" destId="{5A06E698-0CB5-4FFA-86F7-E2516D902523}" srcOrd="0" destOrd="0" presId="urn:microsoft.com/office/officeart/2005/8/layout/bProcess3"/>
    <dgm:cxn modelId="{E9699911-E9CB-4AC8-9D0F-8C9B7C339CCA}" type="presOf" srcId="{06147EFC-6402-42ED-B805-09A5368C3624}" destId="{FDD20A68-1AC2-4AA0-AFC3-6019353BDF52}" srcOrd="0" destOrd="0" presId="urn:microsoft.com/office/officeart/2005/8/layout/bProcess3"/>
    <dgm:cxn modelId="{D986E613-A803-4515-B0BC-DD1011F00C82}" type="presOf" srcId="{43E12FB7-9EAE-44A5-899F-905832325506}" destId="{43E3F595-7244-4651-A826-E8741D8ED16C}" srcOrd="1" destOrd="0" presId="urn:microsoft.com/office/officeart/2005/8/layout/bProcess3"/>
    <dgm:cxn modelId="{4B14DB16-D2DD-43EC-9579-11A83FD10B73}" type="presOf" srcId="{E54243B1-0F74-4404-BBD7-2F197DA89207}" destId="{0E4D54F9-5F1F-4FF4-984A-FC3435E61501}" srcOrd="0" destOrd="0" presId="urn:microsoft.com/office/officeart/2005/8/layout/bProcess3"/>
    <dgm:cxn modelId="{BBE63B18-A878-4547-A2E0-D8CB7D95CB8C}" type="presOf" srcId="{42CA6549-EA96-4E87-8B55-4BAB3C4438B2}" destId="{BE7FF61D-A850-497B-8D43-FDC541AEE1CF}" srcOrd="0" destOrd="0" presId="urn:microsoft.com/office/officeart/2005/8/layout/bProcess3"/>
    <dgm:cxn modelId="{1C2FFA1A-7CAE-41ED-BEA4-F7953AE9EC28}" type="presOf" srcId="{468E92AE-0318-4177-98E3-843F46069248}" destId="{836F789A-DF41-4441-8BE8-F667CC3F3713}" srcOrd="0" destOrd="0" presId="urn:microsoft.com/office/officeart/2005/8/layout/bProcess3"/>
    <dgm:cxn modelId="{FC5A8532-2305-432A-BB3C-AE438314D438}" type="presOf" srcId="{5F7ECB9F-5800-4839-82DB-0CB9A976F2B0}" destId="{ACB6CCFC-E1CC-4E4D-8A86-0AD8BCE21BEB}" srcOrd="0" destOrd="0" presId="urn:microsoft.com/office/officeart/2005/8/layout/bProcess3"/>
    <dgm:cxn modelId="{C315D135-AEF1-435F-86B8-D0E11FAB0934}" type="presOf" srcId="{D9D0E0F2-353A-4287-88C0-27E30935B720}" destId="{0B41825D-FD08-4781-8E4E-6E08CD4DCE67}" srcOrd="0" destOrd="0" presId="urn:microsoft.com/office/officeart/2005/8/layout/bProcess3"/>
    <dgm:cxn modelId="{25C5083A-FB13-452D-AE28-7F584AF1AA87}" type="presOf" srcId="{F483D0E2-3FF5-4DD5-8D6D-013B3487D7F2}" destId="{7CB28D68-6D7C-465A-B2A6-3E3E037A38DE}" srcOrd="1" destOrd="0" presId="urn:microsoft.com/office/officeart/2005/8/layout/bProcess3"/>
    <dgm:cxn modelId="{8410673A-7859-4563-B643-F09509F8903A}" type="presOf" srcId="{468E92AE-0318-4177-98E3-843F46069248}" destId="{82353B05-4553-45A3-BCD2-4B0CE2D6FC65}" srcOrd="1" destOrd="0" presId="urn:microsoft.com/office/officeart/2005/8/layout/bProcess3"/>
    <dgm:cxn modelId="{C84FC35F-5904-4606-92F1-40E09F9A2C75}" type="presOf" srcId="{43E12FB7-9EAE-44A5-899F-905832325506}" destId="{6C7BEE53-A542-43F4-9B35-F57DBC738603}" srcOrd="0" destOrd="0" presId="urn:microsoft.com/office/officeart/2005/8/layout/bProcess3"/>
    <dgm:cxn modelId="{E0F74242-DB5D-4445-BCF1-390F1CECE5D6}" type="presOf" srcId="{06147EFC-6402-42ED-B805-09A5368C3624}" destId="{EDE659F1-4FF0-4CD5-BF9D-DF4871DDB643}" srcOrd="1" destOrd="0" presId="urn:microsoft.com/office/officeart/2005/8/layout/bProcess3"/>
    <dgm:cxn modelId="{5B9C2164-0220-4934-9CA6-4F81A2FC4CFE}" srcId="{B23C2093-455E-430E-8A09-C09DADD9BA95}" destId="{F0BCA331-F877-4597-BD03-24266ED42B0A}" srcOrd="3" destOrd="0" parTransId="{19997F53-4A57-4F68-B552-C6245E7A0C90}" sibTransId="{220AC13A-2344-49AC-854E-7CE11C92A30C}"/>
    <dgm:cxn modelId="{60FD8964-4080-499E-9D53-F0464DD65582}" srcId="{B23C2093-455E-430E-8A09-C09DADD9BA95}" destId="{2FB18FA3-B089-4A57-8C07-02F0A0B94353}" srcOrd="0" destOrd="0" parTransId="{C4712000-5C8F-4BF8-BC4E-FA6CD622DF32}" sibTransId="{E54243B1-0F74-4404-BBD7-2F197DA89207}"/>
    <dgm:cxn modelId="{331CD046-0709-40BE-A1DF-8F1516F39194}" srcId="{B23C2093-455E-430E-8A09-C09DADD9BA95}" destId="{BF97E097-6B21-4C6D-A93C-74CA111A5A69}" srcOrd="4" destOrd="0" parTransId="{EBF7E8E1-9F26-4B8D-A0A9-A8DC0C92CD51}" sibTransId="{4B18475C-A343-4FD3-BCFF-2DAB80965AEE}"/>
    <dgm:cxn modelId="{42F77A6E-B6C7-4661-AFCD-4A5E86B7D46B}" srcId="{B23C2093-455E-430E-8A09-C09DADD9BA95}" destId="{42CA6549-EA96-4E87-8B55-4BAB3C4438B2}" srcOrd="2" destOrd="0" parTransId="{6EE6AFEA-E499-471E-8FD4-2137815A7F83}" sibTransId="{F483D0E2-3FF5-4DD5-8D6D-013B3487D7F2}"/>
    <dgm:cxn modelId="{E3F27574-0BB4-4697-8EC8-6BB3882B4056}" srcId="{B23C2093-455E-430E-8A09-C09DADD9BA95}" destId="{5F7ECB9F-5800-4839-82DB-0CB9A976F2B0}" srcOrd="1" destOrd="0" parTransId="{83588CC6-8BE6-4A6C-BB60-E1E836F51505}" sibTransId="{468E92AE-0318-4177-98E3-843F46069248}"/>
    <dgm:cxn modelId="{230DA57B-94A5-4D47-BF6D-A3557309777C}" type="presOf" srcId="{4B18475C-A343-4FD3-BCFF-2DAB80965AEE}" destId="{11BD2051-7741-47B7-B7FE-799311F74BB6}" srcOrd="0" destOrd="0" presId="urn:microsoft.com/office/officeart/2005/8/layout/bProcess3"/>
    <dgm:cxn modelId="{BF50CE7E-7F39-4FD4-AE90-2E45D343B336}" srcId="{B23C2093-455E-430E-8A09-C09DADD9BA95}" destId="{6EDC6F9C-DDB0-488C-B737-15C9EF84B00A}" srcOrd="5" destOrd="0" parTransId="{61833E89-4D74-485F-A96F-24254F090775}" sibTransId="{06147EFC-6402-42ED-B805-09A5368C3624}"/>
    <dgm:cxn modelId="{C0959697-672A-464F-9E91-D342CC958B74}" type="presOf" srcId="{4EB50373-1FFA-4C94-9192-CA577E4F40D7}" destId="{89F4107C-DA13-4BDA-AADD-F28EFD1EF1AF}" srcOrd="1" destOrd="0" presId="urn:microsoft.com/office/officeart/2005/8/layout/bProcess3"/>
    <dgm:cxn modelId="{6B25D199-CD2A-4154-A45F-06013D6EBF7A}" type="presOf" srcId="{6EDC6F9C-DDB0-488C-B737-15C9EF84B00A}" destId="{940EA824-0102-4DF8-86F2-3255E9805EE5}" srcOrd="0" destOrd="0" presId="urn:microsoft.com/office/officeart/2005/8/layout/bProcess3"/>
    <dgm:cxn modelId="{87527BA3-CFF1-4BE4-825D-01166A9ADE01}" srcId="{B23C2093-455E-430E-8A09-C09DADD9BA95}" destId="{4A76F630-8F69-4ECF-BCA1-2B1B198263D9}" srcOrd="7" destOrd="0" parTransId="{50C1BD6A-89CB-44C9-B69A-1D991E4A5C22}" sibTransId="{4EB50373-1FFA-4C94-9192-CA577E4F40D7}"/>
    <dgm:cxn modelId="{5AC294A3-E2E3-48AE-9190-2AFF3A315537}" type="presOf" srcId="{220AC13A-2344-49AC-854E-7CE11C92A30C}" destId="{E5DF32F5-4ABF-47A3-834A-4278D68EC74D}" srcOrd="0" destOrd="0" presId="urn:microsoft.com/office/officeart/2005/8/layout/bProcess3"/>
    <dgm:cxn modelId="{5C586CA5-03F3-4CA9-9D47-683BF25BBBD2}" type="presOf" srcId="{4A76F630-8F69-4ECF-BCA1-2B1B198263D9}" destId="{3715E317-72D3-42D6-A1B6-45BA0846DD5E}" srcOrd="0" destOrd="0" presId="urn:microsoft.com/office/officeart/2005/8/layout/bProcess3"/>
    <dgm:cxn modelId="{9A05F2B1-806C-4AFC-AA33-7326B02BBFB1}" type="presOf" srcId="{7A0A904D-213E-4A93-8A1B-2B00AB0A038D}" destId="{EA18F1AD-EA3A-4C8C-BAA8-0260221EE0FE}" srcOrd="0" destOrd="0" presId="urn:microsoft.com/office/officeart/2005/8/layout/bProcess3"/>
    <dgm:cxn modelId="{745F77B2-849B-42AA-8429-665D81D2EE5E}" type="presOf" srcId="{B23C2093-455E-430E-8A09-C09DADD9BA95}" destId="{0F245809-0424-4554-BA41-3A1CF31B3EE4}" srcOrd="0" destOrd="0" presId="urn:microsoft.com/office/officeart/2005/8/layout/bProcess3"/>
    <dgm:cxn modelId="{110797C3-14B4-43FD-BB44-FD1CC50F336D}" srcId="{B23C2093-455E-430E-8A09-C09DADD9BA95}" destId="{D9D0E0F2-353A-4287-88C0-27E30935B720}" srcOrd="8" destOrd="0" parTransId="{926E1B04-7204-4193-A41F-964C1FE709F3}" sibTransId="{FB5B6615-AF96-4922-9361-01E71F13A685}"/>
    <dgm:cxn modelId="{5A12B3CB-3651-4CA8-BF25-F1579456358C}" type="presOf" srcId="{220AC13A-2344-49AC-854E-7CE11C92A30C}" destId="{E2A403D2-09CE-4E61-AAFD-CD3ADEC62478}" srcOrd="1" destOrd="0" presId="urn:microsoft.com/office/officeart/2005/8/layout/bProcess3"/>
    <dgm:cxn modelId="{F53077DA-5782-4EAD-BB51-C6113CF0D205}" type="presOf" srcId="{F483D0E2-3FF5-4DD5-8D6D-013B3487D7F2}" destId="{F855FEC4-7D63-41E1-B2E2-1F752A9F21DF}" srcOrd="0" destOrd="0" presId="urn:microsoft.com/office/officeart/2005/8/layout/bProcess3"/>
    <dgm:cxn modelId="{EAF810DE-FFFB-46E6-B37C-055490B9D733}" type="presOf" srcId="{E54243B1-0F74-4404-BBD7-2F197DA89207}" destId="{9F76FA10-1AFC-4C56-8850-2CCD8D9D12B7}" srcOrd="1" destOrd="0" presId="urn:microsoft.com/office/officeart/2005/8/layout/bProcess3"/>
    <dgm:cxn modelId="{2003F8E9-4504-4063-B1FA-A528DFA7DBCD}" type="presOf" srcId="{F0BCA331-F877-4597-BD03-24266ED42B0A}" destId="{5502409C-ACFA-4788-B3F8-13A54CA3E0C8}" srcOrd="0" destOrd="0" presId="urn:microsoft.com/office/officeart/2005/8/layout/bProcess3"/>
    <dgm:cxn modelId="{615D52FC-4DB6-453D-A0FD-813073D73028}" type="presOf" srcId="{BF97E097-6B21-4C6D-A93C-74CA111A5A69}" destId="{55554348-0D5A-41F6-9274-F092F060495F}" srcOrd="0" destOrd="0" presId="urn:microsoft.com/office/officeart/2005/8/layout/bProcess3"/>
    <dgm:cxn modelId="{5924F30F-22C2-43AE-9DD2-62AC6A80BF19}" type="presParOf" srcId="{0F245809-0424-4554-BA41-3A1CF31B3EE4}" destId="{5A06E698-0CB5-4FFA-86F7-E2516D902523}" srcOrd="0" destOrd="0" presId="urn:microsoft.com/office/officeart/2005/8/layout/bProcess3"/>
    <dgm:cxn modelId="{22816BAC-D0DC-4D61-8B87-06E516F63639}" type="presParOf" srcId="{0F245809-0424-4554-BA41-3A1CF31B3EE4}" destId="{0E4D54F9-5F1F-4FF4-984A-FC3435E61501}" srcOrd="1" destOrd="0" presId="urn:microsoft.com/office/officeart/2005/8/layout/bProcess3"/>
    <dgm:cxn modelId="{EDCCFE65-C758-43E6-AB71-2B8413464262}" type="presParOf" srcId="{0E4D54F9-5F1F-4FF4-984A-FC3435E61501}" destId="{9F76FA10-1AFC-4C56-8850-2CCD8D9D12B7}" srcOrd="0" destOrd="0" presId="urn:microsoft.com/office/officeart/2005/8/layout/bProcess3"/>
    <dgm:cxn modelId="{C16FC3FA-54FA-4411-9E23-0258C75F180A}" type="presParOf" srcId="{0F245809-0424-4554-BA41-3A1CF31B3EE4}" destId="{ACB6CCFC-E1CC-4E4D-8A86-0AD8BCE21BEB}" srcOrd="2" destOrd="0" presId="urn:microsoft.com/office/officeart/2005/8/layout/bProcess3"/>
    <dgm:cxn modelId="{AD238098-5134-4C54-AECC-2B5CFF104FC4}" type="presParOf" srcId="{0F245809-0424-4554-BA41-3A1CF31B3EE4}" destId="{836F789A-DF41-4441-8BE8-F667CC3F3713}" srcOrd="3" destOrd="0" presId="urn:microsoft.com/office/officeart/2005/8/layout/bProcess3"/>
    <dgm:cxn modelId="{C94C2E0E-7DE3-47A6-888B-A32B4B13991C}" type="presParOf" srcId="{836F789A-DF41-4441-8BE8-F667CC3F3713}" destId="{82353B05-4553-45A3-BCD2-4B0CE2D6FC65}" srcOrd="0" destOrd="0" presId="urn:microsoft.com/office/officeart/2005/8/layout/bProcess3"/>
    <dgm:cxn modelId="{2CD9C553-8956-4FA4-8AA9-EA94852917BD}" type="presParOf" srcId="{0F245809-0424-4554-BA41-3A1CF31B3EE4}" destId="{BE7FF61D-A850-497B-8D43-FDC541AEE1CF}" srcOrd="4" destOrd="0" presId="urn:microsoft.com/office/officeart/2005/8/layout/bProcess3"/>
    <dgm:cxn modelId="{97F54713-1098-4B99-8D83-DAF8AA164D47}" type="presParOf" srcId="{0F245809-0424-4554-BA41-3A1CF31B3EE4}" destId="{F855FEC4-7D63-41E1-B2E2-1F752A9F21DF}" srcOrd="5" destOrd="0" presId="urn:microsoft.com/office/officeart/2005/8/layout/bProcess3"/>
    <dgm:cxn modelId="{90AAB5DE-5C3B-477A-98CF-A187A4423253}" type="presParOf" srcId="{F855FEC4-7D63-41E1-B2E2-1F752A9F21DF}" destId="{7CB28D68-6D7C-465A-B2A6-3E3E037A38DE}" srcOrd="0" destOrd="0" presId="urn:microsoft.com/office/officeart/2005/8/layout/bProcess3"/>
    <dgm:cxn modelId="{F9C3B278-65FF-4F29-BD40-2F79D486CCC9}" type="presParOf" srcId="{0F245809-0424-4554-BA41-3A1CF31B3EE4}" destId="{5502409C-ACFA-4788-B3F8-13A54CA3E0C8}" srcOrd="6" destOrd="0" presId="urn:microsoft.com/office/officeart/2005/8/layout/bProcess3"/>
    <dgm:cxn modelId="{061B0C6F-2777-4557-B1E4-2B9D9DEB5359}" type="presParOf" srcId="{0F245809-0424-4554-BA41-3A1CF31B3EE4}" destId="{E5DF32F5-4ABF-47A3-834A-4278D68EC74D}" srcOrd="7" destOrd="0" presId="urn:microsoft.com/office/officeart/2005/8/layout/bProcess3"/>
    <dgm:cxn modelId="{D4DD8E77-6D64-42C1-8514-9B75D46D9827}" type="presParOf" srcId="{E5DF32F5-4ABF-47A3-834A-4278D68EC74D}" destId="{E2A403D2-09CE-4E61-AAFD-CD3ADEC62478}" srcOrd="0" destOrd="0" presId="urn:microsoft.com/office/officeart/2005/8/layout/bProcess3"/>
    <dgm:cxn modelId="{E78A40A2-11D2-4966-A813-A9D2A32561F3}" type="presParOf" srcId="{0F245809-0424-4554-BA41-3A1CF31B3EE4}" destId="{55554348-0D5A-41F6-9274-F092F060495F}" srcOrd="8" destOrd="0" presId="urn:microsoft.com/office/officeart/2005/8/layout/bProcess3"/>
    <dgm:cxn modelId="{BFE4BDF2-4B49-4845-8EB3-1068F0C1A3A6}" type="presParOf" srcId="{0F245809-0424-4554-BA41-3A1CF31B3EE4}" destId="{11BD2051-7741-47B7-B7FE-799311F74BB6}" srcOrd="9" destOrd="0" presId="urn:microsoft.com/office/officeart/2005/8/layout/bProcess3"/>
    <dgm:cxn modelId="{A567ADC0-F39E-449F-B55B-041AF6F511E1}" type="presParOf" srcId="{11BD2051-7741-47B7-B7FE-799311F74BB6}" destId="{7F826A6F-70F9-4378-AC48-6E49D32EC4B2}" srcOrd="0" destOrd="0" presId="urn:microsoft.com/office/officeart/2005/8/layout/bProcess3"/>
    <dgm:cxn modelId="{BDC69DD1-C3B0-43E2-A087-E3BE6FED881A}" type="presParOf" srcId="{0F245809-0424-4554-BA41-3A1CF31B3EE4}" destId="{940EA824-0102-4DF8-86F2-3255E9805EE5}" srcOrd="10" destOrd="0" presId="urn:microsoft.com/office/officeart/2005/8/layout/bProcess3"/>
    <dgm:cxn modelId="{4D8DF253-55EA-4C66-B409-5272F67CD931}" type="presParOf" srcId="{0F245809-0424-4554-BA41-3A1CF31B3EE4}" destId="{FDD20A68-1AC2-4AA0-AFC3-6019353BDF52}" srcOrd="11" destOrd="0" presId="urn:microsoft.com/office/officeart/2005/8/layout/bProcess3"/>
    <dgm:cxn modelId="{1076C569-FF5F-4D05-BF58-A26DF36CA209}" type="presParOf" srcId="{FDD20A68-1AC2-4AA0-AFC3-6019353BDF52}" destId="{EDE659F1-4FF0-4CD5-BF9D-DF4871DDB643}" srcOrd="0" destOrd="0" presId="urn:microsoft.com/office/officeart/2005/8/layout/bProcess3"/>
    <dgm:cxn modelId="{95D1A56E-0D42-481D-A1F6-E54B73E2D9A9}" type="presParOf" srcId="{0F245809-0424-4554-BA41-3A1CF31B3EE4}" destId="{EA18F1AD-EA3A-4C8C-BAA8-0260221EE0FE}" srcOrd="12" destOrd="0" presId="urn:microsoft.com/office/officeart/2005/8/layout/bProcess3"/>
    <dgm:cxn modelId="{88BCD425-1F52-48FE-A7F4-D8B4F87B65A9}" type="presParOf" srcId="{0F245809-0424-4554-BA41-3A1CF31B3EE4}" destId="{6C7BEE53-A542-43F4-9B35-F57DBC738603}" srcOrd="13" destOrd="0" presId="urn:microsoft.com/office/officeart/2005/8/layout/bProcess3"/>
    <dgm:cxn modelId="{21C1323D-4184-4C7A-B332-123C715F5BF6}" type="presParOf" srcId="{6C7BEE53-A542-43F4-9B35-F57DBC738603}" destId="{43E3F595-7244-4651-A826-E8741D8ED16C}" srcOrd="0" destOrd="0" presId="urn:microsoft.com/office/officeart/2005/8/layout/bProcess3"/>
    <dgm:cxn modelId="{D29E339A-AE07-4986-B1AF-68AEE86B6A5B}" type="presParOf" srcId="{0F245809-0424-4554-BA41-3A1CF31B3EE4}" destId="{3715E317-72D3-42D6-A1B6-45BA0846DD5E}" srcOrd="14" destOrd="0" presId="urn:microsoft.com/office/officeart/2005/8/layout/bProcess3"/>
    <dgm:cxn modelId="{D9F2F789-FBAA-45C5-AAE9-E00C495C1763}" type="presParOf" srcId="{0F245809-0424-4554-BA41-3A1CF31B3EE4}" destId="{B34BAAAA-5257-4D46-A16B-BCCBE3B93CAA}" srcOrd="15" destOrd="0" presId="urn:microsoft.com/office/officeart/2005/8/layout/bProcess3"/>
    <dgm:cxn modelId="{3D2D2206-4CE6-48B8-8BFD-F03ABBCB3ECD}" type="presParOf" srcId="{B34BAAAA-5257-4D46-A16B-BCCBE3B93CAA}" destId="{89F4107C-DA13-4BDA-AADD-F28EFD1EF1AF}" srcOrd="0" destOrd="0" presId="urn:microsoft.com/office/officeart/2005/8/layout/bProcess3"/>
    <dgm:cxn modelId="{CA9BA100-CE9A-4ED0-846C-744AD15FF61F}" type="presParOf" srcId="{0F245809-0424-4554-BA41-3A1CF31B3EE4}" destId="{0B41825D-FD08-4781-8E4E-6E08CD4DCE67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FDE356-9EFC-4E16-B16C-F7F899EB98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4C8199-531C-4CE8-9F84-01C2B3704031}">
      <dgm:prSet custT="1"/>
      <dgm:spPr/>
      <dgm:t>
        <a:bodyPr/>
        <a:lstStyle/>
        <a:p>
          <a:pPr>
            <a:defRPr b="1"/>
          </a:pPr>
          <a:r>
            <a:rPr lang="en-ZA" sz="1600" dirty="0"/>
            <a:t>Non-Financial   </a:t>
          </a:r>
          <a:endParaRPr lang="en-US" sz="1600" dirty="0"/>
        </a:p>
      </dgm:t>
    </dgm:pt>
    <dgm:pt modelId="{E91810A3-30B6-442C-9ADD-494126399A5C}" type="parTrans" cxnId="{3D9EA58D-9EC9-4D16-93C5-211C151458B6}">
      <dgm:prSet/>
      <dgm:spPr/>
      <dgm:t>
        <a:bodyPr/>
        <a:lstStyle/>
        <a:p>
          <a:endParaRPr lang="en-US" sz="1600"/>
        </a:p>
      </dgm:t>
    </dgm:pt>
    <dgm:pt modelId="{372D0D43-B578-4BAC-880F-23232E1CD54D}" type="sibTrans" cxnId="{3D9EA58D-9EC9-4D16-93C5-211C151458B6}">
      <dgm:prSet/>
      <dgm:spPr/>
      <dgm:t>
        <a:bodyPr/>
        <a:lstStyle/>
        <a:p>
          <a:endParaRPr lang="en-US" sz="1600"/>
        </a:p>
      </dgm:t>
    </dgm:pt>
    <dgm:pt modelId="{581F724B-71F7-440C-8C74-2479166654CA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b="0" dirty="0"/>
            <a:t>Market Development Support </a:t>
          </a:r>
        </a:p>
      </dgm:t>
    </dgm:pt>
    <dgm:pt modelId="{98C63C88-D853-47BC-82FA-589BF517E088}" type="parTrans" cxnId="{B29ACC0E-02D3-4B7E-A0F1-D4CE18A4F0AD}">
      <dgm:prSet/>
      <dgm:spPr/>
      <dgm:t>
        <a:bodyPr/>
        <a:lstStyle/>
        <a:p>
          <a:endParaRPr lang="en-ZA" sz="1600"/>
        </a:p>
      </dgm:t>
    </dgm:pt>
    <dgm:pt modelId="{EDE4826F-67F9-465D-9486-E2DD78F238AF}" type="sibTrans" cxnId="{B29ACC0E-02D3-4B7E-A0F1-D4CE18A4F0AD}">
      <dgm:prSet/>
      <dgm:spPr/>
      <dgm:t>
        <a:bodyPr/>
        <a:lstStyle/>
        <a:p>
          <a:endParaRPr lang="en-ZA" sz="1600"/>
        </a:p>
      </dgm:t>
    </dgm:pt>
    <dgm:pt modelId="{F05530C7-BDD9-42CF-A16A-27293520BC8B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b="0" dirty="0"/>
            <a:t>Training, Development and Capacity Building Programmes  </a:t>
          </a:r>
        </a:p>
      </dgm:t>
    </dgm:pt>
    <dgm:pt modelId="{4CF82369-EDEA-4C1A-BE30-5974D8FB4617}" type="parTrans" cxnId="{BDA4CB50-3ABF-479B-89F9-B607D54489DD}">
      <dgm:prSet/>
      <dgm:spPr/>
      <dgm:t>
        <a:bodyPr/>
        <a:lstStyle/>
        <a:p>
          <a:endParaRPr lang="en-ZA" sz="1600"/>
        </a:p>
      </dgm:t>
    </dgm:pt>
    <dgm:pt modelId="{B5FE7ABD-3E0D-4D1D-86A5-F7A62AEF388E}" type="sibTrans" cxnId="{BDA4CB50-3ABF-479B-89F9-B607D54489DD}">
      <dgm:prSet/>
      <dgm:spPr/>
      <dgm:t>
        <a:bodyPr/>
        <a:lstStyle/>
        <a:p>
          <a:endParaRPr lang="en-ZA" sz="1600"/>
        </a:p>
      </dgm:t>
    </dgm:pt>
    <dgm:pt modelId="{8F5E59D0-1684-4C14-A041-282445E06FA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b="0" dirty="0"/>
            <a:t>Access to Market Intelligence Report (DSM, FITCH Solution, </a:t>
          </a:r>
          <a:r>
            <a:rPr lang="en-ZA" sz="1600" b="0" dirty="0" err="1"/>
            <a:t>Quantec,etc</a:t>
          </a:r>
          <a:r>
            <a:rPr lang="en-ZA" sz="1600" b="0" dirty="0"/>
            <a:t>) </a:t>
          </a:r>
        </a:p>
      </dgm:t>
    </dgm:pt>
    <dgm:pt modelId="{38823576-0FF3-4F0F-81EE-3F977135756A}" type="parTrans" cxnId="{9AAA8CAD-F3E3-4FB3-837F-7CE1EDDE5F6C}">
      <dgm:prSet/>
      <dgm:spPr/>
      <dgm:t>
        <a:bodyPr/>
        <a:lstStyle/>
        <a:p>
          <a:endParaRPr lang="en-ZA" sz="1600"/>
        </a:p>
      </dgm:t>
    </dgm:pt>
    <dgm:pt modelId="{EAE5DCC0-57B9-461E-9170-B1A2F32E7793}" type="sibTrans" cxnId="{9AAA8CAD-F3E3-4FB3-837F-7CE1EDDE5F6C}">
      <dgm:prSet/>
      <dgm:spPr/>
      <dgm:t>
        <a:bodyPr/>
        <a:lstStyle/>
        <a:p>
          <a:endParaRPr lang="en-ZA" sz="1600"/>
        </a:p>
      </dgm:t>
    </dgm:pt>
    <dgm:pt modelId="{8C8D0D14-5224-4FD6-B930-6A0634216C8E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b="0" dirty="0"/>
            <a:t>Access to the KZN Export Information Portal</a:t>
          </a:r>
        </a:p>
      </dgm:t>
    </dgm:pt>
    <dgm:pt modelId="{6AF6A133-884E-45C7-8CAA-8D24A9929C0C}" type="parTrans" cxnId="{7BDCBC8C-BD77-4D13-980C-B39C603E6E4B}">
      <dgm:prSet/>
      <dgm:spPr/>
      <dgm:t>
        <a:bodyPr/>
        <a:lstStyle/>
        <a:p>
          <a:endParaRPr lang="en-ZA" sz="1600"/>
        </a:p>
      </dgm:t>
    </dgm:pt>
    <dgm:pt modelId="{BB402F2B-65F2-4784-840F-A64E739D8244}" type="sibTrans" cxnId="{7BDCBC8C-BD77-4D13-980C-B39C603E6E4B}">
      <dgm:prSet/>
      <dgm:spPr/>
      <dgm:t>
        <a:bodyPr/>
        <a:lstStyle/>
        <a:p>
          <a:endParaRPr lang="en-ZA" sz="1600"/>
        </a:p>
      </dgm:t>
    </dgm:pt>
    <dgm:pt modelId="{106B743E-3622-4FD6-93F8-F7ECDD511B25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b="0" dirty="0"/>
            <a:t>Incentive Application Support </a:t>
          </a:r>
        </a:p>
      </dgm:t>
    </dgm:pt>
    <dgm:pt modelId="{84EC2C32-C6C3-47E0-B022-0FEEEF1068A2}" type="sibTrans" cxnId="{BA144917-21FC-41F9-837E-F9B46F2D0490}">
      <dgm:prSet/>
      <dgm:spPr/>
      <dgm:t>
        <a:bodyPr/>
        <a:lstStyle/>
        <a:p>
          <a:endParaRPr lang="en-ZA" sz="1600"/>
        </a:p>
      </dgm:t>
    </dgm:pt>
    <dgm:pt modelId="{6F704CFC-159E-4D9C-B1EB-7C5D5DD1F2E1}" type="parTrans" cxnId="{BA144917-21FC-41F9-837E-F9B46F2D0490}">
      <dgm:prSet/>
      <dgm:spPr/>
      <dgm:t>
        <a:bodyPr/>
        <a:lstStyle/>
        <a:p>
          <a:endParaRPr lang="en-ZA" sz="1600"/>
        </a:p>
      </dgm:t>
    </dgm:pt>
    <dgm:pt modelId="{2934AB02-5FD2-4C24-82A7-A3DD141A720C}">
      <dgm:prSet custT="1"/>
      <dgm:spPr/>
      <dgm:t>
        <a:bodyPr/>
        <a:lstStyle/>
        <a:p>
          <a:pPr>
            <a:defRPr b="1"/>
          </a:pPr>
          <a:r>
            <a:rPr lang="en-ZA" sz="1600"/>
            <a:t>Financial </a:t>
          </a:r>
        </a:p>
      </dgm:t>
    </dgm:pt>
    <dgm:pt modelId="{731F473E-EC81-4352-8FA1-8A46F7F156AC}" type="parTrans" cxnId="{D96C6F56-4728-42F3-BF59-81414019F415}">
      <dgm:prSet/>
      <dgm:spPr/>
      <dgm:t>
        <a:bodyPr/>
        <a:lstStyle/>
        <a:p>
          <a:endParaRPr lang="en-ZA" sz="1600"/>
        </a:p>
      </dgm:t>
    </dgm:pt>
    <dgm:pt modelId="{EAE6F892-F61C-4802-8082-45134CA2476C}" type="sibTrans" cxnId="{D96C6F56-4728-42F3-BF59-81414019F415}">
      <dgm:prSet/>
      <dgm:spPr/>
      <dgm:t>
        <a:bodyPr/>
        <a:lstStyle/>
        <a:p>
          <a:endParaRPr lang="en-ZA" sz="1600"/>
        </a:p>
      </dgm:t>
    </dgm:pt>
    <dgm:pt modelId="{6B798933-3A37-426C-96F1-344C43878A63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dirty="0"/>
            <a:t>International Mentorship Programmes (PUM, SIPPO, SES)</a:t>
          </a:r>
        </a:p>
      </dgm:t>
    </dgm:pt>
    <dgm:pt modelId="{CE2FB1C2-1B94-4F55-AE8D-755566A4283D}" type="parTrans" cxnId="{5489CE00-4A1D-4EC4-9B67-0248B22E6CD2}">
      <dgm:prSet/>
      <dgm:spPr/>
      <dgm:t>
        <a:bodyPr/>
        <a:lstStyle/>
        <a:p>
          <a:endParaRPr lang="en-ZA" sz="1600"/>
        </a:p>
      </dgm:t>
    </dgm:pt>
    <dgm:pt modelId="{46A95285-5121-4E56-9E00-4C2D70CEC064}" type="sibTrans" cxnId="{5489CE00-4A1D-4EC4-9B67-0248B22E6CD2}">
      <dgm:prSet/>
      <dgm:spPr/>
      <dgm:t>
        <a:bodyPr/>
        <a:lstStyle/>
        <a:p>
          <a:endParaRPr lang="en-ZA" sz="1600"/>
        </a:p>
      </dgm:t>
    </dgm:pt>
    <dgm:pt modelId="{6AA45AED-0051-4373-9CEB-46C23D3390F9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dirty="0"/>
            <a:t>Financial Assistance Support Scheme (FAS)</a:t>
          </a:r>
        </a:p>
      </dgm:t>
    </dgm:pt>
    <dgm:pt modelId="{072A28B5-0C7A-4F09-A1D5-1606F45404DA}" type="parTrans" cxnId="{8946A2B4-B03F-4A8E-BF1E-88CE0CF07455}">
      <dgm:prSet/>
      <dgm:spPr/>
      <dgm:t>
        <a:bodyPr/>
        <a:lstStyle/>
        <a:p>
          <a:endParaRPr lang="en-ZA" sz="1600"/>
        </a:p>
      </dgm:t>
    </dgm:pt>
    <dgm:pt modelId="{05A4B02F-91C1-4E97-8226-15CBA29CCB18}" type="sibTrans" cxnId="{8946A2B4-B03F-4A8E-BF1E-88CE0CF07455}">
      <dgm:prSet/>
      <dgm:spPr/>
      <dgm:t>
        <a:bodyPr/>
        <a:lstStyle/>
        <a:p>
          <a:endParaRPr lang="en-ZA" sz="1600"/>
        </a:p>
      </dgm:t>
    </dgm:pt>
    <dgm:pt modelId="{F2233CBE-9131-4D53-9E25-57F0B59A1A60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ZA" sz="1600" dirty="0"/>
            <a:t>Technical Assistance Fund (TAF)</a:t>
          </a:r>
        </a:p>
      </dgm:t>
    </dgm:pt>
    <dgm:pt modelId="{D7AA4FE6-E2B1-40BF-AFFA-E6149A2CD6E2}" type="parTrans" cxnId="{940B00FC-AC31-47EE-819D-AC8CABD745C8}">
      <dgm:prSet/>
      <dgm:spPr/>
      <dgm:t>
        <a:bodyPr/>
        <a:lstStyle/>
        <a:p>
          <a:endParaRPr lang="en-ZA" sz="1600"/>
        </a:p>
      </dgm:t>
    </dgm:pt>
    <dgm:pt modelId="{5B59F649-412C-455C-9F39-4D1AA1ACDF9E}" type="sibTrans" cxnId="{940B00FC-AC31-47EE-819D-AC8CABD745C8}">
      <dgm:prSet/>
      <dgm:spPr/>
      <dgm:t>
        <a:bodyPr/>
        <a:lstStyle/>
        <a:p>
          <a:endParaRPr lang="en-ZA" sz="1600"/>
        </a:p>
      </dgm:t>
    </dgm:pt>
    <dgm:pt modelId="{E94B64E0-E88F-43A3-829B-3D59B85CA177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1600" dirty="0"/>
            <a:t>Export Market Investment Assistance (EMIA)</a:t>
          </a:r>
          <a:endParaRPr lang="en-ZA" sz="1600" dirty="0"/>
        </a:p>
      </dgm:t>
    </dgm:pt>
    <dgm:pt modelId="{6EABD221-753B-4EC1-ACEF-34C673373053}" type="parTrans" cxnId="{D9CA344F-4768-4689-9AC1-5332AF87ECBC}">
      <dgm:prSet/>
      <dgm:spPr/>
      <dgm:t>
        <a:bodyPr/>
        <a:lstStyle/>
        <a:p>
          <a:endParaRPr lang="en-ZA" sz="1600"/>
        </a:p>
      </dgm:t>
    </dgm:pt>
    <dgm:pt modelId="{1E38C8D1-5D14-473C-873F-A2CD99F53219}" type="sibTrans" cxnId="{D9CA344F-4768-4689-9AC1-5332AF87ECBC}">
      <dgm:prSet/>
      <dgm:spPr/>
      <dgm:t>
        <a:bodyPr/>
        <a:lstStyle/>
        <a:p>
          <a:endParaRPr lang="en-ZA" sz="1600"/>
        </a:p>
      </dgm:t>
    </dgm:pt>
    <dgm:pt modelId="{6CCB434B-7502-49D0-9710-1D089A93599C}">
      <dgm:prSet custT="1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GB" sz="1600" dirty="0"/>
            <a:t>Etc……</a:t>
          </a:r>
          <a:endParaRPr lang="en-ZA" sz="1600" dirty="0"/>
        </a:p>
      </dgm:t>
    </dgm:pt>
    <dgm:pt modelId="{662F9F30-DC02-432E-8383-E2005A6B7768}" type="parTrans" cxnId="{95E823AE-A89F-438A-8A78-8D3DB3D04227}">
      <dgm:prSet/>
      <dgm:spPr/>
      <dgm:t>
        <a:bodyPr/>
        <a:lstStyle/>
        <a:p>
          <a:endParaRPr lang="en-ZA" sz="1600"/>
        </a:p>
      </dgm:t>
    </dgm:pt>
    <dgm:pt modelId="{4603FF31-1EB8-4FFA-B836-69A0AF42F544}" type="sibTrans" cxnId="{95E823AE-A89F-438A-8A78-8D3DB3D04227}">
      <dgm:prSet/>
      <dgm:spPr/>
      <dgm:t>
        <a:bodyPr/>
        <a:lstStyle/>
        <a:p>
          <a:endParaRPr lang="en-ZA" sz="1600"/>
        </a:p>
      </dgm:t>
    </dgm:pt>
    <dgm:pt modelId="{D05A13DB-8901-43B8-B357-704550A81560}" type="pres">
      <dgm:prSet presAssocID="{2EFDE356-9EFC-4E16-B16C-F7F899EB9804}" presName="linear" presStyleCnt="0">
        <dgm:presLayoutVars>
          <dgm:animLvl val="lvl"/>
          <dgm:resizeHandles val="exact"/>
        </dgm:presLayoutVars>
      </dgm:prSet>
      <dgm:spPr/>
    </dgm:pt>
    <dgm:pt modelId="{4BBE107B-BE87-4D8C-A1A5-51E8D0861056}" type="pres">
      <dgm:prSet presAssocID="{9D4C8199-531C-4CE8-9F84-01C2B370403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E20D078-6A9F-443C-8F3A-ADC90924EAF6}" type="pres">
      <dgm:prSet presAssocID="{9D4C8199-531C-4CE8-9F84-01C2B3704031}" presName="childText" presStyleLbl="revTx" presStyleIdx="0" presStyleCnt="2">
        <dgm:presLayoutVars>
          <dgm:bulletEnabled val="1"/>
        </dgm:presLayoutVars>
      </dgm:prSet>
      <dgm:spPr/>
    </dgm:pt>
    <dgm:pt modelId="{2FFC3CCB-594D-48C9-A09F-1363D41F0993}" type="pres">
      <dgm:prSet presAssocID="{2934AB02-5FD2-4C24-82A7-A3DD141A720C}" presName="parentText" presStyleLbl="node1" presStyleIdx="1" presStyleCnt="2" custScaleY="59179" custLinFactNeighborX="-747" custLinFactNeighborY="2770">
        <dgm:presLayoutVars>
          <dgm:chMax val="0"/>
          <dgm:bulletEnabled val="1"/>
        </dgm:presLayoutVars>
      </dgm:prSet>
      <dgm:spPr/>
    </dgm:pt>
    <dgm:pt modelId="{921D82A2-FD7C-4984-822F-CE53B64F1A82}" type="pres">
      <dgm:prSet presAssocID="{2934AB02-5FD2-4C24-82A7-A3DD141A720C}" presName="childText" presStyleLbl="revTx" presStyleIdx="1" presStyleCnt="2" custLinFactY="12621" custLinFactNeighborX="326" custLinFactNeighborY="100000">
        <dgm:presLayoutVars>
          <dgm:bulletEnabled val="1"/>
        </dgm:presLayoutVars>
      </dgm:prSet>
      <dgm:spPr/>
    </dgm:pt>
  </dgm:ptLst>
  <dgm:cxnLst>
    <dgm:cxn modelId="{5489CE00-4A1D-4EC4-9B67-0248B22E6CD2}" srcId="{2934AB02-5FD2-4C24-82A7-A3DD141A720C}" destId="{6B798933-3A37-426C-96F1-344C43878A63}" srcOrd="0" destOrd="0" parTransId="{CE2FB1C2-1B94-4F55-AE8D-755566A4283D}" sibTransId="{46A95285-5121-4E56-9E00-4C2D70CEC064}"/>
    <dgm:cxn modelId="{BFABCF02-B972-4127-BE99-00AF8E9CC5C7}" type="presOf" srcId="{8C8D0D14-5224-4FD6-B930-6A0634216C8E}" destId="{CE20D078-6A9F-443C-8F3A-ADC90924EAF6}" srcOrd="0" destOrd="4" presId="urn:microsoft.com/office/officeart/2005/8/layout/vList2"/>
    <dgm:cxn modelId="{6CBCD906-9DE8-4751-B808-7FCACA06AD35}" type="presOf" srcId="{6AA45AED-0051-4373-9CEB-46C23D3390F9}" destId="{921D82A2-FD7C-4984-822F-CE53B64F1A82}" srcOrd="0" destOrd="1" presId="urn:microsoft.com/office/officeart/2005/8/layout/vList2"/>
    <dgm:cxn modelId="{B29ACC0E-02D3-4B7E-A0F1-D4CE18A4F0AD}" srcId="{9D4C8199-531C-4CE8-9F84-01C2B3704031}" destId="{581F724B-71F7-440C-8C74-2479166654CA}" srcOrd="1" destOrd="0" parTransId="{98C63C88-D853-47BC-82FA-589BF517E088}" sibTransId="{EDE4826F-67F9-465D-9486-E2DD78F238AF}"/>
    <dgm:cxn modelId="{BA144917-21FC-41F9-837E-F9B46F2D0490}" srcId="{9D4C8199-531C-4CE8-9F84-01C2B3704031}" destId="{106B743E-3622-4FD6-93F8-F7ECDD511B25}" srcOrd="0" destOrd="0" parTransId="{6F704CFC-159E-4D9C-B1EB-7C5D5DD1F2E1}" sibTransId="{84EC2C32-C6C3-47E0-B022-0FEEEF1068A2}"/>
    <dgm:cxn modelId="{8EFFFE61-5EF4-471D-85F6-653BBA24B4EF}" type="presOf" srcId="{E94B64E0-E88F-43A3-829B-3D59B85CA177}" destId="{921D82A2-FD7C-4984-822F-CE53B64F1A82}" srcOrd="0" destOrd="3" presId="urn:microsoft.com/office/officeart/2005/8/layout/vList2"/>
    <dgm:cxn modelId="{44682745-2907-4F4A-AA8F-3F763D4F0332}" type="presOf" srcId="{F2233CBE-9131-4D53-9E25-57F0B59A1A60}" destId="{921D82A2-FD7C-4984-822F-CE53B64F1A82}" srcOrd="0" destOrd="2" presId="urn:microsoft.com/office/officeart/2005/8/layout/vList2"/>
    <dgm:cxn modelId="{D9CA344F-4768-4689-9AC1-5332AF87ECBC}" srcId="{2934AB02-5FD2-4C24-82A7-A3DD141A720C}" destId="{E94B64E0-E88F-43A3-829B-3D59B85CA177}" srcOrd="3" destOrd="0" parTransId="{6EABD221-753B-4EC1-ACEF-34C673373053}" sibTransId="{1E38C8D1-5D14-473C-873F-A2CD99F53219}"/>
    <dgm:cxn modelId="{BDA4CB50-3ABF-479B-89F9-B607D54489DD}" srcId="{9D4C8199-531C-4CE8-9F84-01C2B3704031}" destId="{F05530C7-BDD9-42CF-A16A-27293520BC8B}" srcOrd="2" destOrd="0" parTransId="{4CF82369-EDEA-4C1A-BE30-5974D8FB4617}" sibTransId="{B5FE7ABD-3E0D-4D1D-86A5-F7A62AEF388E}"/>
    <dgm:cxn modelId="{D96C6F56-4728-42F3-BF59-81414019F415}" srcId="{2EFDE356-9EFC-4E16-B16C-F7F899EB9804}" destId="{2934AB02-5FD2-4C24-82A7-A3DD141A720C}" srcOrd="1" destOrd="0" parTransId="{731F473E-EC81-4352-8FA1-8A46F7F156AC}" sibTransId="{EAE6F892-F61C-4802-8082-45134CA2476C}"/>
    <dgm:cxn modelId="{7BDCBC8C-BD77-4D13-980C-B39C603E6E4B}" srcId="{9D4C8199-531C-4CE8-9F84-01C2B3704031}" destId="{8C8D0D14-5224-4FD6-B930-6A0634216C8E}" srcOrd="4" destOrd="0" parTransId="{6AF6A133-884E-45C7-8CAA-8D24A9929C0C}" sibTransId="{BB402F2B-65F2-4784-840F-A64E739D8244}"/>
    <dgm:cxn modelId="{3D9EA58D-9EC9-4D16-93C5-211C151458B6}" srcId="{2EFDE356-9EFC-4E16-B16C-F7F899EB9804}" destId="{9D4C8199-531C-4CE8-9F84-01C2B3704031}" srcOrd="0" destOrd="0" parTransId="{E91810A3-30B6-442C-9ADD-494126399A5C}" sibTransId="{372D0D43-B578-4BAC-880F-23232E1CD54D}"/>
    <dgm:cxn modelId="{61292E8E-C0C3-460E-9089-269ED72ACEFF}" type="presOf" srcId="{2934AB02-5FD2-4C24-82A7-A3DD141A720C}" destId="{2FFC3CCB-594D-48C9-A09F-1363D41F0993}" srcOrd="0" destOrd="0" presId="urn:microsoft.com/office/officeart/2005/8/layout/vList2"/>
    <dgm:cxn modelId="{0EAA76A5-CECD-480D-B259-9CB2A20336F4}" type="presOf" srcId="{8F5E59D0-1684-4C14-A041-282445E06FA5}" destId="{CE20D078-6A9F-443C-8F3A-ADC90924EAF6}" srcOrd="0" destOrd="3" presId="urn:microsoft.com/office/officeart/2005/8/layout/vList2"/>
    <dgm:cxn modelId="{237922A7-575B-4CEB-8392-D6F4AA66F3E1}" type="presOf" srcId="{581F724B-71F7-440C-8C74-2479166654CA}" destId="{CE20D078-6A9F-443C-8F3A-ADC90924EAF6}" srcOrd="0" destOrd="1" presId="urn:microsoft.com/office/officeart/2005/8/layout/vList2"/>
    <dgm:cxn modelId="{9AAA8CAD-F3E3-4FB3-837F-7CE1EDDE5F6C}" srcId="{9D4C8199-531C-4CE8-9F84-01C2B3704031}" destId="{8F5E59D0-1684-4C14-A041-282445E06FA5}" srcOrd="3" destOrd="0" parTransId="{38823576-0FF3-4F0F-81EE-3F977135756A}" sibTransId="{EAE5DCC0-57B9-461E-9170-B1A2F32E7793}"/>
    <dgm:cxn modelId="{95E823AE-A89F-438A-8A78-8D3DB3D04227}" srcId="{2934AB02-5FD2-4C24-82A7-A3DD141A720C}" destId="{6CCB434B-7502-49D0-9710-1D089A93599C}" srcOrd="4" destOrd="0" parTransId="{662F9F30-DC02-432E-8383-E2005A6B7768}" sibTransId="{4603FF31-1EB8-4FFA-B836-69A0AF42F544}"/>
    <dgm:cxn modelId="{8946A2B4-B03F-4A8E-BF1E-88CE0CF07455}" srcId="{2934AB02-5FD2-4C24-82A7-A3DD141A720C}" destId="{6AA45AED-0051-4373-9CEB-46C23D3390F9}" srcOrd="1" destOrd="0" parTransId="{072A28B5-0C7A-4F09-A1D5-1606F45404DA}" sibTransId="{05A4B02F-91C1-4E97-8226-15CBA29CCB18}"/>
    <dgm:cxn modelId="{34298DBC-F5DA-4483-87CB-65E40137CF74}" type="presOf" srcId="{6CCB434B-7502-49D0-9710-1D089A93599C}" destId="{921D82A2-FD7C-4984-822F-CE53B64F1A82}" srcOrd="0" destOrd="4" presId="urn:microsoft.com/office/officeart/2005/8/layout/vList2"/>
    <dgm:cxn modelId="{B760D7C1-5E71-41C6-95F2-1D0D019956F3}" type="presOf" srcId="{2EFDE356-9EFC-4E16-B16C-F7F899EB9804}" destId="{D05A13DB-8901-43B8-B357-704550A81560}" srcOrd="0" destOrd="0" presId="urn:microsoft.com/office/officeart/2005/8/layout/vList2"/>
    <dgm:cxn modelId="{797DB3DB-C8F1-4C75-8BC6-A0DB351F3CB4}" type="presOf" srcId="{106B743E-3622-4FD6-93F8-F7ECDD511B25}" destId="{CE20D078-6A9F-443C-8F3A-ADC90924EAF6}" srcOrd="0" destOrd="0" presId="urn:microsoft.com/office/officeart/2005/8/layout/vList2"/>
    <dgm:cxn modelId="{0AE18BE7-CD74-403A-9116-0329F2521617}" type="presOf" srcId="{F05530C7-BDD9-42CF-A16A-27293520BC8B}" destId="{CE20D078-6A9F-443C-8F3A-ADC90924EAF6}" srcOrd="0" destOrd="2" presId="urn:microsoft.com/office/officeart/2005/8/layout/vList2"/>
    <dgm:cxn modelId="{0A0AEFF7-43A0-4D3F-825F-4B0BA5FF283D}" type="presOf" srcId="{9D4C8199-531C-4CE8-9F84-01C2B3704031}" destId="{4BBE107B-BE87-4D8C-A1A5-51E8D0861056}" srcOrd="0" destOrd="0" presId="urn:microsoft.com/office/officeart/2005/8/layout/vList2"/>
    <dgm:cxn modelId="{940B00FC-AC31-47EE-819D-AC8CABD745C8}" srcId="{2934AB02-5FD2-4C24-82A7-A3DD141A720C}" destId="{F2233CBE-9131-4D53-9E25-57F0B59A1A60}" srcOrd="2" destOrd="0" parTransId="{D7AA4FE6-E2B1-40BF-AFFA-E6149A2CD6E2}" sibTransId="{5B59F649-412C-455C-9F39-4D1AA1ACDF9E}"/>
    <dgm:cxn modelId="{C8A2FDFF-853F-4AE4-891D-303A29B571F9}" type="presOf" srcId="{6B798933-3A37-426C-96F1-344C43878A63}" destId="{921D82A2-FD7C-4984-822F-CE53B64F1A82}" srcOrd="0" destOrd="0" presId="urn:microsoft.com/office/officeart/2005/8/layout/vList2"/>
    <dgm:cxn modelId="{5E2767E9-6FCB-4852-B7AA-4F79C869AF27}" type="presParOf" srcId="{D05A13DB-8901-43B8-B357-704550A81560}" destId="{4BBE107B-BE87-4D8C-A1A5-51E8D0861056}" srcOrd="0" destOrd="0" presId="urn:microsoft.com/office/officeart/2005/8/layout/vList2"/>
    <dgm:cxn modelId="{C63EC359-755D-46FB-AEED-E11E54C628E6}" type="presParOf" srcId="{D05A13DB-8901-43B8-B357-704550A81560}" destId="{CE20D078-6A9F-443C-8F3A-ADC90924EAF6}" srcOrd="1" destOrd="0" presId="urn:microsoft.com/office/officeart/2005/8/layout/vList2"/>
    <dgm:cxn modelId="{8498B9F9-C2DE-471A-949E-23609563335C}" type="presParOf" srcId="{D05A13DB-8901-43B8-B357-704550A81560}" destId="{2FFC3CCB-594D-48C9-A09F-1363D41F0993}" srcOrd="2" destOrd="0" presId="urn:microsoft.com/office/officeart/2005/8/layout/vList2"/>
    <dgm:cxn modelId="{92ACC5E8-A4F7-47AF-8E62-7854178715CE}" type="presParOf" srcId="{D05A13DB-8901-43B8-B357-704550A81560}" destId="{921D82A2-FD7C-4984-822F-CE53B64F1A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BBCFA-636B-4C20-8200-280F465956F0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13800000"/>
            <a:gd name="adj2" fmla="val 16200000"/>
            <a:gd name="adj3" fmla="val 3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1679C8-E9FA-42D8-AAEC-4DC8A9DD9A85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11400000"/>
            <a:gd name="adj2" fmla="val 13800000"/>
            <a:gd name="adj3" fmla="val 30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8B134F-DEF0-4736-B233-DED5EBA67A01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9000000"/>
            <a:gd name="adj2" fmla="val 11400000"/>
            <a:gd name="adj3" fmla="val 30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3705D8-5ABA-4D93-9E71-6F8FDE0A29B9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6600000"/>
            <a:gd name="adj2" fmla="val 9000000"/>
            <a:gd name="adj3" fmla="val 30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A7031A-FECF-4E60-9E85-3BCFC2A1A9A2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4200000"/>
            <a:gd name="adj2" fmla="val 6600000"/>
            <a:gd name="adj3" fmla="val 305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8D084D-FF3D-4D1A-B55E-502C17085B71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1800000"/>
            <a:gd name="adj2" fmla="val 4200000"/>
            <a:gd name="adj3" fmla="val 3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CEB3AB-95C5-4FDE-A483-0F745F54D0B9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21000000"/>
            <a:gd name="adj2" fmla="val 1800000"/>
            <a:gd name="adj3" fmla="val 305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04B909-DE1D-403A-ADC0-80532E9FF304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18600000"/>
            <a:gd name="adj2" fmla="val 21000000"/>
            <a:gd name="adj3" fmla="val 305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0FE919-54E0-45CE-B67F-586954218CE1}">
      <dsp:nvSpPr>
        <dsp:cNvPr id="0" name=""/>
        <dsp:cNvSpPr/>
      </dsp:nvSpPr>
      <dsp:spPr>
        <a:xfrm>
          <a:off x="679961" y="441271"/>
          <a:ext cx="4463106" cy="4463106"/>
        </a:xfrm>
        <a:prstGeom prst="blockArc">
          <a:avLst>
            <a:gd name="adj1" fmla="val 16200000"/>
            <a:gd name="adj2" fmla="val 18600000"/>
            <a:gd name="adj3" fmla="val 305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DA8352-52F1-4568-BF62-098319C4B312}">
      <dsp:nvSpPr>
        <dsp:cNvPr id="0" name=""/>
        <dsp:cNvSpPr/>
      </dsp:nvSpPr>
      <dsp:spPr>
        <a:xfrm>
          <a:off x="2235302" y="1996612"/>
          <a:ext cx="1352423" cy="13524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Economic Development, Tourism &amp; Environmental Affairs (EDTEA)</a:t>
          </a:r>
        </a:p>
      </dsp:txBody>
      <dsp:txXfrm>
        <a:off x="2433360" y="2194670"/>
        <a:ext cx="956307" cy="956307"/>
      </dsp:txXfrm>
    </dsp:sp>
    <dsp:sp modelId="{87CF4C0C-85C2-4BDF-88FF-3588A84637E0}">
      <dsp:nvSpPr>
        <dsp:cNvPr id="0" name=""/>
        <dsp:cNvSpPr/>
      </dsp:nvSpPr>
      <dsp:spPr>
        <a:xfrm>
          <a:off x="2438166" y="2004"/>
          <a:ext cx="946696" cy="946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solidFill>
                <a:schemeClr val="bg1"/>
              </a:solidFill>
            </a:rPr>
            <a:t>TIKZN</a:t>
          </a:r>
        </a:p>
      </dsp:txBody>
      <dsp:txXfrm>
        <a:off x="2576806" y="140644"/>
        <a:ext cx="669416" cy="669416"/>
      </dsp:txXfrm>
    </dsp:sp>
    <dsp:sp modelId="{232034E8-3125-4082-B0C7-E80F9519252E}">
      <dsp:nvSpPr>
        <dsp:cNvPr id="0" name=""/>
        <dsp:cNvSpPr/>
      </dsp:nvSpPr>
      <dsp:spPr>
        <a:xfrm>
          <a:off x="3850674" y="516115"/>
          <a:ext cx="946696" cy="946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TKZN</a:t>
          </a:r>
        </a:p>
      </dsp:txBody>
      <dsp:txXfrm>
        <a:off x="3989314" y="654755"/>
        <a:ext cx="669416" cy="669416"/>
      </dsp:txXfrm>
    </dsp:sp>
    <dsp:sp modelId="{1FD25867-96F1-4F1C-8181-B9BDE66E6043}">
      <dsp:nvSpPr>
        <dsp:cNvPr id="0" name=""/>
        <dsp:cNvSpPr/>
      </dsp:nvSpPr>
      <dsp:spPr>
        <a:xfrm>
          <a:off x="4557138" y="1756742"/>
          <a:ext cx="1036926" cy="10689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LIQUOR </a:t>
          </a:r>
          <a:r>
            <a:rPr lang="en-ZA" sz="1050" b="1" kern="1200" dirty="0"/>
            <a:t>AUTHORITY</a:t>
          </a:r>
          <a:r>
            <a:rPr lang="en-ZA" sz="1100" b="1" kern="1200" dirty="0"/>
            <a:t> </a:t>
          </a:r>
        </a:p>
      </dsp:txBody>
      <dsp:txXfrm>
        <a:off x="4708992" y="1913292"/>
        <a:ext cx="733218" cy="755890"/>
      </dsp:txXfrm>
    </dsp:sp>
    <dsp:sp modelId="{213DE023-1A6A-4B66-A7C5-4B35DCF61ECE}">
      <dsp:nvSpPr>
        <dsp:cNvPr id="0" name=""/>
        <dsp:cNvSpPr/>
      </dsp:nvSpPr>
      <dsp:spPr>
        <a:xfrm>
          <a:off x="4341232" y="3298212"/>
          <a:ext cx="946696" cy="946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SHARKS BOARD </a:t>
          </a:r>
        </a:p>
      </dsp:txBody>
      <dsp:txXfrm>
        <a:off x="4479872" y="3436852"/>
        <a:ext cx="669416" cy="669416"/>
      </dsp:txXfrm>
    </dsp:sp>
    <dsp:sp modelId="{56983C82-AC81-4BEF-94FC-BA0718E7C8D1}">
      <dsp:nvSpPr>
        <dsp:cNvPr id="0" name=""/>
        <dsp:cNvSpPr/>
      </dsp:nvSpPr>
      <dsp:spPr>
        <a:xfrm>
          <a:off x="3189745" y="4264424"/>
          <a:ext cx="946696" cy="9466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KZN FILM COMMISSION </a:t>
          </a:r>
        </a:p>
      </dsp:txBody>
      <dsp:txXfrm>
        <a:off x="3328385" y="4403064"/>
        <a:ext cx="669416" cy="669416"/>
      </dsp:txXfrm>
    </dsp:sp>
    <dsp:sp modelId="{4039A023-54C5-424D-9C10-91DFA593F6C5}">
      <dsp:nvSpPr>
        <dsp:cNvPr id="0" name=""/>
        <dsp:cNvSpPr/>
      </dsp:nvSpPr>
      <dsp:spPr>
        <a:xfrm>
          <a:off x="1686586" y="4264424"/>
          <a:ext cx="946696" cy="946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solidFill>
                <a:schemeClr val="bg1"/>
              </a:solidFill>
            </a:rPr>
            <a:t>KZN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solidFill>
                <a:schemeClr val="bg1"/>
              </a:solidFill>
            </a:rPr>
            <a:t> GROWTH FUND</a:t>
          </a:r>
        </a:p>
      </dsp:txBody>
      <dsp:txXfrm>
        <a:off x="1825226" y="4403064"/>
        <a:ext cx="669416" cy="669416"/>
      </dsp:txXfrm>
    </dsp:sp>
    <dsp:sp modelId="{6A62946E-3871-41E2-9968-5D12C81C47B5}">
      <dsp:nvSpPr>
        <dsp:cNvPr id="0" name=""/>
        <dsp:cNvSpPr/>
      </dsp:nvSpPr>
      <dsp:spPr>
        <a:xfrm>
          <a:off x="535099" y="3298212"/>
          <a:ext cx="946696" cy="9466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DUBE TRADEPORT SEZ</a:t>
          </a:r>
        </a:p>
      </dsp:txBody>
      <dsp:txXfrm>
        <a:off x="673739" y="3436852"/>
        <a:ext cx="669416" cy="669416"/>
      </dsp:txXfrm>
    </dsp:sp>
    <dsp:sp modelId="{F39BD9D6-68B5-4EA6-A1B4-9DB086EBB330}">
      <dsp:nvSpPr>
        <dsp:cNvPr id="0" name=""/>
        <dsp:cNvSpPr/>
      </dsp:nvSpPr>
      <dsp:spPr>
        <a:xfrm>
          <a:off x="274078" y="1817889"/>
          <a:ext cx="946696" cy="9466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>
              <a:solidFill>
                <a:schemeClr val="bg1"/>
              </a:solidFill>
            </a:rPr>
            <a:t>ITHALA DEVELOPMENT BANK</a:t>
          </a:r>
        </a:p>
      </dsp:txBody>
      <dsp:txXfrm>
        <a:off x="412718" y="1956529"/>
        <a:ext cx="669416" cy="669416"/>
      </dsp:txXfrm>
    </dsp:sp>
    <dsp:sp modelId="{08F8981A-9681-4230-A82C-9C40E1B5D3B1}">
      <dsp:nvSpPr>
        <dsp:cNvPr id="0" name=""/>
        <dsp:cNvSpPr/>
      </dsp:nvSpPr>
      <dsp:spPr>
        <a:xfrm>
          <a:off x="1025658" y="516115"/>
          <a:ext cx="946696" cy="9466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/>
            <a:t>RICHARDS BAY SEZ</a:t>
          </a:r>
        </a:p>
      </dsp:txBody>
      <dsp:txXfrm>
        <a:off x="1164298" y="654755"/>
        <a:ext cx="669416" cy="669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FDCCF-9942-4AFD-B597-65794E0CD4A8}">
      <dsp:nvSpPr>
        <dsp:cNvPr id="0" name=""/>
        <dsp:cNvSpPr/>
      </dsp:nvSpPr>
      <dsp:spPr>
        <a:xfrm>
          <a:off x="1133274" y="241502"/>
          <a:ext cx="2717690" cy="2717690"/>
        </a:xfrm>
        <a:prstGeom prst="blockArc">
          <a:avLst>
            <a:gd name="adj1" fmla="val 11738048"/>
            <a:gd name="adj2" fmla="val 17046512"/>
            <a:gd name="adj3" fmla="val 464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CC7A69-E2E0-4FF1-BBA7-69372430BE39}">
      <dsp:nvSpPr>
        <dsp:cNvPr id="0" name=""/>
        <dsp:cNvSpPr/>
      </dsp:nvSpPr>
      <dsp:spPr>
        <a:xfrm>
          <a:off x="1244939" y="393437"/>
          <a:ext cx="2389094" cy="2717690"/>
        </a:xfrm>
        <a:prstGeom prst="blockArc">
          <a:avLst>
            <a:gd name="adj1" fmla="val 8088001"/>
            <a:gd name="adj2" fmla="val 12154765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D564EB-A9D1-45FD-B911-5A8844EB7072}">
      <dsp:nvSpPr>
        <dsp:cNvPr id="0" name=""/>
        <dsp:cNvSpPr/>
      </dsp:nvSpPr>
      <dsp:spPr>
        <a:xfrm>
          <a:off x="1432030" y="1384122"/>
          <a:ext cx="2717690" cy="1968015"/>
        </a:xfrm>
        <a:prstGeom prst="blockArc">
          <a:avLst>
            <a:gd name="adj1" fmla="val 852995"/>
            <a:gd name="adj2" fmla="val 994702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CF9B7-CCE5-46F1-91E7-A65FF7BE25EF}">
      <dsp:nvSpPr>
        <dsp:cNvPr id="0" name=""/>
        <dsp:cNvSpPr/>
      </dsp:nvSpPr>
      <dsp:spPr>
        <a:xfrm>
          <a:off x="1920848" y="359845"/>
          <a:ext cx="2513021" cy="2717690"/>
        </a:xfrm>
        <a:prstGeom prst="blockArc">
          <a:avLst>
            <a:gd name="adj1" fmla="val 20338979"/>
            <a:gd name="adj2" fmla="val 2837844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28D13F-15AA-407F-B11A-604A603BE579}">
      <dsp:nvSpPr>
        <dsp:cNvPr id="0" name=""/>
        <dsp:cNvSpPr/>
      </dsp:nvSpPr>
      <dsp:spPr>
        <a:xfrm>
          <a:off x="1944635" y="255170"/>
          <a:ext cx="2489540" cy="2717690"/>
        </a:xfrm>
        <a:prstGeom prst="blockArc">
          <a:avLst>
            <a:gd name="adj1" fmla="val 15356077"/>
            <a:gd name="adj2" fmla="val 20661331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236D53-B46E-418C-B2FF-F4E229AB905C}">
      <dsp:nvSpPr>
        <dsp:cNvPr id="0" name=""/>
        <dsp:cNvSpPr/>
      </dsp:nvSpPr>
      <dsp:spPr>
        <a:xfrm>
          <a:off x="2188627" y="1079704"/>
          <a:ext cx="1252018" cy="12520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700" kern="1200" dirty="0"/>
            <a:t>TIKZN</a:t>
          </a:r>
        </a:p>
      </dsp:txBody>
      <dsp:txXfrm>
        <a:off x="2371981" y="1263058"/>
        <a:ext cx="885310" cy="885310"/>
      </dsp:txXfrm>
    </dsp:sp>
    <dsp:sp modelId="{1EA8E26C-8F42-467D-95DA-3725E445A310}">
      <dsp:nvSpPr>
        <dsp:cNvPr id="0" name=""/>
        <dsp:cNvSpPr/>
      </dsp:nvSpPr>
      <dsp:spPr>
        <a:xfrm>
          <a:off x="1989575" y="0"/>
          <a:ext cx="1652170" cy="6261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Investment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Promotion </a:t>
          </a:r>
        </a:p>
      </dsp:txBody>
      <dsp:txXfrm>
        <a:off x="2020143" y="30568"/>
        <a:ext cx="1591034" cy="565043"/>
      </dsp:txXfrm>
    </dsp:sp>
    <dsp:sp modelId="{3B26C5DE-A28E-430C-9E2E-EFB0A36B6CB0}">
      <dsp:nvSpPr>
        <dsp:cNvPr id="0" name=""/>
        <dsp:cNvSpPr/>
      </dsp:nvSpPr>
      <dsp:spPr>
        <a:xfrm>
          <a:off x="3590269" y="929572"/>
          <a:ext cx="1652170" cy="6261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Export Promotion </a:t>
          </a:r>
        </a:p>
      </dsp:txBody>
      <dsp:txXfrm>
        <a:off x="3620837" y="960140"/>
        <a:ext cx="1591034" cy="565043"/>
      </dsp:txXfrm>
    </dsp:sp>
    <dsp:sp modelId="{CACEEFE0-E77E-4F7B-BF3F-50254DAE0139}">
      <dsp:nvSpPr>
        <dsp:cNvPr id="0" name=""/>
        <dsp:cNvSpPr/>
      </dsp:nvSpPr>
      <dsp:spPr>
        <a:xfrm>
          <a:off x="3251436" y="2381007"/>
          <a:ext cx="1652170" cy="6261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Gauteng Office</a:t>
          </a:r>
        </a:p>
      </dsp:txBody>
      <dsp:txXfrm>
        <a:off x="3282004" y="2411575"/>
        <a:ext cx="1591034" cy="565043"/>
      </dsp:txXfrm>
    </dsp:sp>
    <dsp:sp modelId="{09759B13-5218-4899-9EB6-FD90552E4347}">
      <dsp:nvSpPr>
        <dsp:cNvPr id="0" name=""/>
        <dsp:cNvSpPr/>
      </dsp:nvSpPr>
      <dsp:spPr>
        <a:xfrm>
          <a:off x="678144" y="2381001"/>
          <a:ext cx="1652170" cy="6261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Business Retention &amp; Expansion </a:t>
          </a:r>
        </a:p>
      </dsp:txBody>
      <dsp:txXfrm>
        <a:off x="708712" y="2411569"/>
        <a:ext cx="1591034" cy="565043"/>
      </dsp:txXfrm>
    </dsp:sp>
    <dsp:sp modelId="{723B81FF-889D-402B-87DF-475690E0BB37}">
      <dsp:nvSpPr>
        <dsp:cNvPr id="0" name=""/>
        <dsp:cNvSpPr/>
      </dsp:nvSpPr>
      <dsp:spPr>
        <a:xfrm>
          <a:off x="387846" y="929560"/>
          <a:ext cx="1652170" cy="62617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500" kern="1200" dirty="0"/>
            <a:t>Knowledge Management </a:t>
          </a:r>
        </a:p>
      </dsp:txBody>
      <dsp:txXfrm>
        <a:off x="418414" y="960128"/>
        <a:ext cx="1591034" cy="565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D54F9-5F1F-4FF4-984A-FC3435E61501}">
      <dsp:nvSpPr>
        <dsp:cNvPr id="0" name=""/>
        <dsp:cNvSpPr/>
      </dsp:nvSpPr>
      <dsp:spPr>
        <a:xfrm>
          <a:off x="2614855" y="589499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828723" y="632805"/>
        <a:ext cx="24122" cy="4829"/>
      </dsp:txXfrm>
    </dsp:sp>
    <dsp:sp modelId="{5A06E698-0CB5-4FFA-86F7-E2516D902523}">
      <dsp:nvSpPr>
        <dsp:cNvPr id="0" name=""/>
        <dsp:cNvSpPr/>
      </dsp:nvSpPr>
      <dsp:spPr>
        <a:xfrm>
          <a:off x="216028" y="5926"/>
          <a:ext cx="2400627" cy="1258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Identification of Existing/Emerging Exporters</a:t>
          </a:r>
        </a:p>
      </dsp:txBody>
      <dsp:txXfrm>
        <a:off x="216028" y="5926"/>
        <a:ext cx="2400627" cy="1258586"/>
      </dsp:txXfrm>
    </dsp:sp>
    <dsp:sp modelId="{836F789A-DF41-4441-8BE8-F667CC3F3713}">
      <dsp:nvSpPr>
        <dsp:cNvPr id="0" name=""/>
        <dsp:cNvSpPr/>
      </dsp:nvSpPr>
      <dsp:spPr>
        <a:xfrm>
          <a:off x="5194957" y="589499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408825" y="632805"/>
        <a:ext cx="24122" cy="4829"/>
      </dsp:txXfrm>
    </dsp:sp>
    <dsp:sp modelId="{ACB6CCFC-E1CC-4E4D-8A86-0AD8BCE21BEB}">
      <dsp:nvSpPr>
        <dsp:cNvPr id="0" name=""/>
        <dsp:cNvSpPr/>
      </dsp:nvSpPr>
      <dsp:spPr>
        <a:xfrm>
          <a:off x="3099113" y="5926"/>
          <a:ext cx="2097643" cy="1258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Country Targeting and Scoping  </a:t>
          </a:r>
        </a:p>
      </dsp:txBody>
      <dsp:txXfrm>
        <a:off x="3099113" y="5926"/>
        <a:ext cx="2097643" cy="1258586"/>
      </dsp:txXfrm>
    </dsp:sp>
    <dsp:sp modelId="{F855FEC4-7D63-41E1-B2E2-1F752A9F21DF}">
      <dsp:nvSpPr>
        <dsp:cNvPr id="0" name=""/>
        <dsp:cNvSpPr/>
      </dsp:nvSpPr>
      <dsp:spPr>
        <a:xfrm>
          <a:off x="1264850" y="1262712"/>
          <a:ext cx="5463187" cy="451858"/>
        </a:xfrm>
        <a:custGeom>
          <a:avLst/>
          <a:gdLst/>
          <a:ahLst/>
          <a:cxnLst/>
          <a:rect l="0" t="0" r="0" b="0"/>
          <a:pathLst>
            <a:path>
              <a:moveTo>
                <a:pt x="5463187" y="0"/>
              </a:moveTo>
              <a:lnTo>
                <a:pt x="5463187" y="243029"/>
              </a:lnTo>
              <a:lnTo>
                <a:pt x="0" y="243029"/>
              </a:lnTo>
              <a:lnTo>
                <a:pt x="0" y="45185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859332" y="1486227"/>
        <a:ext cx="274222" cy="4829"/>
      </dsp:txXfrm>
    </dsp:sp>
    <dsp:sp modelId="{BE7FF61D-A850-497B-8D43-FDC541AEE1CF}">
      <dsp:nvSpPr>
        <dsp:cNvPr id="0" name=""/>
        <dsp:cNvSpPr/>
      </dsp:nvSpPr>
      <dsp:spPr>
        <a:xfrm>
          <a:off x="5679215" y="5926"/>
          <a:ext cx="2097643" cy="1258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Trade Promotion and Marketing</a:t>
          </a:r>
          <a:r>
            <a:rPr lang="en-ZA" sz="12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endParaRPr lang="en-ZA" sz="1200" b="1" kern="1200" dirty="0"/>
        </a:p>
      </dsp:txBody>
      <dsp:txXfrm>
        <a:off x="5679215" y="5926"/>
        <a:ext cx="2097643" cy="1258586"/>
      </dsp:txXfrm>
    </dsp:sp>
    <dsp:sp modelId="{E5DF32F5-4ABF-47A3-834A-4278D68EC74D}">
      <dsp:nvSpPr>
        <dsp:cNvPr id="0" name=""/>
        <dsp:cNvSpPr/>
      </dsp:nvSpPr>
      <dsp:spPr>
        <a:xfrm>
          <a:off x="2311872" y="2330543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525739" y="2373849"/>
        <a:ext cx="24122" cy="4829"/>
      </dsp:txXfrm>
    </dsp:sp>
    <dsp:sp modelId="{5502409C-ACFA-4788-B3F8-13A54CA3E0C8}">
      <dsp:nvSpPr>
        <dsp:cNvPr id="0" name=""/>
        <dsp:cNvSpPr/>
      </dsp:nvSpPr>
      <dsp:spPr>
        <a:xfrm>
          <a:off x="216028" y="1746970"/>
          <a:ext cx="2097643" cy="12585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Coordinate Trade Missions </a:t>
          </a:r>
        </a:p>
      </dsp:txBody>
      <dsp:txXfrm>
        <a:off x="216028" y="1746970"/>
        <a:ext cx="2097643" cy="1258586"/>
      </dsp:txXfrm>
    </dsp:sp>
    <dsp:sp modelId="{11BD2051-7741-47B7-B7FE-799311F74BB6}">
      <dsp:nvSpPr>
        <dsp:cNvPr id="0" name=""/>
        <dsp:cNvSpPr/>
      </dsp:nvSpPr>
      <dsp:spPr>
        <a:xfrm>
          <a:off x="4891974" y="2330543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105841" y="2373849"/>
        <a:ext cx="24122" cy="4829"/>
      </dsp:txXfrm>
    </dsp:sp>
    <dsp:sp modelId="{55554348-0D5A-41F6-9274-F092F060495F}">
      <dsp:nvSpPr>
        <dsp:cNvPr id="0" name=""/>
        <dsp:cNvSpPr/>
      </dsp:nvSpPr>
      <dsp:spPr>
        <a:xfrm>
          <a:off x="2796130" y="1746970"/>
          <a:ext cx="2097643" cy="12585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Market Products at Trade Shows</a:t>
          </a:r>
          <a:endParaRPr lang="en-ZA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796130" y="1746970"/>
        <a:ext cx="2097643" cy="1258586"/>
      </dsp:txXfrm>
    </dsp:sp>
    <dsp:sp modelId="{FDD20A68-1AC2-4AA0-AFC3-6019353BDF52}">
      <dsp:nvSpPr>
        <dsp:cNvPr id="0" name=""/>
        <dsp:cNvSpPr/>
      </dsp:nvSpPr>
      <dsp:spPr>
        <a:xfrm>
          <a:off x="1264850" y="3003757"/>
          <a:ext cx="5160203" cy="451858"/>
        </a:xfrm>
        <a:custGeom>
          <a:avLst/>
          <a:gdLst/>
          <a:ahLst/>
          <a:cxnLst/>
          <a:rect l="0" t="0" r="0" b="0"/>
          <a:pathLst>
            <a:path>
              <a:moveTo>
                <a:pt x="5160203" y="0"/>
              </a:moveTo>
              <a:lnTo>
                <a:pt x="5160203" y="243029"/>
              </a:lnTo>
              <a:lnTo>
                <a:pt x="0" y="243029"/>
              </a:lnTo>
              <a:lnTo>
                <a:pt x="0" y="45185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715384" y="3227271"/>
        <a:ext cx="259135" cy="4829"/>
      </dsp:txXfrm>
    </dsp:sp>
    <dsp:sp modelId="{940EA824-0102-4DF8-86F2-3255E9805EE5}">
      <dsp:nvSpPr>
        <dsp:cNvPr id="0" name=""/>
        <dsp:cNvSpPr/>
      </dsp:nvSpPr>
      <dsp:spPr>
        <a:xfrm>
          <a:off x="5376232" y="1746970"/>
          <a:ext cx="2097643" cy="12585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Inward Delegation</a:t>
          </a:r>
          <a:endParaRPr lang="en-ZA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376232" y="1746970"/>
        <a:ext cx="2097643" cy="1258586"/>
      </dsp:txXfrm>
    </dsp:sp>
    <dsp:sp modelId="{6C7BEE53-A542-43F4-9B35-F57DBC738603}">
      <dsp:nvSpPr>
        <dsp:cNvPr id="0" name=""/>
        <dsp:cNvSpPr/>
      </dsp:nvSpPr>
      <dsp:spPr>
        <a:xfrm>
          <a:off x="2311872" y="4071588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525739" y="4114893"/>
        <a:ext cx="24122" cy="4829"/>
      </dsp:txXfrm>
    </dsp:sp>
    <dsp:sp modelId="{EA18F1AD-EA3A-4C8C-BAA8-0260221EE0FE}">
      <dsp:nvSpPr>
        <dsp:cNvPr id="0" name=""/>
        <dsp:cNvSpPr/>
      </dsp:nvSpPr>
      <dsp:spPr>
        <a:xfrm>
          <a:off x="216028" y="3488015"/>
          <a:ext cx="2097643" cy="12585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Facilitate Trade Opportunity Or Referrals For Finalisation Of Transaction</a:t>
          </a:r>
        </a:p>
      </dsp:txBody>
      <dsp:txXfrm>
        <a:off x="216028" y="3488015"/>
        <a:ext cx="2097643" cy="1258586"/>
      </dsp:txXfrm>
    </dsp:sp>
    <dsp:sp modelId="{B34BAAAA-5257-4D46-A16B-BCCBE3B93CAA}">
      <dsp:nvSpPr>
        <dsp:cNvPr id="0" name=""/>
        <dsp:cNvSpPr/>
      </dsp:nvSpPr>
      <dsp:spPr>
        <a:xfrm>
          <a:off x="4891974" y="4071588"/>
          <a:ext cx="4518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185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5105841" y="4114893"/>
        <a:ext cx="24122" cy="4829"/>
      </dsp:txXfrm>
    </dsp:sp>
    <dsp:sp modelId="{3715E317-72D3-42D6-A1B6-45BA0846DD5E}">
      <dsp:nvSpPr>
        <dsp:cNvPr id="0" name=""/>
        <dsp:cNvSpPr/>
      </dsp:nvSpPr>
      <dsp:spPr>
        <a:xfrm>
          <a:off x="2796130" y="3488015"/>
          <a:ext cx="2097643" cy="12585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Conclude Trade Deal </a:t>
          </a:r>
        </a:p>
      </dsp:txBody>
      <dsp:txXfrm>
        <a:off x="2796130" y="3488015"/>
        <a:ext cx="2097643" cy="1258586"/>
      </dsp:txXfrm>
    </dsp:sp>
    <dsp:sp modelId="{0B41825D-FD08-4781-8E4E-6E08CD4DCE67}">
      <dsp:nvSpPr>
        <dsp:cNvPr id="0" name=""/>
        <dsp:cNvSpPr/>
      </dsp:nvSpPr>
      <dsp:spPr>
        <a:xfrm>
          <a:off x="5376232" y="3488015"/>
          <a:ext cx="2097643" cy="125858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Feedback On Exports Secured</a:t>
          </a:r>
        </a:p>
      </dsp:txBody>
      <dsp:txXfrm>
        <a:off x="5376232" y="3488015"/>
        <a:ext cx="2097643" cy="1258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E107B-BE87-4D8C-A1A5-51E8D0861056}">
      <dsp:nvSpPr>
        <dsp:cNvPr id="0" name=""/>
        <dsp:cNvSpPr/>
      </dsp:nvSpPr>
      <dsp:spPr>
        <a:xfrm>
          <a:off x="0" y="5791"/>
          <a:ext cx="5033848" cy="730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600" kern="1200" dirty="0"/>
            <a:t>Non-Financial   </a:t>
          </a:r>
          <a:endParaRPr lang="en-US" sz="1600" kern="1200" dirty="0"/>
        </a:p>
      </dsp:txBody>
      <dsp:txXfrm>
        <a:off x="35640" y="41431"/>
        <a:ext cx="4962568" cy="658800"/>
      </dsp:txXfrm>
    </dsp:sp>
    <dsp:sp modelId="{CE20D078-6A9F-443C-8F3A-ADC90924EAF6}">
      <dsp:nvSpPr>
        <dsp:cNvPr id="0" name=""/>
        <dsp:cNvSpPr/>
      </dsp:nvSpPr>
      <dsp:spPr>
        <a:xfrm>
          <a:off x="0" y="735871"/>
          <a:ext cx="5033848" cy="1816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b="0" kern="1200" dirty="0"/>
            <a:t>Incentive Application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b="0" kern="1200" dirty="0"/>
            <a:t>Market Development Support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b="0" kern="1200" dirty="0"/>
            <a:t>Training, Development and Capacity Building Programmes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b="0" kern="1200" dirty="0"/>
            <a:t>Access to Market Intelligence Report (DSM, FITCH Solution, </a:t>
          </a:r>
          <a:r>
            <a:rPr lang="en-ZA" sz="1600" b="0" kern="1200" dirty="0" err="1"/>
            <a:t>Quantec,etc</a:t>
          </a:r>
          <a:r>
            <a:rPr lang="en-ZA" sz="1600" b="0" kern="1200" dirty="0"/>
            <a:t>)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b="0" kern="1200" dirty="0"/>
            <a:t>Access to the KZN Export Information Portal</a:t>
          </a:r>
        </a:p>
      </dsp:txBody>
      <dsp:txXfrm>
        <a:off x="0" y="735871"/>
        <a:ext cx="5033848" cy="1816425"/>
      </dsp:txXfrm>
    </dsp:sp>
    <dsp:sp modelId="{2FFC3CCB-594D-48C9-A09F-1363D41F0993}">
      <dsp:nvSpPr>
        <dsp:cNvPr id="0" name=""/>
        <dsp:cNvSpPr/>
      </dsp:nvSpPr>
      <dsp:spPr>
        <a:xfrm>
          <a:off x="0" y="2597021"/>
          <a:ext cx="5033848" cy="4320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ZA" sz="1600" kern="1200"/>
            <a:t>Financial </a:t>
          </a:r>
        </a:p>
      </dsp:txBody>
      <dsp:txXfrm>
        <a:off x="21091" y="2618112"/>
        <a:ext cx="4991666" cy="389872"/>
      </dsp:txXfrm>
    </dsp:sp>
    <dsp:sp modelId="{921D82A2-FD7C-4984-822F-CE53B64F1A82}">
      <dsp:nvSpPr>
        <dsp:cNvPr id="0" name=""/>
        <dsp:cNvSpPr/>
      </dsp:nvSpPr>
      <dsp:spPr>
        <a:xfrm>
          <a:off x="0" y="2990143"/>
          <a:ext cx="5033848" cy="161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82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kern="1200" dirty="0"/>
            <a:t>International Mentorship Programmes (PUM, SIPPO, SES)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kern="1200" dirty="0"/>
            <a:t>Financial Assistance Support Scheme (FAS)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ZA" sz="1600" kern="1200" dirty="0"/>
            <a:t>Technical Assistance Fund (TAF)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GB" sz="1600" kern="1200" dirty="0"/>
            <a:t>Export Market Investment Assistance (EMIA)</a:t>
          </a:r>
          <a:endParaRPr lang="en-ZA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§"/>
          </a:pPr>
          <a:r>
            <a:rPr lang="en-GB" sz="1600" kern="1200" dirty="0"/>
            <a:t>Etc……</a:t>
          </a:r>
          <a:endParaRPr lang="en-ZA" sz="1600" kern="1200" dirty="0"/>
        </a:p>
      </dsp:txBody>
      <dsp:txXfrm>
        <a:off x="0" y="2990143"/>
        <a:ext cx="5033848" cy="161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3FA96-A5F7-425A-A451-44513D6E2BC6}" type="datetimeFigureOut">
              <a:rPr lang="en-ZA" smtClean="0"/>
              <a:pPr/>
              <a:t>2020/12/01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88"/>
            <a:ext cx="2945659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288"/>
            <a:ext cx="2945659" cy="496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F1A8A-B4DB-4EB0-8E88-E8F81CDA5AF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0D6F8-7B0F-4099-8886-EAAC0EDB33DF}" type="datetimeFigureOut">
              <a:rPr lang="en-ZA" smtClean="0"/>
              <a:pPr/>
              <a:t>2020/12/01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27C0-431C-47A9-8963-04BC60C135A0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0E224-4B8D-4CDD-806A-D2AF2D7A7E1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1597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90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156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1147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5AE53-4ED7-4ACE-82DE-7969F6348DB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951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6130B-07FC-4366-B925-6581C7C360D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5AE53-4ED7-4ACE-82DE-7969F6348DB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230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22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0696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23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81128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24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278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5AE53-4ED7-4ACE-82DE-7969F6348DB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004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5AE53-4ED7-4ACE-82DE-7969F6348DB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5AE53-4ED7-4ACE-82DE-7969F6348DB9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0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438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Automotive parts and components (Toyota, </a:t>
            </a:r>
            <a:r>
              <a:rPr lang="en-ZA" dirty="0" err="1"/>
              <a:t>Motherson</a:t>
            </a:r>
            <a:r>
              <a:rPr lang="en-ZA" dirty="0"/>
              <a:t> </a:t>
            </a:r>
            <a:r>
              <a:rPr lang="en-ZA" dirty="0" err="1"/>
              <a:t>Sumi</a:t>
            </a:r>
            <a:r>
              <a:rPr lang="en-ZA" dirty="0"/>
              <a:t> etc)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ZA" dirty="0"/>
              <a:t>Sugar, </a:t>
            </a:r>
            <a:r>
              <a:rPr lang="en-US" dirty="0"/>
              <a:t>prepared foodstuffs and beverages (</a:t>
            </a:r>
            <a:r>
              <a:rPr lang="en-US" dirty="0" err="1"/>
              <a:t>Tongaat</a:t>
            </a:r>
            <a:r>
              <a:rPr lang="en-US" dirty="0"/>
              <a:t>, </a:t>
            </a:r>
            <a:r>
              <a:rPr lang="en-US" dirty="0" err="1"/>
              <a:t>Ilovo</a:t>
            </a:r>
            <a:r>
              <a:rPr lang="en-US" dirty="0"/>
              <a:t>, Unilever)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Chemicals and Plastics (</a:t>
            </a:r>
            <a:r>
              <a:rPr lang="en-US" dirty="0" err="1"/>
              <a:t>Sapref</a:t>
            </a:r>
            <a:r>
              <a:rPr lang="en-US" dirty="0"/>
              <a:t>, </a:t>
            </a:r>
            <a:r>
              <a:rPr lang="en-US" dirty="0" err="1"/>
              <a:t>Engin</a:t>
            </a:r>
            <a:r>
              <a:rPr lang="en-US" dirty="0"/>
              <a:t>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Furniture, arts &amp; craft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Pulp &amp; paper (Mondi. Sappi)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Engineering services (Elgin) 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Electronic, communication devices (</a:t>
            </a:r>
            <a:r>
              <a:rPr lang="en-US" dirty="0" err="1"/>
              <a:t>Altech</a:t>
            </a:r>
            <a:r>
              <a:rPr lang="en-US" dirty="0"/>
              <a:t> UEC)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Leisure boats, transport and logistics equipment (</a:t>
            </a:r>
            <a:r>
              <a:rPr lang="en-US" dirty="0" err="1"/>
              <a:t>Grinrod</a:t>
            </a:r>
            <a:r>
              <a:rPr lang="en-US" dirty="0"/>
              <a:t>)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Machinery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367786" indent="-367786">
              <a:lnSpc>
                <a:spcPct val="15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/>
              <a:t>Clothing, textile, body armor</a:t>
            </a:r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65AE53-4ED7-4ACE-82DE-7969F6348DB9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8004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46130B-07FC-4366-B925-6581C7C360D0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34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627C0-431C-47A9-8963-04BC60C135A0}" type="slidenum">
              <a:rPr lang="en-ZA" smtClean="0"/>
              <a:pPr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39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33AE-C5FC-47CE-A2AB-5EBBAB68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762F-9914-4440-B3F4-F5D554DDC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87CD9-569F-49F1-86F7-E7ECAF469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4E94-D04A-4061-9262-3D5C4C33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AC0A7-FEEC-4006-96E5-D278A06F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04930-27B4-443E-BDB6-CEC07230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608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11D9-E53B-492F-80A3-87FD41D96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456D-08B7-45D1-9861-8631231C3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E38B9-1753-4CFB-B499-167D32B65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E64B3-239C-4E21-A86A-4F9CA3256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C9BED2-FFAD-4B24-8D3B-C9576365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2DEA9B-ADAF-411E-A7E4-B0F19457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7017DD-C34B-4216-B118-4D1F7D04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EC49DC-AA7D-4EBB-83EC-6AABE9BD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4286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8D94-03D3-43EB-856C-4AFB2C59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E28841-7DB2-41A6-A4A0-5A063CF1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14CD8-90EC-4FAA-A8B4-E20B2BFD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4C884-E919-4880-8252-E5A492218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379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2CD7BC-A0E2-492B-99ED-72BD1948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EED51-3B0E-49D2-B6F8-DD872924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A4779-BD09-43B4-B457-4E17CBD9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2914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1259-E15C-4891-9FAD-F76D64D05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EBB9-38F4-4AD8-9395-D169AF6CB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032FF-2132-4EB9-A3AB-52E9F370F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91F9F-6A5A-47F9-BAEE-10C8F93F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634A6B-CCE6-4AC4-89A1-C6F9113C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4E5C8-9828-4D6B-8389-B99726DB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5384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5465-C052-465E-9771-26492FBC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7BF14-F79B-4621-9DC4-D2DFB92E1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9648B4-6F54-440F-BF3E-A33518475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DC0DC-02DA-4FBA-BE29-01078F12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579B7A-81DA-4026-94A1-B0614CB8F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88018-A1BE-40E4-B497-D4669DC0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1613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358B-AB4B-4F32-ABC7-0621D56DF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3F16B-0F88-4ECE-AC6D-38CBD7BC2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D5707-CD35-4AF9-A7F3-2195EC40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ED86-6AF0-4AE7-BA0E-9EDF957F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3E74E-6E65-4BA1-AB1D-65A20AB8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425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86AB4-9420-4118-BC08-3F24E0F00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43B9F-89B5-4F75-BE11-D8BB37AB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616BE-6E78-4798-9AE9-AE6A291D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F73F-46F1-4B9B-ACE6-6BA6D42C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B178E-56F0-4493-9776-5CFF3C1D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835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5404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729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8" name="Picture 7" descr="ppt graph_divi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7365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376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4191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6506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354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0214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546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2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7077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5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  <p:pic>
        <p:nvPicPr>
          <p:cNvPr id="8" name="Picture 7" descr="ppt graph_divid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 tex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7657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63DD4-FEDB-4B41-AC23-26CE02C2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31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612A58-63B3-4B1E-9D85-5AB6CEDAA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938940-4F21-421B-8B78-E732D2B7A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35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1142F-9153-469F-B501-D556C0392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C04F5-372E-4E37-A158-5F22EA1CBA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186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88D343-F5AB-47E8-A94B-8F54DBA281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934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5990B-8C7F-412A-BB62-33A96D88B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185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BE98-E596-45EA-B34D-230134B0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6D703-81B1-41CD-8143-E4CA6196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B669-87B6-4202-B1BC-072C878E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5FFBBEA-54E5-494E-9A3A-A9C246729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746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07BA9-8563-40F4-8ECF-E84EA38CA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BDED-5D92-4716-A3AC-CC4BD81527D1}" type="datetimeFigureOut">
              <a:rPr lang="en-ZA"/>
              <a:pPr>
                <a:defRPr/>
              </a:pPr>
              <a:t>2020/12/01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FD183-1076-40BB-9A21-F6261FDD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FA960-9964-415E-BDBB-8D787F4A8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0ED9E97-15FF-487E-925E-16C11B740C42}" type="slidenum">
              <a:rPr lang="en-ZA" altLang="en-US"/>
              <a:pPr/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82218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6CE45-3677-4697-A02E-47F71F6B5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DCFC9-ED6C-4CF6-8A52-8B4B497C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E6F20-EF39-4C8D-9685-7B0CEBC8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C88C9-622E-41C7-8BB6-4290D9E7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E363E-E72C-485B-B7B7-1B0E0DD4E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2601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8D87-F706-48E9-B351-4D69CBEB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CB9E-3C7C-45B7-948B-49CE37F7C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CB5EE-003C-40DB-B37D-EAA9BDB6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61611-752E-44BA-8FA1-B1A0D83C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2E306-505F-4400-9392-3872395FC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969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tex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756-8EFC-4536-B4E8-198BA7DAC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600F7-E870-4FDB-94C6-D0472D404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C14A7-42C4-4545-A5DF-12B9FBC5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58F91-0F29-43A5-A18A-6BA107AA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1283D-2DF8-4613-AD10-1F1CBB25F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82221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8C15-0DCA-4771-A897-949B06C1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3B3DC-EEC0-44E1-A22D-55891059A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63CF78-CE67-41FE-ADD1-C91CED81C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9A368-8C49-461C-8EE3-C0C00D1E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C56D7-F54D-4446-9E9D-F77BCEB0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5F265-07D5-4C98-A456-BB0A8CFB5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7989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62FC-DF8F-41F4-921D-FA19515C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37E52-B541-4A05-87E8-C54EEA33B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281C-C12D-4A85-8ED6-8FD8C94AE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B74A5-9744-49FB-9E3C-73774F6DF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8C9B4-CF04-4C1D-BCD8-ECB5DC054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B96ADA-DEBA-4A96-8957-718A8E3F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9F48BC-67F2-4A9F-8AB0-67FACF25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4727C-E6FF-481F-8679-3F575751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7623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D8296-A781-4FCD-A92A-7C1A4AD94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F7592-673F-422F-A1F6-8DD02F037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9E8A9-37BB-4AFE-8B15-D5C8A69D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7C5B81-D648-457B-AEC9-3BA59AB7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4061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EDC56-B84D-4DA8-B13F-0D01EE62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12D37E-D566-4C71-A9B9-8C69654B9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63BAE7-081B-46FE-B734-AEEF0B4C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964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A771-A4CF-43C0-BB6D-2776B2FC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7F1BD-3B01-479E-8A52-245C878F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1E0DB-8003-426A-868C-AC97832E2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7DE321-22C5-415B-BE24-AB622F55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2EF62-631A-44D8-8602-C97683DD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D506-CB5C-4B49-A851-789266B2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3980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83A0-11AF-4200-AFAE-912F912E6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0AC42-9630-469B-A9F3-8E7F3F7F8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9A045-9A2C-4D7B-906D-B57657FE6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9A9D7-8D79-4357-AC7A-2A96E6C9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021AB-BE34-4D02-A3E2-5961540B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DD7DF-38DA-4A90-81E5-A3CDD120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29837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D6A1-323E-400C-8557-1F1AB044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00783E-B9AD-4A9D-9744-25765185D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66EFF-F5FB-43B4-9107-45EE759D9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CBD10-89D8-46D2-BC41-66D6664A3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26F55-E285-42A4-93BD-F2D1A968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5830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4C73F-F61F-4B59-8A2F-33C5BF9026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344D3-1489-4040-94BB-E373FFD3D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C3667-2DA9-4258-8508-5ECD167A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4B787-C728-49F6-B44D-4C51FD83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80098-DBFE-410E-8730-E0C77FEF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21252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end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6" y="0"/>
            <a:ext cx="91417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pt tex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13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31DA-AA6F-462A-9AA6-95477A867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074C9-EC7A-4D4B-A126-F5B63925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F15F9-CB03-4CDA-BE00-4E62EF1E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63FB6-ED86-440F-841D-D5FBFD31A4CB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DF86-EBFF-4258-9467-8A7A82BC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F9B4B-3650-4420-8B02-61964543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FDC1-D51C-4EA5-9CC6-34724EC7ECD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608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7254B-A638-46F5-A9EE-08F9DFAAB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D9A0F-E6A2-4A58-98C6-16241818E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E1321-22D7-45AF-A86C-B7B43F6B3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8FB8E-C9EA-4E03-BBAD-0207F7EE2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DAE8-C206-4BE0-BCAE-B3222E17F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383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116C-1D1A-4727-B596-F73BA9E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A5B5-3564-47A7-8EA8-5AB1A7988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2C487-4BED-405F-9DB6-3524DA314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C605D-2E69-4E75-8B4F-9811D85A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80915-E42F-471F-BB69-43BDB3BE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301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3473-6EB8-4CD8-B8E7-7836B494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BF193D-296A-4782-B36C-8AB2B8B7D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CE88D-DBEA-44D8-8321-A2C8BF05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6B27-177B-410C-83C2-E1FDEAF5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CAD4F-3EC4-46AF-B6FD-D1274243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174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9" r:id="rId5"/>
    <p:sldLayoutId id="214748372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4EE81D-F784-47F0-90BA-C8D2BADF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3793F-D112-494D-B0E5-1EEB22D65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1CA55-9871-4749-B973-B7076B300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1E85-C3B9-42BE-A743-BE06721EC458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5A77-AB19-4160-9F8D-A946D3DB5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A71C8-8276-4217-90B9-F0D90108D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8360-7433-4718-B6AD-43EC7DD0D44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104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5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9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9C17B-1CA5-4090-A501-216BBE8D7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317CA-C3B7-4321-AC45-4821BDAAB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37267-9543-4127-A73C-0153D0A10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6993-45BE-4AD1-8F5D-8275978E8405}" type="datetimeFigureOut">
              <a:rPr lang="en-ZA" smtClean="0"/>
              <a:t>2020/12/01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FAD48-52F1-4D6F-B43D-705B8B396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E8EDA-BD7E-4438-AE19-AA7387571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26234-F85B-4A82-8236-222884DB956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856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hyperlink" Target="http://www.unilever.co.za/" TargetMode="External"/><Relationship Id="rId18" Type="http://schemas.openxmlformats.org/officeDocument/2006/relationships/hyperlink" Target="http://www.shell.com/" TargetMode="External"/><Relationship Id="rId26" Type="http://schemas.openxmlformats.org/officeDocument/2006/relationships/image" Target="../media/image37.png"/><Relationship Id="rId3" Type="http://schemas.openxmlformats.org/officeDocument/2006/relationships/image" Target="../media/image18.jpeg"/><Relationship Id="rId21" Type="http://schemas.openxmlformats.org/officeDocument/2006/relationships/image" Target="../media/image33.jpeg"/><Relationship Id="rId34" Type="http://schemas.openxmlformats.org/officeDocument/2006/relationships/image" Target="../media/image45.png"/><Relationship Id="rId7" Type="http://schemas.openxmlformats.org/officeDocument/2006/relationships/image" Target="../media/image22.gif"/><Relationship Id="rId12" Type="http://schemas.openxmlformats.org/officeDocument/2006/relationships/image" Target="../media/image27.png"/><Relationship Id="rId17" Type="http://schemas.openxmlformats.org/officeDocument/2006/relationships/image" Target="../media/image30.gif"/><Relationship Id="rId25" Type="http://schemas.openxmlformats.org/officeDocument/2006/relationships/image" Target="../media/image36.jpe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9.gif"/><Relationship Id="rId20" Type="http://schemas.openxmlformats.org/officeDocument/2006/relationships/image" Target="../media/image32.jpe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20.gif"/><Relationship Id="rId15" Type="http://schemas.openxmlformats.org/officeDocument/2006/relationships/hyperlink" Target="http://www.sablimited.co.za/sablimited/content/en/sab-home" TargetMode="External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5.gif"/><Relationship Id="rId19" Type="http://schemas.openxmlformats.org/officeDocument/2006/relationships/image" Target="../media/image31.gif"/><Relationship Id="rId31" Type="http://schemas.openxmlformats.org/officeDocument/2006/relationships/image" Target="../media/image42.png"/><Relationship Id="rId4" Type="http://schemas.openxmlformats.org/officeDocument/2006/relationships/image" Target="../media/image19.jpeg"/><Relationship Id="rId9" Type="http://schemas.openxmlformats.org/officeDocument/2006/relationships/image" Target="../media/image24.gif"/><Relationship Id="rId14" Type="http://schemas.openxmlformats.org/officeDocument/2006/relationships/image" Target="../media/image28.gif"/><Relationship Id="rId22" Type="http://schemas.openxmlformats.org/officeDocument/2006/relationships/hyperlink" Target="http://www.mrprice.co.za/predefined.aspx?Page=1" TargetMode="External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068671-4ED9-47A9-8731-9DDE1C84FCBA}"/>
              </a:ext>
            </a:extLst>
          </p:cNvPr>
          <p:cNvSpPr/>
          <p:nvPr/>
        </p:nvSpPr>
        <p:spPr>
          <a:xfrm>
            <a:off x="1403648" y="422108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KZN Export Week 2020</a:t>
            </a:r>
          </a:p>
          <a:p>
            <a:r>
              <a:rPr lang="en-Z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ZA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Z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2</a:t>
            </a:r>
            <a:r>
              <a:rPr lang="en-ZA" sz="27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ZA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December 2020</a:t>
            </a:r>
          </a:p>
        </p:txBody>
      </p:sp>
    </p:spTree>
    <p:extLst>
      <p:ext uri="{BB962C8B-B14F-4D97-AF65-F5344CB8AC3E}">
        <p14:creationId xmlns:p14="http://schemas.microsoft.com/office/powerpoint/2010/main" val="414813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15117046"/>
              </p:ext>
            </p:extLst>
          </p:nvPr>
        </p:nvGraphicFramePr>
        <p:xfrm>
          <a:off x="467544" y="1052736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49250" y="351353"/>
            <a:ext cx="8267700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>
                <a:latin typeface="+mn-lt"/>
                <a:cs typeface="Tahoma" pitchFamily="34" charset="0"/>
              </a:rPr>
              <a:t>TRADE PROMOTION VALUE CHAIN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06E698-0CB5-4FFA-86F7-E2516D902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5A06E698-0CB5-4FFA-86F7-E2516D902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4D54F9-5F1F-4FF4-984A-FC3435E615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0E4D54F9-5F1F-4FF4-984A-FC3435E615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B6CCFC-E1CC-4E4D-8A86-0AD8BCE21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ACB6CCFC-E1CC-4E4D-8A86-0AD8BCE21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6F789A-DF41-4441-8BE8-F667CC3F3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836F789A-DF41-4441-8BE8-F667CC3F3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7FF61D-A850-497B-8D43-FDC541AEE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BE7FF61D-A850-497B-8D43-FDC541AEE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5FEC4-7D63-41E1-B2E2-1F752A9F21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F855FEC4-7D63-41E1-B2E2-1F752A9F21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02409C-ACFA-4788-B3F8-13A54CA3E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502409C-ACFA-4788-B3F8-13A54CA3E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DF32F5-4ABF-47A3-834A-4278D68EC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5DF32F5-4ABF-47A3-834A-4278D68EC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4348-0D5A-41F6-9274-F092F0604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55554348-0D5A-41F6-9274-F092F0604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D2051-7741-47B7-B7FE-799311F74B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11BD2051-7741-47B7-B7FE-799311F74B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0EA824-0102-4DF8-86F2-3255E980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940EA824-0102-4DF8-86F2-3255E9805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D20A68-1AC2-4AA0-AFC3-6019353BD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FDD20A68-1AC2-4AA0-AFC3-6019353BD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8F1AD-EA3A-4C8C-BAA8-0260221E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EA18F1AD-EA3A-4C8C-BAA8-0260221EE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BEE53-A542-43F4-9B35-F57DBC73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graphicEl>
                                              <a:dgm id="{6C7BEE53-A542-43F4-9B35-F57DBC738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5E317-72D3-42D6-A1B6-45BA0846D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3715E317-72D3-42D6-A1B6-45BA0846D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4BAAAA-5257-4D46-A16B-BCCBE3B9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B34BAAAA-5257-4D46-A16B-BCCBE3B93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41825D-FD08-4781-8E4E-6E08CD4DC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0B41825D-FD08-4781-8E4E-6E08CD4DC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857250"/>
            <a:ext cx="3302782" cy="51435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857250"/>
            <a:ext cx="1827610" cy="51435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F71057-ADD3-49FB-94F7-E8B272F27DD3}"/>
              </a:ext>
            </a:extLst>
          </p:cNvPr>
          <p:cNvSpPr txBox="1"/>
          <p:nvPr/>
        </p:nvSpPr>
        <p:spPr>
          <a:xfrm>
            <a:off x="84407" y="1371600"/>
            <a:ext cx="2402062" cy="3829050"/>
          </a:xfrm>
          <a:prstGeom prst="ellipse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400" b="1" dirty="0">
                <a:solidFill>
                  <a:srgbClr val="FFFFFF"/>
                </a:solidFill>
                <a:latin typeface="Calibri Light" panose="020F0302020204030204"/>
              </a:rPr>
              <a:t>INCENTIVES FACILITATED VIA TIKZN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72A68CC-07EC-4778-BA17-A04DE2D4F3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16008"/>
              </p:ext>
            </p:extLst>
          </p:nvPr>
        </p:nvGraphicFramePr>
        <p:xfrm>
          <a:off x="3751834" y="840481"/>
          <a:ext cx="5033848" cy="460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405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BE107B-BE87-4D8C-A1A5-51E8D08610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0D078-6A9F-443C-8F3A-ADC90924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C3CCB-594D-48C9-A09F-1363D41F0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D82A2-FD7C-4984-822F-CE53B64F1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AC01298C-60F1-4686-A2A6-36912150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3" y="332656"/>
            <a:ext cx="87072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931172" y="1123608"/>
            <a:ext cx="4536281" cy="503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ZA" dirty="0"/>
              <a:t>Automotive parts and components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ZA" dirty="0"/>
              <a:t>Sugar, </a:t>
            </a:r>
            <a:r>
              <a:rPr lang="en-US" dirty="0"/>
              <a:t>prepared foodstuffs and beverages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Chemicals and Plastics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Furniture, arts &amp; craft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Pulp &amp; paper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Engineering &amp; Consultancy services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Electronic, communication devices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Leisure boats, transport and logistics equipment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Machinery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 err="1"/>
              <a:t>Jewellery</a:t>
            </a:r>
            <a:r>
              <a:rPr lang="en-US" dirty="0"/>
              <a:t>, base metals</a:t>
            </a:r>
          </a:p>
          <a:p>
            <a:pPr marL="270272" indent="-270272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US" dirty="0"/>
              <a:t>Clothing, textile, body armor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143000" y="699039"/>
            <a:ext cx="6857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+mj-lt"/>
                <a:cs typeface="Tahoma" pitchFamily="34" charset="0"/>
              </a:rPr>
              <a:t>EXPORT PRODUCTS FROM KZN 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5395240" y="2074000"/>
            <a:ext cx="2216819" cy="2652288"/>
            <a:chOff x="5602977" y="1384208"/>
            <a:chExt cx="2955759" cy="3536384"/>
          </a:xfrm>
        </p:grpSpPr>
        <p:pic>
          <p:nvPicPr>
            <p:cNvPr id="9" name="Picture 1" descr="C:\Users\TIKZN Resources Folder\Investment Promotion -TIKZN\International Missions\Asian Block\Singapore\Africa -Singapore  Business Forum\Singapore PowerPoint\Clothing and Textile power point\Image 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79560" y="2608344"/>
              <a:ext cx="1295764" cy="1000192"/>
            </a:xfrm>
            <a:prstGeom prst="roundRect">
              <a:avLst/>
            </a:prstGeom>
            <a:noFill/>
          </p:spPr>
        </p:pic>
        <p:pic>
          <p:nvPicPr>
            <p:cNvPr id="10" name="Picture 2" descr="C:\Users\TIKZN Resources Folder\Investment Promotion -TIKZN\International Missions\Asian Block\Singapore\Africa -Singapore  Business Forum\Singapore PowerPoint\Clothing and Textile power point\Image 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74985" y="3984488"/>
              <a:ext cx="1300720" cy="899471"/>
            </a:xfrm>
            <a:prstGeom prst="roundRect">
              <a:avLst/>
            </a:prstGeom>
            <a:noFill/>
          </p:spPr>
        </p:pic>
        <p:pic>
          <p:nvPicPr>
            <p:cNvPr id="11" name="Picture 3" descr="C:\Users\TIKZN Resources Folder\Investment Promotion -TIKZN\International Missions\Asian Block\Singapore\Africa -Singapore  Business Forum\Singapore PowerPoint\Clothing and Textile power point\Image 6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02977" y="1384208"/>
              <a:ext cx="1349648" cy="901565"/>
            </a:xfrm>
            <a:prstGeom prst="roundRect">
              <a:avLst/>
            </a:prstGeom>
            <a:noFill/>
          </p:spPr>
        </p:pic>
        <p:pic>
          <p:nvPicPr>
            <p:cNvPr id="12" name="Picture 2" descr="C:\Users\TIKZN Resources Folder\Investment Promotion -TIKZN\International Missions\Asian Block\Singapore\Africa -Singapore  Business Forum\Singapore PowerPoint\Tourism Power point\Image 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191728" y="1384208"/>
              <a:ext cx="1296144" cy="892871"/>
            </a:xfrm>
            <a:prstGeom prst="roundRect">
              <a:avLst/>
            </a:prstGeom>
            <a:noFill/>
          </p:spPr>
        </p:pic>
        <p:pic>
          <p:nvPicPr>
            <p:cNvPr id="13" name="Picture 3" descr="C:\Users\TIKZN Resources Folder\Investment Promotion -TIKZN\International Missions\Asian Block\Singapore\Africa -Singapore  Business Forum\Singapore PowerPoint\Tourism Power point\Image 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91728" y="2639200"/>
              <a:ext cx="1296144" cy="963428"/>
            </a:xfrm>
            <a:prstGeom prst="roundRect">
              <a:avLst/>
            </a:prstGeom>
            <a:noFill/>
          </p:spPr>
        </p:pic>
        <p:pic>
          <p:nvPicPr>
            <p:cNvPr id="14" name="Picture 4" descr="C:\Users\TIKZN Resources Folder\Investment Promotion -TIKZN\International Missions\Asian Block\Singapore\Africa -Singapore  Business Forum\Singapore PowerPoint\Tourism Power point\Image 6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62592" y="3984488"/>
              <a:ext cx="1296144" cy="936104"/>
            </a:xfrm>
            <a:prstGeom prst="roundRect">
              <a:avLst/>
            </a:prstGeom>
            <a:noFill/>
          </p:spPr>
        </p:pic>
      </p:grpSp>
      <p:pic>
        <p:nvPicPr>
          <p:cNvPr id="15" name="Picture 14" descr="Presentation - tikzn gate.jpg">
            <a:extLst>
              <a:ext uri="{FF2B5EF4-FFF2-40B4-BE49-F238E27FC236}">
                <a16:creationId xmlns:a16="http://schemas.microsoft.com/office/drawing/2014/main" id="{B691CCF0-57B3-40A0-A075-64643CE64E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731" t="2072" r="8741" b="10348"/>
          <a:stretch/>
        </p:blipFill>
        <p:spPr bwMode="auto">
          <a:xfrm>
            <a:off x="8248067" y="1032972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702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19B1D-1AFF-4EEE-84AE-352BC48BEEED}"/>
              </a:ext>
            </a:extLst>
          </p:cNvPr>
          <p:cNvSpPr/>
          <p:nvPr/>
        </p:nvSpPr>
        <p:spPr>
          <a:xfrm>
            <a:off x="0" y="1904"/>
            <a:ext cx="9144000" cy="5089940"/>
          </a:xfrm>
          <a:prstGeom prst="rect">
            <a:avLst/>
          </a:prstGeom>
          <a:solidFill>
            <a:srgbClr val="F37021"/>
          </a:solidFill>
          <a:ln>
            <a:solidFill>
              <a:srgbClr val="F37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latin typeface="Calibri" panose="020F0502020204030204"/>
              </a:rPr>
              <a:t>``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656023-519C-4D4F-AD10-12B521C0B1AA}"/>
              </a:ext>
            </a:extLst>
          </p:cNvPr>
          <p:cNvSpPr txBox="1"/>
          <p:nvPr/>
        </p:nvSpPr>
        <p:spPr>
          <a:xfrm>
            <a:off x="1421116" y="133188"/>
            <a:ext cx="685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2400" b="1" dirty="0">
                <a:solidFill>
                  <a:prstClr val="white"/>
                </a:solidFill>
                <a:latin typeface="+mj-lt"/>
                <a:cs typeface="Arial" pitchFamily="34" charset="0"/>
              </a:rPr>
              <a:t>KZN TOP 10 EXPORTS DESTINATION MARKETS 2019 (Billions)</a:t>
            </a:r>
          </a:p>
        </p:txBody>
      </p:sp>
      <p:pic>
        <p:nvPicPr>
          <p:cNvPr id="5" name="Picture 4" descr="World-01.png">
            <a:extLst>
              <a:ext uri="{FF2B5EF4-FFF2-40B4-BE49-F238E27FC236}">
                <a16:creationId xmlns:a16="http://schemas.microsoft.com/office/drawing/2014/main" id="{26E4ABF5-E7E6-4E82-96B9-80D2A475425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068" y="1842143"/>
            <a:ext cx="6858000" cy="319929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846A1CF-C8EE-4522-9ABA-2EE3E83ECE21}"/>
              </a:ext>
            </a:extLst>
          </p:cNvPr>
          <p:cNvCxnSpPr/>
          <p:nvPr/>
        </p:nvCxnSpPr>
        <p:spPr>
          <a:xfrm rot="5400000">
            <a:off x="4073253" y="1874489"/>
            <a:ext cx="750099" cy="375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4058664-7A65-46EB-A218-DAC4DC40EB55}"/>
              </a:ext>
            </a:extLst>
          </p:cNvPr>
          <p:cNvSpPr/>
          <p:nvPr/>
        </p:nvSpPr>
        <p:spPr>
          <a:xfrm>
            <a:off x="4314357" y="1419071"/>
            <a:ext cx="642942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</a:t>
            </a:r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5.0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DA1DBC-5EE1-48F9-8ADD-30C7AC29A432}"/>
              </a:ext>
            </a:extLst>
          </p:cNvPr>
          <p:cNvSpPr/>
          <p:nvPr/>
        </p:nvSpPr>
        <p:spPr>
          <a:xfrm>
            <a:off x="4203960" y="1181492"/>
            <a:ext cx="837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GERMANY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F96149-DBA8-4E60-8657-868431A9F70E}"/>
              </a:ext>
            </a:extLst>
          </p:cNvPr>
          <p:cNvCxnSpPr/>
          <p:nvPr/>
        </p:nvCxnSpPr>
        <p:spPr>
          <a:xfrm>
            <a:off x="3832150" y="1177969"/>
            <a:ext cx="321471" cy="125909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D8EB10-A513-46FA-ACF9-E1EDA90C9135}"/>
              </a:ext>
            </a:extLst>
          </p:cNvPr>
          <p:cNvSpPr/>
          <p:nvPr/>
        </p:nvSpPr>
        <p:spPr>
          <a:xfrm>
            <a:off x="3189208" y="1083944"/>
            <a:ext cx="773288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12.7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D5C604-8CC9-480B-8047-F9477431E8F0}"/>
              </a:ext>
            </a:extLst>
          </p:cNvPr>
          <p:cNvSpPr/>
          <p:nvPr/>
        </p:nvSpPr>
        <p:spPr>
          <a:xfrm>
            <a:off x="3001615" y="81530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NETHERLANDS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2D8B02-910D-4579-8DAD-83980E88596B}"/>
              </a:ext>
            </a:extLst>
          </p:cNvPr>
          <p:cNvCxnSpPr/>
          <p:nvPr/>
        </p:nvCxnSpPr>
        <p:spPr>
          <a:xfrm rot="16200000" flipH="1">
            <a:off x="3403522" y="1847699"/>
            <a:ext cx="589364" cy="37505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32A9941-9F26-417F-BACB-52C5BE0CEDA3}"/>
              </a:ext>
            </a:extLst>
          </p:cNvPr>
          <p:cNvSpPr/>
          <p:nvPr/>
        </p:nvSpPr>
        <p:spPr>
          <a:xfrm>
            <a:off x="3189208" y="1472650"/>
            <a:ext cx="642942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6.4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26F5C-F6F5-4273-AEA0-5DA6D9999E1F}"/>
              </a:ext>
            </a:extLst>
          </p:cNvPr>
          <p:cNvSpPr txBox="1"/>
          <p:nvPr/>
        </p:nvSpPr>
        <p:spPr>
          <a:xfrm>
            <a:off x="3242787" y="1731436"/>
            <a:ext cx="4286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1350" dirty="0">
                <a:solidFill>
                  <a:prstClr val="white"/>
                </a:solidFill>
                <a:latin typeface="Calibri" panose="020F0502020204030204"/>
              </a:rPr>
              <a:t>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C4F8ED-1B86-439A-86AF-BA8441FB34F4}"/>
              </a:ext>
            </a:extLst>
          </p:cNvPr>
          <p:cNvCxnSpPr>
            <a:cxnSpLocks/>
          </p:cNvCxnSpPr>
          <p:nvPr/>
        </p:nvCxnSpPr>
        <p:spPr>
          <a:xfrm flipH="1">
            <a:off x="3457101" y="2716187"/>
            <a:ext cx="367107" cy="5007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15457EA-6162-4FA4-B7BB-66C7635A9AB5}"/>
              </a:ext>
            </a:extLst>
          </p:cNvPr>
          <p:cNvSpPr/>
          <p:nvPr/>
        </p:nvSpPr>
        <p:spPr>
          <a:xfrm>
            <a:off x="2879239" y="2621871"/>
            <a:ext cx="639919" cy="238709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4.5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FA3689-F135-423C-A5B8-5A85971F11D9}"/>
              </a:ext>
            </a:extLst>
          </p:cNvPr>
          <p:cNvSpPr/>
          <p:nvPr/>
        </p:nvSpPr>
        <p:spPr>
          <a:xfrm>
            <a:off x="2845872" y="2834283"/>
            <a:ext cx="6866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FRANCE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2D6C0-DC1A-42FE-8F74-6BECFB933483}"/>
              </a:ext>
            </a:extLst>
          </p:cNvPr>
          <p:cNvCxnSpPr/>
          <p:nvPr/>
        </p:nvCxnSpPr>
        <p:spPr>
          <a:xfrm rot="5400000">
            <a:off x="5721990" y="2237343"/>
            <a:ext cx="1017992" cy="2439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638591F7-A5EC-4A76-9165-2DD6711253C9}"/>
              </a:ext>
            </a:extLst>
          </p:cNvPr>
          <p:cNvSpPr/>
          <p:nvPr/>
        </p:nvSpPr>
        <p:spPr>
          <a:xfrm>
            <a:off x="5921712" y="1472650"/>
            <a:ext cx="642942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6810A9-6AB6-4FE3-93D5-C043C91EDAC8}"/>
              </a:ext>
            </a:extLst>
          </p:cNvPr>
          <p:cNvSpPr txBox="1"/>
          <p:nvPr/>
        </p:nvSpPr>
        <p:spPr>
          <a:xfrm>
            <a:off x="5921713" y="2758534"/>
            <a:ext cx="6399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ZA" sz="1350" dirty="0">
                <a:solidFill>
                  <a:srgbClr val="F37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CHINA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72546C-5621-48E5-8ADA-34B3F4EBBEBF}"/>
              </a:ext>
            </a:extLst>
          </p:cNvPr>
          <p:cNvCxnSpPr/>
          <p:nvPr/>
        </p:nvCxnSpPr>
        <p:spPr>
          <a:xfrm>
            <a:off x="6964098" y="2758535"/>
            <a:ext cx="243499" cy="13394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D496DEF-62B5-4FF1-81DA-B08ED070695A}"/>
              </a:ext>
            </a:extLst>
          </p:cNvPr>
          <p:cNvSpPr/>
          <p:nvPr/>
        </p:nvSpPr>
        <p:spPr>
          <a:xfrm>
            <a:off x="7207596" y="2758534"/>
            <a:ext cx="696472" cy="2770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</a:t>
            </a:r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6.5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A4F68F-C7A4-4BFA-9FBC-9CCF5DDD50E5}"/>
              </a:ext>
            </a:extLst>
          </p:cNvPr>
          <p:cNvSpPr/>
          <p:nvPr/>
        </p:nvSpPr>
        <p:spPr>
          <a:xfrm>
            <a:off x="7266105" y="2998633"/>
            <a:ext cx="579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JAPAN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D54FD5-F575-4D79-8E4B-3A95C2CF1984}"/>
              </a:ext>
            </a:extLst>
          </p:cNvPr>
          <p:cNvSpPr/>
          <p:nvPr/>
        </p:nvSpPr>
        <p:spPr>
          <a:xfrm>
            <a:off x="5385927" y="3990839"/>
            <a:ext cx="642942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</a:t>
            </a:r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7.7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EFBC1F-B35E-4489-9989-C21FECB76A88}"/>
              </a:ext>
            </a:extLst>
          </p:cNvPr>
          <p:cNvSpPr txBox="1"/>
          <p:nvPr/>
        </p:nvSpPr>
        <p:spPr>
          <a:xfrm>
            <a:off x="5420187" y="4233123"/>
            <a:ext cx="57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INDIA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9B1C06-687C-4CF9-9618-61CEA326DD7B}"/>
              </a:ext>
            </a:extLst>
          </p:cNvPr>
          <p:cNvCxnSpPr/>
          <p:nvPr/>
        </p:nvCxnSpPr>
        <p:spPr>
          <a:xfrm rot="5400000">
            <a:off x="5412716" y="3696158"/>
            <a:ext cx="589364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D24FFE-DD72-4AB2-9E25-BA429A21A0D2}"/>
              </a:ext>
            </a:extLst>
          </p:cNvPr>
          <p:cNvCxnSpPr/>
          <p:nvPr/>
        </p:nvCxnSpPr>
        <p:spPr>
          <a:xfrm>
            <a:off x="4528671" y="4205153"/>
            <a:ext cx="857256" cy="58936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36122-DA22-4608-B658-6EEB3443BB53}"/>
              </a:ext>
            </a:extLst>
          </p:cNvPr>
          <p:cNvSpPr/>
          <p:nvPr/>
        </p:nvSpPr>
        <p:spPr>
          <a:xfrm>
            <a:off x="5064456" y="4794517"/>
            <a:ext cx="642942" cy="267893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5.8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BE61F2F-260F-4A53-9F9D-79FE7AE138AE}"/>
              </a:ext>
            </a:extLst>
          </p:cNvPr>
          <p:cNvSpPr/>
          <p:nvPr/>
        </p:nvSpPr>
        <p:spPr>
          <a:xfrm>
            <a:off x="5706802" y="4801881"/>
            <a:ext cx="9401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BOTSWANA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2D743E-D974-4B4A-BE5C-B9DF689C7240}"/>
              </a:ext>
            </a:extLst>
          </p:cNvPr>
          <p:cNvCxnSpPr/>
          <p:nvPr/>
        </p:nvCxnSpPr>
        <p:spPr>
          <a:xfrm rot="10800000">
            <a:off x="3832150" y="4312311"/>
            <a:ext cx="483024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AA3139-1466-463B-99AF-159D54468D4D}"/>
              </a:ext>
            </a:extLst>
          </p:cNvPr>
          <p:cNvCxnSpPr/>
          <p:nvPr/>
        </p:nvCxnSpPr>
        <p:spPr>
          <a:xfrm rot="5400000">
            <a:off x="3644030" y="4499835"/>
            <a:ext cx="375645" cy="59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1D2B69BC-C59E-48D6-9DC9-8EE80266696A}"/>
              </a:ext>
            </a:extLst>
          </p:cNvPr>
          <p:cNvSpPr/>
          <p:nvPr/>
        </p:nvSpPr>
        <p:spPr>
          <a:xfrm>
            <a:off x="3466951" y="4687360"/>
            <a:ext cx="686670" cy="257397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6.3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76668A-D4F4-4C76-845C-61A4E149AAD1}"/>
              </a:ext>
            </a:extLst>
          </p:cNvPr>
          <p:cNvSpPr txBox="1"/>
          <p:nvPr/>
        </p:nvSpPr>
        <p:spPr>
          <a:xfrm>
            <a:off x="4105394" y="4709172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ZA" sz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NAMIBIA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94D8C9-1C4A-415A-9EC3-1FC69022F05B}"/>
              </a:ext>
            </a:extLst>
          </p:cNvPr>
          <p:cNvCxnSpPr/>
          <p:nvPr/>
        </p:nvCxnSpPr>
        <p:spPr>
          <a:xfrm rot="5400000">
            <a:off x="1581444" y="2061605"/>
            <a:ext cx="642942" cy="81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2C39343-5263-4EA1-BAF6-7F64FBA6D2BC}"/>
              </a:ext>
            </a:extLst>
          </p:cNvPr>
          <p:cNvSpPr/>
          <p:nvPr/>
        </p:nvSpPr>
        <p:spPr>
          <a:xfrm>
            <a:off x="1581853" y="1472651"/>
            <a:ext cx="817000" cy="1933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15.8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13C7EC-6440-4773-A3B2-AF609FA8FA7C}"/>
              </a:ext>
            </a:extLst>
          </p:cNvPr>
          <p:cNvSpPr txBox="1"/>
          <p:nvPr/>
        </p:nvSpPr>
        <p:spPr>
          <a:xfrm>
            <a:off x="1689011" y="2383484"/>
            <a:ext cx="473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ZA" sz="1350" dirty="0">
                <a:solidFill>
                  <a:srgbClr val="F37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USA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7EC499-680A-4FEA-A707-CAB740344DEE}"/>
              </a:ext>
            </a:extLst>
          </p:cNvPr>
          <p:cNvSpPr/>
          <p:nvPr/>
        </p:nvSpPr>
        <p:spPr>
          <a:xfrm>
            <a:off x="395536" y="5236433"/>
            <a:ext cx="902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KZN Exports to Global Markets = R145,85 Billion [11,25% of SA &amp; +650 products] </a:t>
            </a:r>
          </a:p>
          <a:p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KZN Imports from Global Markets (9,76%) = R124,28 Billion [9,76% of SA] </a:t>
            </a:r>
          </a:p>
          <a:p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SA Exports to Global Markets =R1 296,97 Billion</a:t>
            </a:r>
          </a:p>
          <a:p>
            <a:r>
              <a:rPr lang="en-GB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SA Imports from Global Markets =R1 273,27 Billion</a:t>
            </a:r>
          </a:p>
        </p:txBody>
      </p:sp>
    </p:spTree>
    <p:extLst>
      <p:ext uri="{BB962C8B-B14F-4D97-AF65-F5344CB8AC3E}">
        <p14:creationId xmlns:p14="http://schemas.microsoft.com/office/powerpoint/2010/main" val="103172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6D592E-DD19-4020-BFD7-D0A649D8B90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7021"/>
          </a:solidFill>
          <a:ln>
            <a:solidFill>
              <a:srgbClr val="F37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latin typeface="Calibri" panose="020F0502020204030204"/>
              </a:rPr>
              <a:t>``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755FC-24FB-4235-BBDF-A7912BE92EFA}"/>
              </a:ext>
            </a:extLst>
          </p:cNvPr>
          <p:cNvSpPr txBox="1"/>
          <p:nvPr/>
        </p:nvSpPr>
        <p:spPr>
          <a:xfrm>
            <a:off x="1230637" y="249064"/>
            <a:ext cx="659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cs typeface="Arial" pitchFamily="34" charset="0"/>
              </a:rPr>
              <a:t>KZN TOP 10 EXPORTS AFRICA MARKETS 2019 (Billions)</a:t>
            </a:r>
          </a:p>
        </p:txBody>
      </p:sp>
      <p:pic>
        <p:nvPicPr>
          <p:cNvPr id="4" name="Picture 3" descr="africaMap3-02.png">
            <a:extLst>
              <a:ext uri="{FF2B5EF4-FFF2-40B4-BE49-F238E27FC236}">
                <a16:creationId xmlns:a16="http://schemas.microsoft.com/office/drawing/2014/main" id="{58ED8A31-0A7C-4288-B08D-131ADCB5150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1204" y="1071551"/>
            <a:ext cx="3342857" cy="363809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003465-ACBE-40D2-BA5D-3DA5638F7559}"/>
              </a:ext>
            </a:extLst>
          </p:cNvPr>
          <p:cNvCxnSpPr/>
          <p:nvPr/>
        </p:nvCxnSpPr>
        <p:spPr>
          <a:xfrm rot="5400000" flipH="1" flipV="1">
            <a:off x="4204839" y="2839047"/>
            <a:ext cx="1500198" cy="119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3623D-16B8-4010-AA53-17E83F9A9375}"/>
              </a:ext>
            </a:extLst>
          </p:cNvPr>
          <p:cNvCxnSpPr/>
          <p:nvPr/>
        </p:nvCxnSpPr>
        <p:spPr>
          <a:xfrm>
            <a:off x="4954342" y="2089543"/>
            <a:ext cx="1339487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FEFBC79-85E3-4A26-A139-6F71D4AFC607}"/>
              </a:ext>
            </a:extLst>
          </p:cNvPr>
          <p:cNvSpPr/>
          <p:nvPr/>
        </p:nvSpPr>
        <p:spPr>
          <a:xfrm>
            <a:off x="6293829" y="1982386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Zambia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C57A79-2D05-433F-A141-156AECE78D6A}"/>
              </a:ext>
            </a:extLst>
          </p:cNvPr>
          <p:cNvSpPr/>
          <p:nvPr/>
        </p:nvSpPr>
        <p:spPr>
          <a:xfrm>
            <a:off x="7305113" y="1982386"/>
            <a:ext cx="658556" cy="179563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R3.3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15BB4E-45CB-4ECD-89D2-709D2F2A8B19}"/>
              </a:ext>
            </a:extLst>
          </p:cNvPr>
          <p:cNvCxnSpPr/>
          <p:nvPr/>
        </p:nvCxnSpPr>
        <p:spPr>
          <a:xfrm rot="5400000" flipH="1" flipV="1">
            <a:off x="5249620" y="2919414"/>
            <a:ext cx="482207" cy="119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1D9127-5BA5-4E93-B5A1-982EAE22855A}"/>
              </a:ext>
            </a:extLst>
          </p:cNvPr>
          <p:cNvCxnSpPr/>
          <p:nvPr/>
        </p:nvCxnSpPr>
        <p:spPr>
          <a:xfrm>
            <a:off x="5490127" y="2678907"/>
            <a:ext cx="803702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8C230065-06F9-428D-842A-D60BECE01EF7}"/>
              </a:ext>
            </a:extLst>
          </p:cNvPr>
          <p:cNvSpPr/>
          <p:nvPr/>
        </p:nvSpPr>
        <p:spPr>
          <a:xfrm>
            <a:off x="6293805" y="2571750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Tanzania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AA0B6-6478-4EB9-A151-2BBCB30A431B}"/>
              </a:ext>
            </a:extLst>
          </p:cNvPr>
          <p:cNvSpPr/>
          <p:nvPr/>
        </p:nvSpPr>
        <p:spPr>
          <a:xfrm>
            <a:off x="7305113" y="2571751"/>
            <a:ext cx="657133" cy="204184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R1.2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BA091C-7927-408D-9D77-773F9E4025B2}"/>
              </a:ext>
            </a:extLst>
          </p:cNvPr>
          <p:cNvCxnSpPr/>
          <p:nvPr/>
        </p:nvCxnSpPr>
        <p:spPr>
          <a:xfrm>
            <a:off x="5650839" y="3534972"/>
            <a:ext cx="642966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01D1C10-D244-4841-9515-BA73D4A2F8B1}"/>
              </a:ext>
            </a:extLst>
          </p:cNvPr>
          <p:cNvSpPr/>
          <p:nvPr/>
        </p:nvSpPr>
        <p:spPr>
          <a:xfrm>
            <a:off x="6195065" y="3400049"/>
            <a:ext cx="1122764" cy="228949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Mozambique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7A3AA3-0C1A-46A3-ADAC-EA0D899D2313}"/>
              </a:ext>
            </a:extLst>
          </p:cNvPr>
          <p:cNvSpPr/>
          <p:nvPr/>
        </p:nvSpPr>
        <p:spPr>
          <a:xfrm>
            <a:off x="7305114" y="3448408"/>
            <a:ext cx="642966" cy="203595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R2.8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D45518-D9A3-4BC2-926F-09464B8344D4}"/>
              </a:ext>
            </a:extLst>
          </p:cNvPr>
          <p:cNvCxnSpPr/>
          <p:nvPr/>
        </p:nvCxnSpPr>
        <p:spPr>
          <a:xfrm>
            <a:off x="5168656" y="4286262"/>
            <a:ext cx="1125149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4AEF1FE-58E5-47A2-AACE-1C740D7C881D}"/>
              </a:ext>
            </a:extLst>
          </p:cNvPr>
          <p:cNvSpPr/>
          <p:nvPr/>
        </p:nvSpPr>
        <p:spPr>
          <a:xfrm>
            <a:off x="6293805" y="4179105"/>
            <a:ext cx="890986" cy="18633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Swaziland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1E8DC3-6304-4502-AB42-94FE25C49DDA}"/>
              </a:ext>
            </a:extLst>
          </p:cNvPr>
          <p:cNvSpPr/>
          <p:nvPr/>
        </p:nvSpPr>
        <p:spPr>
          <a:xfrm>
            <a:off x="7305113" y="4135826"/>
            <a:ext cx="642966" cy="186334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R3.1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3D138B-F370-44D5-AA2B-E5EBD6D7476A}"/>
              </a:ext>
            </a:extLst>
          </p:cNvPr>
          <p:cNvCxnSpPr/>
          <p:nvPr/>
        </p:nvCxnSpPr>
        <p:spPr>
          <a:xfrm rot="5400000" flipH="1" flipV="1">
            <a:off x="4793012" y="4339245"/>
            <a:ext cx="642942" cy="119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A1B773-BA6E-4D9F-9810-0D3ED24826FF}"/>
              </a:ext>
            </a:extLst>
          </p:cNvPr>
          <p:cNvCxnSpPr/>
          <p:nvPr/>
        </p:nvCxnSpPr>
        <p:spPr>
          <a:xfrm>
            <a:off x="5115078" y="4661311"/>
            <a:ext cx="1178727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72F1BC7-1F37-4D5B-858D-0DFD5177E59C}"/>
              </a:ext>
            </a:extLst>
          </p:cNvPr>
          <p:cNvSpPr/>
          <p:nvPr/>
        </p:nvSpPr>
        <p:spPr>
          <a:xfrm>
            <a:off x="6260027" y="4554154"/>
            <a:ext cx="944588" cy="153111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Zimbabwe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8183B3-D1FB-46FB-A6D7-5992BAA6BC15}"/>
              </a:ext>
            </a:extLst>
          </p:cNvPr>
          <p:cNvSpPr/>
          <p:nvPr/>
        </p:nvSpPr>
        <p:spPr>
          <a:xfrm>
            <a:off x="7305113" y="4495333"/>
            <a:ext cx="642966" cy="186334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R2.3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96ABF0-B6DD-4814-BA72-FEA4B227D54F}"/>
              </a:ext>
            </a:extLst>
          </p:cNvPr>
          <p:cNvCxnSpPr/>
          <p:nvPr/>
        </p:nvCxnSpPr>
        <p:spPr>
          <a:xfrm rot="5400000" flipH="1" flipV="1">
            <a:off x="4912065" y="4707252"/>
            <a:ext cx="482207" cy="2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9CF87901-F75D-488F-B87A-F10A5E942F75}"/>
              </a:ext>
            </a:extLst>
          </p:cNvPr>
          <p:cNvSpPr/>
          <p:nvPr/>
        </p:nvSpPr>
        <p:spPr>
          <a:xfrm>
            <a:off x="4579293" y="4875625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Lesotho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42A8512-984B-4129-A089-B91CCEE0FC42}"/>
              </a:ext>
            </a:extLst>
          </p:cNvPr>
          <p:cNvSpPr/>
          <p:nvPr/>
        </p:nvSpPr>
        <p:spPr>
          <a:xfrm>
            <a:off x="5436525" y="4875625"/>
            <a:ext cx="589388" cy="214314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R1.9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4CBACE-9355-462F-A9A3-6C931F8DA2F3}"/>
              </a:ext>
            </a:extLst>
          </p:cNvPr>
          <p:cNvCxnSpPr/>
          <p:nvPr/>
        </p:nvCxnSpPr>
        <p:spPr>
          <a:xfrm rot="5400000" flipH="1" flipV="1">
            <a:off x="4551908" y="4420208"/>
            <a:ext cx="482207" cy="1191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A8B5DEF-6704-41CD-A5E7-FF572E3DD22B}"/>
              </a:ext>
            </a:extLst>
          </p:cNvPr>
          <p:cNvCxnSpPr/>
          <p:nvPr/>
        </p:nvCxnSpPr>
        <p:spPr>
          <a:xfrm>
            <a:off x="2757624" y="4661311"/>
            <a:ext cx="2035388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8E6508A7-9E28-40FD-B6B6-719430D134D7}"/>
              </a:ext>
            </a:extLst>
          </p:cNvPr>
          <p:cNvSpPr/>
          <p:nvPr/>
        </p:nvSpPr>
        <p:spPr>
          <a:xfrm>
            <a:off x="2131021" y="4554154"/>
            <a:ext cx="626603" cy="213124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R5.8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3A602E-E635-498A-9F75-C280E40A3593}"/>
              </a:ext>
            </a:extLst>
          </p:cNvPr>
          <p:cNvSpPr/>
          <p:nvPr/>
        </p:nvSpPr>
        <p:spPr>
          <a:xfrm>
            <a:off x="1025894" y="4554154"/>
            <a:ext cx="1195897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Botswana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3F293D-2C3D-44BE-9C65-5E67C37A4982}"/>
              </a:ext>
            </a:extLst>
          </p:cNvPr>
          <p:cNvCxnSpPr/>
          <p:nvPr/>
        </p:nvCxnSpPr>
        <p:spPr>
          <a:xfrm>
            <a:off x="2757624" y="4071948"/>
            <a:ext cx="1768091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456218-748B-4AB2-9656-3259636B0088}"/>
              </a:ext>
            </a:extLst>
          </p:cNvPr>
          <p:cNvSpPr/>
          <p:nvPr/>
        </p:nvSpPr>
        <p:spPr>
          <a:xfrm>
            <a:off x="2131021" y="3964791"/>
            <a:ext cx="626603" cy="211932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R6.3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925E84-FAF5-43A5-8ADB-8691A0D35D65}"/>
              </a:ext>
            </a:extLst>
          </p:cNvPr>
          <p:cNvSpPr/>
          <p:nvPr/>
        </p:nvSpPr>
        <p:spPr>
          <a:xfrm>
            <a:off x="1177106" y="3936999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Namibia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AF67781-A307-4722-99C4-136AF04E667F}"/>
              </a:ext>
            </a:extLst>
          </p:cNvPr>
          <p:cNvCxnSpPr/>
          <p:nvPr/>
        </p:nvCxnSpPr>
        <p:spPr>
          <a:xfrm>
            <a:off x="2757624" y="3482584"/>
            <a:ext cx="1714512" cy="119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5F0303-1E33-40C3-B89B-0C026A9DBBF8}"/>
              </a:ext>
            </a:extLst>
          </p:cNvPr>
          <p:cNvSpPr/>
          <p:nvPr/>
        </p:nvSpPr>
        <p:spPr>
          <a:xfrm>
            <a:off x="2180953" y="3375427"/>
            <a:ext cx="576671" cy="276576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R1.6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C754427-9EEC-4C96-8C91-C944AC8BD661}"/>
              </a:ext>
            </a:extLst>
          </p:cNvPr>
          <p:cNvSpPr/>
          <p:nvPr/>
        </p:nvSpPr>
        <p:spPr>
          <a:xfrm>
            <a:off x="1191664" y="3363526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Angola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7CF567-FF09-4053-B098-CB47832482B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5650840" y="2827422"/>
            <a:ext cx="610426" cy="214314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BC9D6-95D4-442C-9693-98BA00D684AC}"/>
              </a:ext>
            </a:extLst>
          </p:cNvPr>
          <p:cNvSpPr/>
          <p:nvPr/>
        </p:nvSpPr>
        <p:spPr>
          <a:xfrm>
            <a:off x="7306536" y="2938820"/>
            <a:ext cx="657133" cy="148286"/>
          </a:xfrm>
          <a:prstGeom prst="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 1.2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D180085-482A-47CA-8171-6C268A14E16C}"/>
              </a:ext>
            </a:extLst>
          </p:cNvPr>
          <p:cNvSpPr/>
          <p:nvPr/>
        </p:nvSpPr>
        <p:spPr>
          <a:xfrm>
            <a:off x="6261265" y="2934579"/>
            <a:ext cx="857208" cy="214314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ZA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Kenya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3646DF-E8F5-46B3-BA46-6D4F63DE639A}"/>
              </a:ext>
            </a:extLst>
          </p:cNvPr>
          <p:cNvSpPr txBox="1"/>
          <p:nvPr/>
        </p:nvSpPr>
        <p:spPr>
          <a:xfrm>
            <a:off x="1191664" y="5365375"/>
            <a:ext cx="5894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KZN Exports to Africa = R37,39 Billion [10,87% of SA]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SA Exports to Africa = R343,99 Billion</a:t>
            </a:r>
          </a:p>
          <a:p>
            <a:endParaRPr lang="en-ZA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557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D36EAF-D90B-4142-9C1E-519B579A0D5F}"/>
              </a:ext>
            </a:extLst>
          </p:cNvPr>
          <p:cNvSpPr txBox="1">
            <a:spLocks noChangeArrowheads="1"/>
          </p:cNvSpPr>
          <p:nvPr/>
        </p:nvSpPr>
        <p:spPr>
          <a:xfrm>
            <a:off x="610834" y="781399"/>
            <a:ext cx="7439245" cy="70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+mn-lt"/>
              </a:rPr>
              <a:t>THE AFCFTA: BOOSTING INTRA-AFRICA TRADE</a:t>
            </a:r>
            <a:endParaRPr lang="en-GB" sz="24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4EF19F-E200-4A72-86FC-B9F3461DBBC9}"/>
              </a:ext>
            </a:extLst>
          </p:cNvPr>
          <p:cNvSpPr txBox="1">
            <a:spLocks/>
          </p:cNvSpPr>
          <p:nvPr/>
        </p:nvSpPr>
        <p:spPr>
          <a:xfrm>
            <a:off x="610834" y="1234983"/>
            <a:ext cx="7439245" cy="5173040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According to UNECA, </a:t>
            </a:r>
            <a:r>
              <a:rPr lang="en-ZA" sz="1800" dirty="0" err="1">
                <a:latin typeface="+mj-lt"/>
                <a:cs typeface="Arial" panose="020B0604020202020204" pitchFamily="34" charset="0"/>
              </a:rPr>
              <a:t>AfCFTA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 promises to unlock intra-Africa trade to grow by 52% by 2022.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+mj-lt"/>
                <a:cs typeface="Arial" panose="020B0604020202020204" pitchFamily="34" charset="0"/>
              </a:rPr>
              <a:t>In 2015 </a:t>
            </a:r>
            <a:r>
              <a:rPr lang="en-ZA" sz="1800" dirty="0">
                <a:latin typeface="+mj-lt"/>
                <a:cs typeface="Arial" panose="020B0604020202020204" pitchFamily="34" charset="0"/>
              </a:rPr>
              <a:t>WTO provided a comparative analysis of intra-regional trade as follows:</a:t>
            </a:r>
          </a:p>
          <a:p>
            <a:pPr marL="633062" lvl="1" algn="just">
              <a:buFont typeface="Wingdings" panose="05000000000000000000" pitchFamily="2" charset="2"/>
              <a:buChar char="q"/>
            </a:pPr>
            <a:r>
              <a:rPr lang="en-ZA" sz="1800" dirty="0">
                <a:latin typeface="+mj-lt"/>
                <a:cs typeface="Arial" panose="020B0604020202020204" pitchFamily="34" charset="0"/>
              </a:rPr>
              <a:t>intra-Africa trade at 18%;</a:t>
            </a:r>
          </a:p>
          <a:p>
            <a:pPr marL="633062" lvl="1" algn="just">
              <a:buFont typeface="Wingdings" panose="05000000000000000000" pitchFamily="2" charset="2"/>
              <a:buChar char="q"/>
            </a:pPr>
            <a:r>
              <a:rPr lang="en-ZA" sz="1800" dirty="0">
                <a:latin typeface="+mj-lt"/>
                <a:cs typeface="Arial" panose="020B0604020202020204" pitchFamily="34" charset="0"/>
              </a:rPr>
              <a:t>intra-Asian trade at 52%;</a:t>
            </a:r>
          </a:p>
          <a:p>
            <a:pPr marL="633062" lvl="1" algn="just">
              <a:buFont typeface="Wingdings" panose="05000000000000000000" pitchFamily="2" charset="2"/>
              <a:buChar char="q"/>
            </a:pPr>
            <a:r>
              <a:rPr lang="en-ZA" sz="1800" dirty="0">
                <a:latin typeface="+mj-lt"/>
                <a:cs typeface="Arial" panose="020B0604020202020204" pitchFamily="34" charset="0"/>
              </a:rPr>
              <a:t>intra-North American trade at 50%; and </a:t>
            </a:r>
          </a:p>
          <a:p>
            <a:pPr marL="633062" lvl="1" algn="just">
              <a:buFont typeface="Wingdings" panose="05000000000000000000" pitchFamily="2" charset="2"/>
              <a:buChar char="q"/>
            </a:pPr>
            <a:r>
              <a:rPr lang="en-ZA" sz="1800" dirty="0">
                <a:latin typeface="+mj-lt"/>
                <a:cs typeface="Arial" panose="020B0604020202020204" pitchFamily="34" charset="0"/>
              </a:rPr>
              <a:t>intra-EU trade at 70%.</a:t>
            </a:r>
          </a:p>
          <a:p>
            <a:pPr marL="369286" lvl="1" indent="0" algn="just">
              <a:buFont typeface="Arial" panose="020B0604020202020204" pitchFamily="34" charset="0"/>
              <a:buNone/>
            </a:pPr>
            <a:endParaRPr lang="en-US" sz="1800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n-ZA" sz="1800" dirty="0">
                <a:latin typeface="+mj-lt"/>
                <a:cs typeface="Arial" panose="020B0604020202020204" pitchFamily="34" charset="0"/>
              </a:rPr>
              <a:t>Africa’s share of world trade estimated to be at 3%. This proves that Africa needs to do more to expedite market integration</a:t>
            </a:r>
            <a:r>
              <a:rPr lang="en-US" sz="18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10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4" y="285168"/>
            <a:ext cx="8496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ZA" sz="2400" b="1" dirty="0">
                <a:ea typeface="ＭＳ Ｐゴシック" pitchFamily="36" charset="-128"/>
                <a:cs typeface="Arial" panose="020B0604020202020204" pitchFamily="34" charset="0"/>
              </a:rPr>
              <a:t>BENEFITS TO INCREASING INTRA-AFRICA TRADE</a:t>
            </a:r>
            <a:endParaRPr lang="en-US" sz="2400" b="1" dirty="0">
              <a:ea typeface="ＭＳ Ｐゴシック" pitchFamily="36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B0F12-F867-4179-86D7-6628ED2FF0C2}"/>
              </a:ext>
            </a:extLst>
          </p:cNvPr>
          <p:cNvSpPr txBox="1"/>
          <p:nvPr/>
        </p:nvSpPr>
        <p:spPr>
          <a:xfrm>
            <a:off x="323528" y="724564"/>
            <a:ext cx="8136904" cy="5488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b="1" dirty="0">
                <a:ea typeface="ＭＳ Ｐゴシック" pitchFamily="36" charset="-128"/>
                <a:cs typeface="Arial" panose="020B0604020202020204" pitchFamily="34" charset="0"/>
              </a:rPr>
              <a:t>Intra-Africa Trade </a:t>
            </a:r>
            <a:r>
              <a:rPr lang="en-GB" dirty="0">
                <a:solidFill>
                  <a:srgbClr val="101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helps grow </a:t>
            </a:r>
            <a:r>
              <a:rPr lang="en-GB" b="1" dirty="0">
                <a:solidFill>
                  <a:srgbClr val="101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economies, creates jobs, and reduces poverty</a:t>
            </a:r>
            <a:r>
              <a:rPr lang="en-GB" dirty="0">
                <a:solidFill>
                  <a:srgbClr val="101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36" charset="-128"/>
                <a:cs typeface="Arial" panose="020B0604020202020204" pitchFamily="34" charset="0"/>
              </a:rPr>
              <a:t>In March 2018, the signing of the African Continental Free Trade Area Agreement (</a:t>
            </a:r>
            <a:r>
              <a:rPr lang="en-GB" dirty="0" err="1">
                <a:ea typeface="ＭＳ Ｐゴシック" pitchFamily="36" charset="-128"/>
                <a:cs typeface="Arial" panose="020B0604020202020204" pitchFamily="34" charset="0"/>
              </a:rPr>
              <a:t>AfCFTA</a:t>
            </a:r>
            <a:r>
              <a:rPr lang="en-GB" dirty="0">
                <a:ea typeface="ＭＳ Ｐゴシック" pitchFamily="36" charset="-128"/>
                <a:cs typeface="Arial" panose="020B0604020202020204" pitchFamily="34" charset="0"/>
              </a:rPr>
              <a:t>). This will see a single African market of over </a:t>
            </a:r>
            <a:r>
              <a:rPr lang="en-GB" b="1" dirty="0">
                <a:ea typeface="ＭＳ Ｐゴシック" pitchFamily="36" charset="-128"/>
                <a:cs typeface="Arial" panose="020B0604020202020204" pitchFamily="34" charset="0"/>
              </a:rPr>
              <a:t>a billion consumers with a total GDP of over US$3 trillion</a:t>
            </a:r>
            <a:r>
              <a:rPr lang="en-GB" dirty="0">
                <a:ea typeface="ＭＳ Ｐゴシック" pitchFamily="36" charset="-128"/>
                <a:cs typeface="Arial" panose="020B0604020202020204" pitchFamily="34" charset="0"/>
              </a:rPr>
              <a:t>. 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dirty="0">
                <a:ea typeface="ＭＳ Ｐゴシック" pitchFamily="36" charset="-128"/>
                <a:cs typeface="Arial" panose="020B0604020202020204" pitchFamily="34" charset="0"/>
              </a:rPr>
              <a:t>The share of Intra-African exports as a percentage of total African exports has increased from about 10% in 1995 to around </a:t>
            </a:r>
            <a:r>
              <a:rPr lang="en-GB" b="1" dirty="0">
                <a:ea typeface="ＭＳ Ｐゴシック" pitchFamily="36" charset="-128"/>
                <a:cs typeface="Arial" panose="020B0604020202020204" pitchFamily="34" charset="0"/>
              </a:rPr>
              <a:t>17% in 2017</a:t>
            </a:r>
            <a:r>
              <a:rPr lang="en-GB" dirty="0">
                <a:ea typeface="ＭＳ Ｐゴシック" pitchFamily="36" charset="-128"/>
                <a:cs typeface="Arial" panose="020B0604020202020204" pitchFamily="34" charset="0"/>
              </a:rPr>
              <a:t>. </a:t>
            </a:r>
            <a:endParaRPr lang="en-ZA" dirty="0">
              <a:ea typeface="ＭＳ Ｐゴシック" pitchFamily="36" charset="-128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When African countries trade with themselves they exchange </a:t>
            </a:r>
            <a:r>
              <a:rPr lang="en-US" b="1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manufactured and processed goods</a:t>
            </a:r>
            <a:r>
              <a:rPr lang="en-US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have more </a:t>
            </a:r>
            <a:r>
              <a:rPr lang="en-US" b="1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knowledge transfer</a:t>
            </a:r>
            <a:r>
              <a:rPr lang="en-US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b="1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more value</a:t>
            </a:r>
            <a:r>
              <a:rPr lang="en-US" dirty="0">
                <a:solidFill>
                  <a:srgbClr val="10101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Trade diversification 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exports is important as it allows countries to </a:t>
            </a: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build resilience 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movements in demand.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dirty="0">
                <a:ea typeface="Calibri" panose="020F0502020204030204" pitchFamily="34" charset="0"/>
                <a:cs typeface="Times New Roman" panose="02020603050405020304" pitchFamily="18" charset="0"/>
              </a:rPr>
              <a:t>Intra-Africa Trade 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supports a s</a:t>
            </a: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hift from an over dependence on commodities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higher value-added products and services.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Economic diversification 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allows for more </a:t>
            </a: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inclusion of small and medium sized enterprises.</a:t>
            </a:r>
            <a:endParaRPr lang="en-ZA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ZA" b="1" dirty="0">
                <a:ea typeface="ＭＳ Ｐゴシック" pitchFamily="36" charset="-128"/>
                <a:cs typeface="Arial" panose="020B0604020202020204" pitchFamily="34" charset="0"/>
              </a:rPr>
              <a:t>Intra-Africa Trade </a:t>
            </a: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offers potential for agricultural products </a:t>
            </a:r>
            <a:r>
              <a:rPr lang="en-Z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Z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will increase trade in agricultural products. </a:t>
            </a:r>
          </a:p>
        </p:txBody>
      </p:sp>
    </p:spTree>
    <p:extLst>
      <p:ext uri="{BB962C8B-B14F-4D97-AF65-F5344CB8AC3E}">
        <p14:creationId xmlns:p14="http://schemas.microsoft.com/office/powerpoint/2010/main" val="14663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537" y="476672"/>
            <a:ext cx="8748463" cy="482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marL="270510" algn="just">
              <a:lnSpc>
                <a:spcPct val="115000"/>
              </a:lnSpc>
              <a:spcAft>
                <a:spcPts val="1000"/>
              </a:spcAft>
            </a:pPr>
            <a:r>
              <a:rPr lang="en-ZA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MARKETS ACCESS INITIATIVES TO GROW INTRA-AFRICA TRADE:</a:t>
            </a:r>
            <a:endParaRPr lang="en-ZA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Market Development Initiative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Trade Commissioners, Investment Promotion Agencies, Exports Councils, etc.</a:t>
            </a:r>
            <a:endParaRPr lang="en-ZA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Trade regulation and compliance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Intertek, Bureau Veritas, SGS,</a:t>
            </a:r>
            <a:endParaRPr lang="en-ZA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Online/Physical Trade Mission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(Conference and B2B arranges for promotion of intra Africa trade)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Encourage the participation </a:t>
            </a: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of SMME in international Trade</a:t>
            </a:r>
            <a:endParaRPr lang="en-ZA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Follow up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with inbound and outbound missions to enhance market </a:t>
            </a: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penetration within 6 months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of post initial trade engagement.</a:t>
            </a:r>
            <a:endParaRPr lang="en-ZA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B2B arranges for promotion of intra Africa trade at least once per annum.</a:t>
            </a:r>
            <a:endParaRPr lang="en-ZA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Hosting of delegates 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from Key African Markets at </a:t>
            </a:r>
            <a:r>
              <a:rPr lang="en-US" b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KZN Export Week, KZN Investment Conference</a:t>
            </a:r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etc.</a:t>
            </a:r>
            <a:endParaRPr lang="en-US" b="1" dirty="0">
              <a:ea typeface="ＭＳ Ｐゴシック" pitchFamily="36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9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789385" y="1663119"/>
            <a:ext cx="5502085" cy="9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539552" y="553054"/>
            <a:ext cx="6857999" cy="5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0" algn="l"/>
              </a:tabLst>
            </a:pPr>
            <a:r>
              <a:rPr lang="en-GB" sz="2400" b="1" dirty="0">
                <a:solidFill>
                  <a:prstClr val="black"/>
                </a:solidFill>
                <a:latin typeface="Calibri"/>
              </a:rPr>
              <a:t>KZN EXPORT INFORMATION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C1DF0-56F3-4212-917C-E7E6534FB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52" y="1398908"/>
            <a:ext cx="8772895" cy="40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0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resentation - manufacturing pic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5013" y="3067250"/>
            <a:ext cx="7198239" cy="20428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225B3D-1F3C-4E76-A3E0-EAE0FFF1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006034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Trade &amp; Investment KwaZulu-Natal, </a:t>
            </a:r>
          </a:p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The Official Trade </a:t>
            </a:r>
            <a:r>
              <a:rPr lang="tr-T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and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Investment</a:t>
            </a:r>
            <a:r>
              <a:rPr lang="tr-TR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Promotion Agency </a:t>
            </a:r>
          </a:p>
          <a:p>
            <a:pPr algn="ctr"/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of the KwaZulu-Natal Provincial Government and Home of the  </a:t>
            </a:r>
          </a:p>
          <a:p>
            <a:pPr algn="ctr"/>
            <a:endParaRPr lang="en-US" sz="2700" b="1" dirty="0">
              <a:solidFill>
                <a:schemeClr val="accent6">
                  <a:lumMod val="75000"/>
                </a:schemeClr>
              </a:solidFill>
              <a:cs typeface="Tahoma" pitchFamily="34" charset="0"/>
            </a:endParaRP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06E369EC-2187-46F9-9F12-1E4A58C509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54" y="2533913"/>
            <a:ext cx="2170460" cy="53333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22242" y="653350"/>
            <a:ext cx="61566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2700" b="1" cap="all" dirty="0">
                <a:solidFill>
                  <a:srgbClr val="70AD47">
                    <a:lumMod val="75000"/>
                  </a:srgbClr>
                </a:solidFill>
                <a:latin typeface="Calibri Light" panose="020F0302020204030204"/>
                <a:ea typeface="ＭＳ Ｐゴシック" pitchFamily="36" charset="-128"/>
                <a:cs typeface="Tahoma" pitchFamily="34" charset="0"/>
              </a:rPr>
              <a:t>Major Companies in Kwazulu-Natal</a:t>
            </a:r>
          </a:p>
        </p:txBody>
      </p:sp>
      <p:pic>
        <p:nvPicPr>
          <p:cNvPr id="2" name="Picture 6" descr="Toyota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9" y="1538790"/>
            <a:ext cx="1531070" cy="3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\\TIKDC\Users\Lester\My Documents\My Pictures\Tongaat.jpg"/>
          <p:cNvPicPr>
            <a:picLocks noChangeAspect="1" noChangeArrowheads="1"/>
          </p:cNvPicPr>
          <p:nvPr/>
        </p:nvPicPr>
        <p:blipFill>
          <a:blip r:embed="rId4" cstate="print"/>
          <a:srcRect r="42041"/>
          <a:stretch>
            <a:fillRect/>
          </a:stretch>
        </p:blipFill>
        <p:spPr bwMode="auto">
          <a:xfrm>
            <a:off x="1547664" y="3320988"/>
            <a:ext cx="1360952" cy="335162"/>
          </a:xfrm>
          <a:prstGeom prst="rect">
            <a:avLst/>
          </a:prstGeom>
          <a:noFill/>
        </p:spPr>
      </p:pic>
      <p:pic>
        <p:nvPicPr>
          <p:cNvPr id="11" name="Picture 7" descr="\\TIKDC\Users\Lester\My Documents\My Pictures\sappi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4110" y="3234752"/>
            <a:ext cx="1027997" cy="678942"/>
          </a:xfrm>
          <a:prstGeom prst="rect">
            <a:avLst/>
          </a:prstGeom>
          <a:noFill/>
        </p:spPr>
      </p:pic>
      <p:pic>
        <p:nvPicPr>
          <p:cNvPr id="12" name="Picture 3" descr="\\TIKDC\Users\Lester\My Documents\My Pictures\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0093" y="3428999"/>
            <a:ext cx="880780" cy="330011"/>
          </a:xfrm>
          <a:prstGeom prst="rect">
            <a:avLst/>
          </a:prstGeom>
          <a:noFill/>
        </p:spPr>
      </p:pic>
      <p:pic>
        <p:nvPicPr>
          <p:cNvPr id="14" name="Picture 5" descr="\\TIKDC\Users\Lester\My Documents\My Pictures\logo_tat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6296" y="1538791"/>
            <a:ext cx="1220010" cy="486055"/>
          </a:xfrm>
          <a:prstGeom prst="rect">
            <a:avLst/>
          </a:prstGeom>
          <a:noFill/>
        </p:spPr>
      </p:pic>
      <p:pic>
        <p:nvPicPr>
          <p:cNvPr id="15" name="Picture 6" descr="\\TIKDC\Users\Lester\My Documents\My Pictures\mondi_log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0338" y="2348321"/>
            <a:ext cx="977837" cy="350945"/>
          </a:xfrm>
          <a:prstGeom prst="rect">
            <a:avLst/>
          </a:prstGeom>
          <a:noFill/>
        </p:spPr>
      </p:pic>
      <p:pic>
        <p:nvPicPr>
          <p:cNvPr id="17417" name="Picture 9" descr="\\TIKDC\Users\Lester\My Documents\My Pictures\bhpbilliton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7091" y="3969059"/>
            <a:ext cx="838145" cy="564009"/>
          </a:xfrm>
          <a:prstGeom prst="rect">
            <a:avLst/>
          </a:prstGeom>
          <a:noFill/>
        </p:spPr>
      </p:pic>
      <p:pic>
        <p:nvPicPr>
          <p:cNvPr id="17418" name="Picture 10" descr="\\TIKDC\Users\Lester\My Documents\My Pictures\BASF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04405" y="1538790"/>
            <a:ext cx="623770" cy="566459"/>
          </a:xfrm>
          <a:prstGeom prst="rect">
            <a:avLst/>
          </a:prstGeom>
          <a:noFill/>
        </p:spPr>
      </p:pic>
      <p:pic>
        <p:nvPicPr>
          <p:cNvPr id="17419" name="Picture 11" descr="\\TIKDC\Users\Lester\My Documents\My Pictures\ArcelorMittal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20807" y="4077071"/>
            <a:ext cx="856772" cy="380570"/>
          </a:xfrm>
          <a:prstGeom prst="rect">
            <a:avLst/>
          </a:prstGeom>
          <a:noFill/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886" y="4671138"/>
            <a:ext cx="853272" cy="42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lever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491214" y="1538790"/>
            <a:ext cx="644259" cy="648072"/>
          </a:xfrm>
          <a:prstGeom prst="rect">
            <a:avLst/>
          </a:prstGeom>
          <a:noFill/>
        </p:spPr>
      </p:pic>
      <p:pic>
        <p:nvPicPr>
          <p:cNvPr id="17" name="Picture 12" descr="SAB logo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09683" y="2294875"/>
            <a:ext cx="698455" cy="648808"/>
          </a:xfrm>
          <a:prstGeom prst="rect">
            <a:avLst/>
          </a:prstGeom>
          <a:noFill/>
        </p:spPr>
      </p:pic>
      <p:pic>
        <p:nvPicPr>
          <p:cNvPr id="18" name="Picture 20" descr="BP 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8815" y="4617131"/>
            <a:ext cx="558764" cy="551550"/>
          </a:xfrm>
          <a:prstGeom prst="rect">
            <a:avLst/>
          </a:prstGeom>
          <a:noFill/>
        </p:spPr>
      </p:pic>
      <p:pic>
        <p:nvPicPr>
          <p:cNvPr id="19" name="Picture 22" descr="Go to www.shell.com">
            <a:hlinkClick r:id="rId18" tooltip="Go to www.shell.com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58055" y="4617133"/>
            <a:ext cx="651892" cy="591997"/>
          </a:xfrm>
          <a:prstGeom prst="rect">
            <a:avLst/>
          </a:prstGeom>
          <a:noFill/>
        </p:spPr>
      </p:pic>
      <p:pic>
        <p:nvPicPr>
          <p:cNvPr id="21" name="Picture 38" descr="http://www.grindrod.co.za/App_Themes/Default/Images/Banner.jpg"/>
          <p:cNvPicPr>
            <a:picLocks noChangeAspect="1" noChangeArrowheads="1"/>
          </p:cNvPicPr>
          <p:nvPr/>
        </p:nvPicPr>
        <p:blipFill>
          <a:blip r:embed="rId20" cstate="print"/>
          <a:srcRect l="4136" r="77039"/>
          <a:stretch>
            <a:fillRect/>
          </a:stretch>
        </p:blipFill>
        <p:spPr bwMode="auto">
          <a:xfrm>
            <a:off x="5823181" y="2312126"/>
            <a:ext cx="964007" cy="629953"/>
          </a:xfrm>
          <a:prstGeom prst="rect">
            <a:avLst/>
          </a:prstGeom>
          <a:noFill/>
        </p:spPr>
      </p:pic>
      <p:pic>
        <p:nvPicPr>
          <p:cNvPr id="23" name="Picture 44" descr="http://www.npc.co.za/layouts/cust_npc2010/grafx/partners.jpg"/>
          <p:cNvPicPr>
            <a:picLocks noChangeAspect="1" noChangeArrowheads="1"/>
          </p:cNvPicPr>
          <p:nvPr/>
        </p:nvPicPr>
        <p:blipFill>
          <a:blip r:embed="rId21" cstate="print"/>
          <a:srcRect l="11422" t="4332" r="6106"/>
          <a:stretch>
            <a:fillRect/>
          </a:stretch>
        </p:blipFill>
        <p:spPr bwMode="auto">
          <a:xfrm>
            <a:off x="1763689" y="3753037"/>
            <a:ext cx="1064971" cy="1867525"/>
          </a:xfrm>
          <a:prstGeom prst="rect">
            <a:avLst/>
          </a:prstGeom>
          <a:noFill/>
        </p:spPr>
      </p:pic>
      <p:pic>
        <p:nvPicPr>
          <p:cNvPr id="24" name="Picture 2" descr="http://www.mrprice.co.za/Images/CapLogo.pn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87935" y="3428999"/>
            <a:ext cx="793889" cy="431462"/>
          </a:xfrm>
          <a:prstGeom prst="rect">
            <a:avLst/>
          </a:prstGeom>
          <a:noFill/>
        </p:spPr>
      </p:pic>
      <p:pic>
        <p:nvPicPr>
          <p:cNvPr id="25" name="Picture 2" descr="http://www.bellequipment.com/templates/internet/images.nsf/2011_MainWeb.jpg"/>
          <p:cNvPicPr>
            <a:picLocks noChangeAspect="1" noChangeArrowheads="1"/>
          </p:cNvPicPr>
          <p:nvPr/>
        </p:nvPicPr>
        <p:blipFill>
          <a:blip r:embed="rId24" cstate="print"/>
          <a:srcRect l="90164" t="60606" b="9090"/>
          <a:stretch>
            <a:fillRect/>
          </a:stretch>
        </p:blipFill>
        <p:spPr bwMode="auto">
          <a:xfrm>
            <a:off x="3059833" y="2078850"/>
            <a:ext cx="831484" cy="251705"/>
          </a:xfrm>
          <a:prstGeom prst="rect">
            <a:avLst/>
          </a:prstGeom>
          <a:noFill/>
        </p:spPr>
      </p:pic>
      <p:pic>
        <p:nvPicPr>
          <p:cNvPr id="2050" name="Picture 2" descr="http://media3.picsearch.com/is?f9TRHlGDxAH980dWH76yj3-lCIQ_bt8RwJMeIMcM2CU&amp;height=199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47664" y="1376772"/>
            <a:ext cx="1512168" cy="882468"/>
          </a:xfrm>
          <a:prstGeom prst="rect">
            <a:avLst/>
          </a:prstGeom>
          <a:noFill/>
        </p:spPr>
      </p:pic>
      <p:pic>
        <p:nvPicPr>
          <p:cNvPr id="26" name="Picture 2" descr="Hulamin Aluminium (Aluminum)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789803" y="2456893"/>
            <a:ext cx="1122164" cy="771526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0A73B1-4821-4612-BC06-B75497D95DE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27010" y="2139449"/>
            <a:ext cx="1506278" cy="507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72E14E-8DF7-4492-8E5D-729FABF47E6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40718" y="2749917"/>
            <a:ext cx="1306946" cy="366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A6BD84-93C6-4466-A0D2-43E59F9882F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172108" y="3093027"/>
            <a:ext cx="1506278" cy="647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858ADF-837C-4E0E-86AF-2DD12DDF1D0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995343" y="4036491"/>
            <a:ext cx="1626917" cy="56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89F80-CADF-4088-B6A0-27B673B10322}"/>
              </a:ext>
            </a:extLst>
          </p:cNvPr>
          <p:cNvPicPr>
            <a:picLocks noChangeAspect="1"/>
          </p:cNvPicPr>
          <p:nvPr/>
        </p:nvPicPr>
        <p:blipFill rotWithShape="1">
          <a:blip r:embed="rId31"/>
          <a:srcRect l="6799" t="2995" r="27127" b="11000"/>
          <a:stretch/>
        </p:blipFill>
        <p:spPr>
          <a:xfrm>
            <a:off x="7822367" y="4036490"/>
            <a:ext cx="1134124" cy="5607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5AE3B-F5EE-4F35-8528-833C38410AE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85602" y="5288285"/>
            <a:ext cx="2427741" cy="5727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1607D-7313-4730-9446-50A9E8D8724A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3853" y="3913694"/>
            <a:ext cx="1187817" cy="8671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A82A75-FEAB-44A1-9DDF-7F26B0847A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01322" y="1906678"/>
            <a:ext cx="1276841" cy="53130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B01D5A0-5222-4242-9C63-7585DB1A372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39734" y="5030102"/>
            <a:ext cx="1154114" cy="830962"/>
          </a:xfrm>
          <a:prstGeom prst="rect">
            <a:avLst/>
          </a:prstGeom>
        </p:spPr>
      </p:pic>
      <p:pic>
        <p:nvPicPr>
          <p:cNvPr id="2048" name="Picture 2047">
            <a:extLst>
              <a:ext uri="{FF2B5EF4-FFF2-40B4-BE49-F238E27FC236}">
                <a16:creationId xmlns:a16="http://schemas.microsoft.com/office/drawing/2014/main" id="{C1BC2B7F-F4F5-40ED-9ED3-95661A5C3AD8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034717" y="5347203"/>
            <a:ext cx="1438275" cy="485775"/>
          </a:xfrm>
          <a:prstGeom prst="rect">
            <a:avLst/>
          </a:prstGeom>
        </p:spPr>
      </p:pic>
      <p:pic>
        <p:nvPicPr>
          <p:cNvPr id="2049" name="Picture 2048">
            <a:extLst>
              <a:ext uri="{FF2B5EF4-FFF2-40B4-BE49-F238E27FC236}">
                <a16:creationId xmlns:a16="http://schemas.microsoft.com/office/drawing/2014/main" id="{7767F58E-B802-424C-BF79-2F9DFC0C4E02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349728" y="2816747"/>
            <a:ext cx="1438275" cy="552450"/>
          </a:xfrm>
          <a:prstGeom prst="rect">
            <a:avLst/>
          </a:prstGeom>
        </p:spPr>
      </p:pic>
      <p:pic>
        <p:nvPicPr>
          <p:cNvPr id="2051" name="Picture 2050">
            <a:extLst>
              <a:ext uri="{FF2B5EF4-FFF2-40B4-BE49-F238E27FC236}">
                <a16:creationId xmlns:a16="http://schemas.microsoft.com/office/drawing/2014/main" id="{BD683FE2-B9BD-4946-B4D6-709D123B239F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470112" y="4836031"/>
            <a:ext cx="1438275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789385" y="1663119"/>
            <a:ext cx="5502085" cy="9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  <a:p>
            <a:pPr marL="257175" indent="-257175" defTabSz="685800">
              <a:lnSpc>
                <a:spcPct val="150000"/>
              </a:lnSpc>
              <a:buFontTx/>
              <a:buAutoNum type="arabicPeriod"/>
              <a:tabLst>
                <a:tab pos="0" algn="l"/>
              </a:tabLst>
            </a:pPr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4274D-177A-4C67-B5A6-D4EADD7C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05" y="900428"/>
            <a:ext cx="7476190" cy="50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5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5DE79-BEE9-4E5B-85CC-854EBBF8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1AB9F-0A18-451E-A6A2-C5D4BCB9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33" y="686260"/>
            <a:ext cx="5701887" cy="6052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B0ABE2-08AF-4CFF-AEF6-A11738342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337" y="149766"/>
            <a:ext cx="1737511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1E20B-232D-497D-A821-1F16E4BA93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95" y="271696"/>
            <a:ext cx="1944793" cy="414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A712B-371F-434E-8C45-0C155DFD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76730"/>
            <a:ext cx="1804398" cy="18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6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5DE79-BEE9-4E5B-85CC-854EBBF8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B0ABE2-08AF-4CFF-AEF6-A11738342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7" y="149766"/>
            <a:ext cx="1737511" cy="5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C1E20B-232D-497D-A821-1F16E4BA9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295" y="271696"/>
            <a:ext cx="1944793" cy="4145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5A712B-371F-434E-8C45-0C155DFDC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76730"/>
            <a:ext cx="1804398" cy="18043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383132-78BD-4C7C-881A-1C3D659A1F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4398" y="655164"/>
            <a:ext cx="5719930" cy="57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53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3AE838-2C54-4E68-B778-4D2CBFB64A49}"/>
              </a:ext>
            </a:extLst>
          </p:cNvPr>
          <p:cNvSpPr txBox="1">
            <a:spLocks/>
          </p:cNvSpPr>
          <p:nvPr/>
        </p:nvSpPr>
        <p:spPr>
          <a:xfrm>
            <a:off x="628650" y="731044"/>
            <a:ext cx="7886700" cy="61609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 dirty="0"/>
              <a:t>OUR MANDATE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13C05-C84C-41A6-B5BE-D932DF022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38" y="1347134"/>
            <a:ext cx="8336756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Tahoma" panose="020B0604030504040204" pitchFamily="34" charset="0"/>
              </a:rPr>
              <a:t>Promote, brand and market the province of KwaZulu-Natal as an </a:t>
            </a:r>
            <a:r>
              <a:rPr lang="en-GB" altLang="en-US" sz="2400" b="1" dirty="0">
                <a:cs typeface="Tahoma" panose="020B0604030504040204" pitchFamily="34" charset="0"/>
              </a:rPr>
              <a:t>investment destination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Tahoma" panose="020B0604030504040204" pitchFamily="34" charset="0"/>
              </a:rPr>
              <a:t>Facilitate trade by assisting local companies to </a:t>
            </a:r>
            <a:r>
              <a:rPr lang="en-GB" altLang="en-US" sz="2400" b="1" dirty="0">
                <a:cs typeface="Tahoma" panose="020B0604030504040204" pitchFamily="34" charset="0"/>
              </a:rPr>
              <a:t>access international markets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Tahoma" panose="020B0604030504040204" pitchFamily="34" charset="0"/>
              </a:rPr>
              <a:t>Identify, develop and </a:t>
            </a:r>
            <a:r>
              <a:rPr lang="en-GB" altLang="en-US" sz="2400" b="1" dirty="0">
                <a:cs typeface="Tahoma" panose="020B0604030504040204" pitchFamily="34" charset="0"/>
              </a:rPr>
              <a:t>package investment opportunities</a:t>
            </a:r>
            <a:r>
              <a:rPr lang="en-GB" altLang="en-US" sz="2400" dirty="0">
                <a:cs typeface="Tahoma" panose="020B0604030504040204" pitchFamily="34" charset="0"/>
              </a:rPr>
              <a:t> in KwaZulu-Natal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Tahoma" panose="020B0604030504040204" pitchFamily="34" charset="0"/>
              </a:rPr>
              <a:t>Provide a </a:t>
            </a:r>
            <a:r>
              <a:rPr lang="en-GB" altLang="en-US" sz="2400" b="1" dirty="0">
                <a:cs typeface="Tahoma" panose="020B0604030504040204" pitchFamily="34" charset="0"/>
              </a:rPr>
              <a:t>professional service </a:t>
            </a:r>
            <a:r>
              <a:rPr lang="en-GB" altLang="en-US" sz="2400" dirty="0">
                <a:cs typeface="Tahoma" panose="020B0604030504040204" pitchFamily="34" charset="0"/>
              </a:rPr>
              <a:t>to all clientele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>
                <a:cs typeface="Tahoma" panose="020B0604030504040204" pitchFamily="34" charset="0"/>
              </a:rPr>
              <a:t>Retain and expand </a:t>
            </a:r>
            <a:r>
              <a:rPr lang="en-GB" altLang="en-US" sz="2400" dirty="0">
                <a:cs typeface="Tahoma" panose="020B0604030504040204" pitchFamily="34" charset="0"/>
              </a:rPr>
              <a:t>trade and export activities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b="1" dirty="0">
                <a:cs typeface="Tahoma" panose="020B0604030504040204" pitchFamily="34" charset="0"/>
              </a:rPr>
              <a:t>Link opportunities </a:t>
            </a:r>
            <a:r>
              <a:rPr lang="en-GB" altLang="en-US" sz="2400" dirty="0">
                <a:cs typeface="Tahoma" panose="020B0604030504040204" pitchFamily="34" charset="0"/>
              </a:rPr>
              <a:t>to the developmental needs of the KwaZulu-Natal community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ZA" sz="15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13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0E72D-63A3-45C1-B3AB-C2D71BCE3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1964539"/>
            <a:ext cx="3178819" cy="1744196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KZN Economic Development Entities </a:t>
            </a:r>
          </a:p>
        </p:txBody>
      </p:sp>
      <p:pic>
        <p:nvPicPr>
          <p:cNvPr id="8" name="Picture 7" descr="Presentation - tikzn gate.jpg">
            <a:extLst>
              <a:ext uri="{FF2B5EF4-FFF2-40B4-BE49-F238E27FC236}">
                <a16:creationId xmlns:a16="http://schemas.microsoft.com/office/drawing/2014/main" id="{A39CDD49-60C5-4C15-93DA-95FA95FB01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731" t="2072" r="8741" b="10348"/>
          <a:stretch/>
        </p:blipFill>
        <p:spPr bwMode="auto">
          <a:xfrm>
            <a:off x="168339" y="1024185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A1DEF35-CD63-4002-8EC8-8B7CB312F0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161799"/>
              </p:ext>
            </p:extLst>
          </p:nvPr>
        </p:nvGraphicFramePr>
        <p:xfrm>
          <a:off x="3275856" y="1024186"/>
          <a:ext cx="5868144" cy="5213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591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19C6-ACFB-4694-9E05-BECC0857D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1044"/>
            <a:ext cx="7886700" cy="994172"/>
          </a:xfrm>
        </p:spPr>
        <p:txBody>
          <a:bodyPr/>
          <a:lstStyle/>
          <a:p>
            <a:r>
              <a:rPr lang="en-ZA" sz="3200" b="1" dirty="0">
                <a:latin typeface="+mn-lt"/>
              </a:rPr>
              <a:t>OUR CORE FUNCTION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88974FC-ED97-4427-98E2-6F0A34E377DA}"/>
              </a:ext>
            </a:extLst>
          </p:cNvPr>
          <p:cNvGraphicFramePr/>
          <p:nvPr/>
        </p:nvGraphicFramePr>
        <p:xfrm>
          <a:off x="1393032" y="2014537"/>
          <a:ext cx="5629274" cy="330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314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DE078-DBE5-4E27-914C-7C15D5438A3B}"/>
              </a:ext>
            </a:extLst>
          </p:cNvPr>
          <p:cNvSpPr txBox="1"/>
          <p:nvPr/>
        </p:nvSpPr>
        <p:spPr>
          <a:xfrm>
            <a:off x="1593056" y="963308"/>
            <a:ext cx="5572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6" charset="-128"/>
                <a:cs typeface="Tahoma" pitchFamily="34" charset="0"/>
              </a:rPr>
              <a:t>SECTORS OF FOCUS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37C783-A952-4C5D-B994-24FA82413387}"/>
              </a:ext>
            </a:extLst>
          </p:cNvPr>
          <p:cNvGrpSpPr/>
          <p:nvPr/>
        </p:nvGrpSpPr>
        <p:grpSpPr>
          <a:xfrm>
            <a:off x="678657" y="1478757"/>
            <a:ext cx="7522369" cy="3807619"/>
            <a:chOff x="-12" y="1208895"/>
            <a:chExt cx="11402288" cy="4800508"/>
          </a:xfrm>
        </p:grpSpPr>
        <p:grpSp>
          <p:nvGrpSpPr>
            <p:cNvPr id="4" name="Google Shape;634;p51">
              <a:extLst>
                <a:ext uri="{FF2B5EF4-FFF2-40B4-BE49-F238E27FC236}">
                  <a16:creationId xmlns:a16="http://schemas.microsoft.com/office/drawing/2014/main" id="{4D854EED-E665-49FD-BEC8-BDB0433DD99D}"/>
                </a:ext>
              </a:extLst>
            </p:cNvPr>
            <p:cNvGrpSpPr/>
            <p:nvPr/>
          </p:nvGrpSpPr>
          <p:grpSpPr>
            <a:xfrm>
              <a:off x="-12" y="1208991"/>
              <a:ext cx="9676739" cy="4800412"/>
              <a:chOff x="304913" y="1188766"/>
              <a:chExt cx="9676739" cy="4800412"/>
            </a:xfrm>
          </p:grpSpPr>
          <p:grpSp>
            <p:nvGrpSpPr>
              <p:cNvPr id="8" name="Google Shape;635;p51">
                <a:extLst>
                  <a:ext uri="{FF2B5EF4-FFF2-40B4-BE49-F238E27FC236}">
                    <a16:creationId xmlns:a16="http://schemas.microsoft.com/office/drawing/2014/main" id="{F579FC9C-C7AB-4BC2-8C01-A5B421F80044}"/>
                  </a:ext>
                </a:extLst>
              </p:cNvPr>
              <p:cNvGrpSpPr/>
              <p:nvPr/>
            </p:nvGrpSpPr>
            <p:grpSpPr>
              <a:xfrm>
                <a:off x="885366" y="1188766"/>
                <a:ext cx="9096286" cy="2866856"/>
                <a:chOff x="-223767" y="11906"/>
                <a:chExt cx="9096286" cy="2866856"/>
              </a:xfrm>
            </p:grpSpPr>
            <p:sp>
              <p:nvSpPr>
                <p:cNvPr id="18" name="Google Shape;636;p51">
                  <a:extLst>
                    <a:ext uri="{FF2B5EF4-FFF2-40B4-BE49-F238E27FC236}">
                      <a16:creationId xmlns:a16="http://schemas.microsoft.com/office/drawing/2014/main" id="{26D2A788-245B-48BD-8257-720596B7E9E0}"/>
                    </a:ext>
                  </a:extLst>
                </p:cNvPr>
                <p:cNvSpPr/>
                <p:nvPr/>
              </p:nvSpPr>
              <p:spPr>
                <a:xfrm>
                  <a:off x="-223767" y="11906"/>
                  <a:ext cx="1853100" cy="741300"/>
                </a:xfrm>
                <a:prstGeom prst="rect">
                  <a:avLst/>
                </a:prstGeom>
                <a:solidFill>
                  <a:srgbClr val="180C49"/>
                </a:solidFill>
                <a:ln w="25400" cap="flat" cmpd="sng">
                  <a:solidFill>
                    <a:srgbClr val="180C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19" name="Google Shape;637;p51">
                  <a:extLst>
                    <a:ext uri="{FF2B5EF4-FFF2-40B4-BE49-F238E27FC236}">
                      <a16:creationId xmlns:a16="http://schemas.microsoft.com/office/drawing/2014/main" id="{A4E2136D-4168-4433-B900-01DFD55F1229}"/>
                    </a:ext>
                  </a:extLst>
                </p:cNvPr>
                <p:cNvSpPr txBox="1"/>
                <p:nvPr/>
              </p:nvSpPr>
              <p:spPr>
                <a:xfrm>
                  <a:off x="-223767" y="11906"/>
                  <a:ext cx="1853100" cy="74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7996" tIns="27422" rIns="47996" bIns="27422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</a:pPr>
                  <a:r>
                    <a:rPr lang="en-GB" sz="900" b="1" dirty="0">
                      <a:solidFill>
                        <a:schemeClr val="lt1"/>
                      </a:solidFill>
                      <a:ea typeface="Arial"/>
                      <a:cs typeface="Arial"/>
                      <a:sym typeface="Arial"/>
                    </a:rPr>
                    <a:t>Manufacturing</a:t>
                  </a:r>
                  <a:endParaRPr sz="900" dirty="0"/>
                </a:p>
              </p:txBody>
            </p:sp>
            <p:sp>
              <p:nvSpPr>
                <p:cNvPr id="20" name="Google Shape;638;p51">
                  <a:extLst>
                    <a:ext uri="{FF2B5EF4-FFF2-40B4-BE49-F238E27FC236}">
                      <a16:creationId xmlns:a16="http://schemas.microsoft.com/office/drawing/2014/main" id="{457036E5-2516-4FC0-B254-C49DDC8923EE}"/>
                    </a:ext>
                  </a:extLst>
                </p:cNvPr>
                <p:cNvSpPr/>
                <p:nvPr/>
              </p:nvSpPr>
              <p:spPr>
                <a:xfrm>
                  <a:off x="-223767" y="753110"/>
                  <a:ext cx="1853100" cy="2113800"/>
                </a:xfrm>
                <a:prstGeom prst="rect">
                  <a:avLst/>
                </a:prstGeom>
                <a:solidFill>
                  <a:srgbClr val="CBCACE">
                    <a:alpha val="89803"/>
                  </a:srgbClr>
                </a:solidFill>
                <a:ln w="25400" cap="flat" cmpd="sng">
                  <a:solidFill>
                    <a:srgbClr val="CBCACE">
                      <a:alpha val="8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1" name="Google Shape;639;p51">
                  <a:extLst>
                    <a:ext uri="{FF2B5EF4-FFF2-40B4-BE49-F238E27FC236}">
                      <a16:creationId xmlns:a16="http://schemas.microsoft.com/office/drawing/2014/main" id="{62E7CBA5-B986-45EF-8A02-B9967116DF67}"/>
                    </a:ext>
                  </a:extLst>
                </p:cNvPr>
                <p:cNvSpPr txBox="1"/>
                <p:nvPr/>
              </p:nvSpPr>
              <p:spPr>
                <a:xfrm>
                  <a:off x="-223767" y="753110"/>
                  <a:ext cx="1853100" cy="21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36000" rIns="47996" bIns="54000" anchor="t" anchorCtr="0">
                  <a:noAutofit/>
                </a:bodyPr>
                <a:lstStyle/>
                <a:p>
                  <a:pPr marL="64294" lvl="1" indent="-64294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Automotive and component manufacturing</a:t>
                  </a:r>
                  <a:endParaRPr sz="900" dirty="0"/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Clothing, textiles, footwear, leather and leather products</a:t>
                  </a:r>
                  <a:endParaRPr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Chemical and plastics manufacturing (transitioning to bio-based, renewables</a:t>
                  </a:r>
                  <a:r>
                    <a:rPr lang="en-GB" sz="900" dirty="0"/>
                    <a:t>)</a:t>
                  </a:r>
                  <a:endParaRPr sz="900" dirty="0"/>
                </a:p>
              </p:txBody>
            </p:sp>
            <p:sp>
              <p:nvSpPr>
                <p:cNvPr id="22" name="Google Shape;640;p51">
                  <a:extLst>
                    <a:ext uri="{FF2B5EF4-FFF2-40B4-BE49-F238E27FC236}">
                      <a16:creationId xmlns:a16="http://schemas.microsoft.com/office/drawing/2014/main" id="{2FFE4907-27AB-4840-AA2E-3743D34E5B00}"/>
                    </a:ext>
                  </a:extLst>
                </p:cNvPr>
                <p:cNvSpPr/>
                <p:nvPr/>
              </p:nvSpPr>
              <p:spPr>
                <a:xfrm>
                  <a:off x="1736264" y="11906"/>
                  <a:ext cx="1594206" cy="741300"/>
                </a:xfrm>
                <a:prstGeom prst="rect">
                  <a:avLst/>
                </a:prstGeom>
                <a:solidFill>
                  <a:srgbClr val="0E5C71"/>
                </a:solidFill>
                <a:ln w="25400" cap="flat" cmpd="sng">
                  <a:solidFill>
                    <a:srgbClr val="0E5C7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pPr lvl="0" algn="ctr"/>
                  <a:r>
                    <a:rPr lang="en-GB" sz="900" b="1" dirty="0">
                      <a:solidFill>
                        <a:schemeClr val="lt1"/>
                      </a:solidFill>
                    </a:rPr>
                    <a:t>Tourism</a:t>
                  </a:r>
                  <a:endParaRPr sz="900" b="1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3" name="Google Shape;642;p51">
                  <a:extLst>
                    <a:ext uri="{FF2B5EF4-FFF2-40B4-BE49-F238E27FC236}">
                      <a16:creationId xmlns:a16="http://schemas.microsoft.com/office/drawing/2014/main" id="{3761162F-A5E9-4E13-9C17-290785217AAD}"/>
                    </a:ext>
                  </a:extLst>
                </p:cNvPr>
                <p:cNvSpPr/>
                <p:nvPr/>
              </p:nvSpPr>
              <p:spPr>
                <a:xfrm>
                  <a:off x="1736265" y="753110"/>
                  <a:ext cx="1594206" cy="2113800"/>
                </a:xfrm>
                <a:prstGeom prst="rect">
                  <a:avLst/>
                </a:prstGeom>
                <a:solidFill>
                  <a:srgbClr val="C4D8DE">
                    <a:alpha val="89803"/>
                  </a:srgbClr>
                </a:solidFill>
                <a:ln w="25400" cap="flat" cmpd="sng">
                  <a:solidFill>
                    <a:srgbClr val="C4D8DE">
                      <a:alpha val="8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t" anchorCtr="0">
                  <a:noAutofit/>
                </a:bodyPr>
                <a:lstStyle/>
                <a:p>
                  <a:pPr marL="64294" lvl="1" indent="-64294">
                    <a:lnSpc>
                      <a:spcPct val="90000"/>
                    </a:lnSpc>
                    <a:buSzPts val="1200"/>
                    <a:buFont typeface="Arial"/>
                    <a:buChar char="•"/>
                  </a:pPr>
                  <a:r>
                    <a:rPr lang="en-ZA" sz="900" dirty="0"/>
                    <a:t>Nature-based tourism </a:t>
                  </a:r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SzPts val="1200"/>
                    <a:buFont typeface="Arial"/>
                    <a:buChar char="•"/>
                  </a:pPr>
                  <a:r>
                    <a:rPr lang="en-ZA" sz="900" dirty="0"/>
                    <a:t>Arts, culture and heritage </a:t>
                  </a:r>
                  <a:r>
                    <a:rPr lang="en-ZA" sz="900" dirty="0">
                      <a:cs typeface="Arial" panose="020B0604020202020204" pitchFamily="34" charset="0"/>
                    </a:rPr>
                    <a:t>tourism</a:t>
                  </a:r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SzPts val="1200"/>
                    <a:buFont typeface="Arial"/>
                    <a:buChar char="•"/>
                  </a:pPr>
                  <a:r>
                    <a:rPr lang="en-ZA" sz="900" dirty="0"/>
                    <a:t>Hotels, resorts, houseboats and other accommodation</a:t>
                  </a:r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SzPts val="1200"/>
                    <a:buFont typeface="Arial"/>
                    <a:buChar char="•"/>
                  </a:pPr>
                  <a:r>
                    <a:rPr lang="en-ZA" sz="900" dirty="0"/>
                    <a:t>MICE</a:t>
                  </a:r>
                </a:p>
              </p:txBody>
            </p:sp>
            <p:sp>
              <p:nvSpPr>
                <p:cNvPr id="24" name="Google Shape;644;p51">
                  <a:extLst>
                    <a:ext uri="{FF2B5EF4-FFF2-40B4-BE49-F238E27FC236}">
                      <a16:creationId xmlns:a16="http://schemas.microsoft.com/office/drawing/2014/main" id="{8EB065FE-F903-40FD-8D6F-98FF5DF3F330}"/>
                    </a:ext>
                  </a:extLst>
                </p:cNvPr>
                <p:cNvSpPr/>
                <p:nvPr/>
              </p:nvSpPr>
              <p:spPr>
                <a:xfrm>
                  <a:off x="3431520" y="23758"/>
                  <a:ext cx="1853100" cy="741300"/>
                </a:xfrm>
                <a:prstGeom prst="rect">
                  <a:avLst/>
                </a:prstGeom>
                <a:solidFill>
                  <a:srgbClr val="0B9E2F"/>
                </a:solidFill>
                <a:ln w="25400" cap="flat" cmpd="sng">
                  <a:solidFill>
                    <a:srgbClr val="0B9E2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5" name="Google Shape;645;p51">
                  <a:extLst>
                    <a:ext uri="{FF2B5EF4-FFF2-40B4-BE49-F238E27FC236}">
                      <a16:creationId xmlns:a16="http://schemas.microsoft.com/office/drawing/2014/main" id="{9264EF0E-1181-45C1-BDEF-463F710287CC}"/>
                    </a:ext>
                  </a:extLst>
                </p:cNvPr>
                <p:cNvSpPr txBox="1"/>
                <p:nvPr/>
              </p:nvSpPr>
              <p:spPr>
                <a:xfrm>
                  <a:off x="3440670" y="11906"/>
                  <a:ext cx="1853100" cy="74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7996" tIns="27422" rIns="47996" bIns="27422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</a:pPr>
                  <a:r>
                    <a:rPr lang="en-GB" sz="900" b="1" dirty="0">
                      <a:solidFill>
                        <a:schemeClr val="lt1"/>
                      </a:solidFill>
                      <a:ea typeface="Arial"/>
                      <a:cs typeface="Arial"/>
                      <a:sym typeface="Arial"/>
                    </a:rPr>
                    <a:t>Agriculture and </a:t>
                  </a:r>
                  <a:r>
                    <a:rPr lang="en-GB" sz="900" b="1" dirty="0" err="1">
                      <a:solidFill>
                        <a:schemeClr val="lt1"/>
                      </a:solidFill>
                      <a:ea typeface="Arial"/>
                      <a:cs typeface="Arial"/>
                      <a:sym typeface="Arial"/>
                    </a:rPr>
                    <a:t>agro</a:t>
                  </a:r>
                  <a:r>
                    <a:rPr lang="en-GB" sz="900" b="1" dirty="0">
                      <a:solidFill>
                        <a:schemeClr val="lt1"/>
                      </a:solidFill>
                      <a:ea typeface="Arial"/>
                      <a:cs typeface="Arial"/>
                      <a:sym typeface="Arial"/>
                    </a:rPr>
                    <a:t>-processing </a:t>
                  </a:r>
                  <a:endParaRPr sz="900" b="1" dirty="0">
                    <a:solidFill>
                      <a:schemeClr val="lt1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646;p51">
                  <a:extLst>
                    <a:ext uri="{FF2B5EF4-FFF2-40B4-BE49-F238E27FC236}">
                      <a16:creationId xmlns:a16="http://schemas.microsoft.com/office/drawing/2014/main" id="{3BB7EFEE-0800-4DA7-A29C-C744FEA162D1}"/>
                    </a:ext>
                  </a:extLst>
                </p:cNvPr>
                <p:cNvSpPr/>
                <p:nvPr/>
              </p:nvSpPr>
              <p:spPr>
                <a:xfrm>
                  <a:off x="3431520" y="764962"/>
                  <a:ext cx="1853100" cy="2113800"/>
                </a:xfrm>
                <a:prstGeom prst="rect">
                  <a:avLst/>
                </a:prstGeom>
                <a:solidFill>
                  <a:srgbClr val="C2EBC2">
                    <a:alpha val="89803"/>
                  </a:srgbClr>
                </a:solidFill>
                <a:ln w="25400" cap="flat" cmpd="sng">
                  <a:solidFill>
                    <a:srgbClr val="C2EBC2">
                      <a:alpha val="8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7" name="Google Shape;647;p51">
                  <a:extLst>
                    <a:ext uri="{FF2B5EF4-FFF2-40B4-BE49-F238E27FC236}">
                      <a16:creationId xmlns:a16="http://schemas.microsoft.com/office/drawing/2014/main" id="{CD4360F9-87FB-4C26-AABF-13EBA42D144D}"/>
                    </a:ext>
                  </a:extLst>
                </p:cNvPr>
                <p:cNvSpPr txBox="1"/>
                <p:nvPr/>
              </p:nvSpPr>
              <p:spPr>
                <a:xfrm>
                  <a:off x="3440670" y="753110"/>
                  <a:ext cx="1853100" cy="21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36000" rIns="47996" bIns="54000" anchor="t" anchorCtr="0">
                  <a:noAutofit/>
                </a:bodyPr>
                <a:lstStyle/>
                <a:p>
                  <a:pPr marL="64294" lvl="1" indent="-64294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Fruit (citrus and subtropical), vegetables, grains, honey, and livestock</a:t>
                  </a:r>
                  <a:endParaRPr sz="900" dirty="0"/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Paper</a:t>
                  </a:r>
                  <a:r>
                    <a:rPr lang="en-GB" sz="9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, furniture and other wood products</a:t>
                  </a:r>
                  <a:endParaRPr sz="9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Food and beverage processing and packaging (sugar-cane, livestock, vegetables, fruit, soya, maize, nuts)</a:t>
                  </a:r>
                  <a:endParaRPr sz="9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648;p51">
                  <a:extLst>
                    <a:ext uri="{FF2B5EF4-FFF2-40B4-BE49-F238E27FC236}">
                      <a16:creationId xmlns:a16="http://schemas.microsoft.com/office/drawing/2014/main" id="{9E829109-E6B2-4D19-A232-74ABF37FFB3D}"/>
                    </a:ext>
                  </a:extLst>
                </p:cNvPr>
                <p:cNvSpPr/>
                <p:nvPr/>
              </p:nvSpPr>
              <p:spPr>
                <a:xfrm>
                  <a:off x="5406680" y="23758"/>
                  <a:ext cx="1670635" cy="741300"/>
                </a:xfrm>
                <a:prstGeom prst="rect">
                  <a:avLst/>
                </a:prstGeom>
                <a:solidFill>
                  <a:srgbClr val="98CF04"/>
                </a:solidFill>
                <a:ln w="25400" cap="flat" cmpd="sng">
                  <a:solidFill>
                    <a:srgbClr val="98CF0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29" name="Google Shape;649;p51">
                  <a:extLst>
                    <a:ext uri="{FF2B5EF4-FFF2-40B4-BE49-F238E27FC236}">
                      <a16:creationId xmlns:a16="http://schemas.microsoft.com/office/drawing/2014/main" id="{09C6D1DF-8FCD-4DBD-86BC-EE50F3A62D22}"/>
                    </a:ext>
                  </a:extLst>
                </p:cNvPr>
                <p:cNvSpPr txBox="1"/>
                <p:nvPr/>
              </p:nvSpPr>
              <p:spPr>
                <a:xfrm>
                  <a:off x="5415830" y="11906"/>
                  <a:ext cx="1661485" cy="74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7996" tIns="27422" rIns="47996" bIns="27422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</a:pPr>
                  <a:r>
                    <a:rPr lang="en-GB" sz="900" b="1" dirty="0">
                      <a:solidFill>
                        <a:schemeClr val="lt1"/>
                      </a:solidFill>
                    </a:rPr>
                    <a:t>Property and infrastructure development</a:t>
                  </a:r>
                  <a:endParaRPr sz="900" dirty="0"/>
                </a:p>
              </p:txBody>
            </p:sp>
            <p:sp>
              <p:nvSpPr>
                <p:cNvPr id="30" name="Google Shape;650;p51">
                  <a:extLst>
                    <a:ext uri="{FF2B5EF4-FFF2-40B4-BE49-F238E27FC236}">
                      <a16:creationId xmlns:a16="http://schemas.microsoft.com/office/drawing/2014/main" id="{816CD631-946F-4E77-80C4-6251D0BDAA0C}"/>
                    </a:ext>
                  </a:extLst>
                </p:cNvPr>
                <p:cNvSpPr/>
                <p:nvPr/>
              </p:nvSpPr>
              <p:spPr>
                <a:xfrm>
                  <a:off x="5406680" y="764962"/>
                  <a:ext cx="1670635" cy="2113800"/>
                </a:xfrm>
                <a:prstGeom prst="rect">
                  <a:avLst/>
                </a:prstGeom>
                <a:solidFill>
                  <a:srgbClr val="EAF6C4">
                    <a:alpha val="89803"/>
                  </a:srgbClr>
                </a:solidFill>
                <a:ln w="25400" cap="flat" cmpd="sng">
                  <a:solidFill>
                    <a:srgbClr val="EAF6C4">
                      <a:alpha val="8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31" name="Google Shape;651;p51">
                  <a:extLst>
                    <a:ext uri="{FF2B5EF4-FFF2-40B4-BE49-F238E27FC236}">
                      <a16:creationId xmlns:a16="http://schemas.microsoft.com/office/drawing/2014/main" id="{C23AD533-21AB-44AE-951A-7E1D93DA3A65}"/>
                    </a:ext>
                  </a:extLst>
                </p:cNvPr>
                <p:cNvSpPr txBox="1"/>
                <p:nvPr/>
              </p:nvSpPr>
              <p:spPr>
                <a:xfrm>
                  <a:off x="5415830" y="753110"/>
                  <a:ext cx="1661485" cy="21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36000" rIns="47996" bIns="54000" anchor="t" anchorCtr="0">
                  <a:noAutofit/>
                </a:bodyPr>
                <a:lstStyle/>
                <a:p>
                  <a:pPr marL="96441" lvl="1" indent="-96441">
                    <a:buClr>
                      <a:schemeClr val="dk1"/>
                    </a:buClr>
                    <a:buSzPts val="1200"/>
                    <a:buChar char="•"/>
                  </a:pPr>
                  <a:r>
                    <a:rPr lang="en-GB" sz="900" dirty="0"/>
                    <a:t>Residential and commercial </a:t>
                  </a:r>
                  <a:endParaRPr sz="900" dirty="0"/>
                </a:p>
                <a:p>
                  <a:pPr marL="96441" lvl="1" indent="-96441">
                    <a:buClr>
                      <a:schemeClr val="dk1"/>
                    </a:buClr>
                    <a:buSzPts val="1200"/>
                    <a:buChar char="•"/>
                  </a:pPr>
                  <a:r>
                    <a:rPr lang="en-GB" sz="900" dirty="0"/>
                    <a:t>Industrial parks</a:t>
                  </a:r>
                </a:p>
                <a:p>
                  <a:pPr marL="96441" lvl="1" indent="-96441">
                    <a:buClr>
                      <a:schemeClr val="dk1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/>
                    <a:t>Road and rail infrastructure</a:t>
                  </a:r>
                  <a:endParaRPr sz="900" dirty="0"/>
                </a:p>
                <a:p>
                  <a:pPr marL="96441" lvl="1" indent="-96441">
                    <a:buClr>
                      <a:schemeClr val="dk1"/>
                    </a:buClr>
                    <a:buSzPts val="1200"/>
                    <a:buChar char="•"/>
                  </a:pPr>
                  <a:r>
                    <a:rPr lang="en-GB" sz="900" dirty="0"/>
                    <a:t>Bulk infrastructure</a:t>
                  </a:r>
                  <a:endParaRPr sz="900" dirty="0"/>
                </a:p>
              </p:txBody>
            </p:sp>
            <p:sp>
              <p:nvSpPr>
                <p:cNvPr id="32" name="Google Shape;652;p51">
                  <a:extLst>
                    <a:ext uri="{FF2B5EF4-FFF2-40B4-BE49-F238E27FC236}">
                      <a16:creationId xmlns:a16="http://schemas.microsoft.com/office/drawing/2014/main" id="{735A577B-E3CF-4A01-A943-87981F7D422C}"/>
                    </a:ext>
                  </a:extLst>
                </p:cNvPr>
                <p:cNvSpPr/>
                <p:nvPr/>
              </p:nvSpPr>
              <p:spPr>
                <a:xfrm>
                  <a:off x="7204199" y="11906"/>
                  <a:ext cx="1668320" cy="741300"/>
                </a:xfrm>
                <a:prstGeom prst="rect">
                  <a:avLst/>
                </a:prstGeom>
                <a:solidFill>
                  <a:srgbClr val="FE4600"/>
                </a:solidFill>
                <a:ln w="25400" cap="flat" cmpd="sng">
                  <a:solidFill>
                    <a:srgbClr val="FE46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33" name="Google Shape;653;p51">
                  <a:extLst>
                    <a:ext uri="{FF2B5EF4-FFF2-40B4-BE49-F238E27FC236}">
                      <a16:creationId xmlns:a16="http://schemas.microsoft.com/office/drawing/2014/main" id="{9292116E-B962-4700-81AF-562714E00C49}"/>
                    </a:ext>
                  </a:extLst>
                </p:cNvPr>
                <p:cNvSpPr txBox="1"/>
                <p:nvPr/>
              </p:nvSpPr>
              <p:spPr>
                <a:xfrm>
                  <a:off x="7195049" y="11906"/>
                  <a:ext cx="1668320" cy="741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47996" tIns="27422" rIns="47996" bIns="27422" anchor="ctr" anchorCtr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</a:pPr>
                  <a:r>
                    <a:rPr lang="en-GB" sz="900" b="1" dirty="0">
                      <a:solidFill>
                        <a:schemeClr val="lt1"/>
                      </a:solidFill>
                      <a:ea typeface="Arial"/>
                      <a:cs typeface="Arial"/>
                      <a:sym typeface="Arial"/>
                    </a:rPr>
                    <a:t>Services, tr</a:t>
                  </a:r>
                  <a:r>
                    <a:rPr lang="en-GB" sz="900" b="1" dirty="0">
                      <a:solidFill>
                        <a:schemeClr val="lt1"/>
                      </a:solidFill>
                    </a:rPr>
                    <a:t>ansport &amp; logistics</a:t>
                  </a:r>
                  <a:endParaRPr sz="900" b="1" dirty="0">
                    <a:solidFill>
                      <a:schemeClr val="lt1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654;p51">
                  <a:extLst>
                    <a:ext uri="{FF2B5EF4-FFF2-40B4-BE49-F238E27FC236}">
                      <a16:creationId xmlns:a16="http://schemas.microsoft.com/office/drawing/2014/main" id="{29F56C9D-2D09-4BE4-9B2E-9E7192010359}"/>
                    </a:ext>
                  </a:extLst>
                </p:cNvPr>
                <p:cNvSpPr/>
                <p:nvPr/>
              </p:nvSpPr>
              <p:spPr>
                <a:xfrm>
                  <a:off x="7204199" y="753110"/>
                  <a:ext cx="1652271" cy="2113800"/>
                </a:xfrm>
                <a:prstGeom prst="rect">
                  <a:avLst/>
                </a:prstGeom>
                <a:solidFill>
                  <a:srgbClr val="FEC7C7">
                    <a:alpha val="89803"/>
                  </a:srgbClr>
                </a:solidFill>
                <a:ln w="25400" cap="flat" cmpd="sng">
                  <a:solidFill>
                    <a:srgbClr val="FEC7C7">
                      <a:alpha val="8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51427" tIns="51427" rIns="51427" bIns="51427" anchor="ctr" anchorCtr="0">
                  <a:noAutofit/>
                </a:bodyPr>
                <a:lstStyle/>
                <a:p>
                  <a:endParaRPr sz="900"/>
                </a:p>
              </p:txBody>
            </p:sp>
            <p:sp>
              <p:nvSpPr>
                <p:cNvPr id="35" name="Google Shape;655;p51">
                  <a:extLst>
                    <a:ext uri="{FF2B5EF4-FFF2-40B4-BE49-F238E27FC236}">
                      <a16:creationId xmlns:a16="http://schemas.microsoft.com/office/drawing/2014/main" id="{DE45B004-0B2C-42EB-B542-EFECBCADE7DE}"/>
                    </a:ext>
                  </a:extLst>
                </p:cNvPr>
                <p:cNvSpPr txBox="1"/>
                <p:nvPr/>
              </p:nvSpPr>
              <p:spPr>
                <a:xfrm>
                  <a:off x="7195049" y="753110"/>
                  <a:ext cx="1652271" cy="211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6000" tIns="36000" rIns="47996" bIns="54000" anchor="t" anchorCtr="0">
                  <a:noAutofit/>
                </a:bodyPr>
                <a:lstStyle/>
                <a:p>
                  <a:pPr marL="64294" lvl="1" indent="-64294">
                    <a:lnSpc>
                      <a:spcPct val="90000"/>
                    </a:lnSpc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Trade (retail)</a:t>
                  </a:r>
                  <a:endParaRPr sz="900" dirty="0"/>
                </a:p>
                <a:p>
                  <a:pPr marL="64294" lvl="1" indent="-64294">
                    <a:lnSpc>
                      <a:spcPct val="90000"/>
                    </a:lnSpc>
                    <a:spcBef>
                      <a:spcPts val="101"/>
                    </a:spcBef>
                    <a:buClr>
                      <a:srgbClr val="000000"/>
                    </a:buClr>
                    <a:buSzPts val="1200"/>
                    <a:buFont typeface="Arial"/>
                    <a:buChar char="•"/>
                  </a:pPr>
                  <a:r>
                    <a:rPr lang="en-GB" sz="900" dirty="0">
                      <a:solidFill>
                        <a:srgbClr val="000000"/>
                      </a:solidFill>
                      <a:ea typeface="Arial"/>
                      <a:cs typeface="Arial"/>
                      <a:sym typeface="Arial"/>
                    </a:rPr>
                    <a:t>Business services (BPO, finance, insurance, and other professional services)</a:t>
                  </a:r>
                  <a:endParaRPr sz="900" dirty="0"/>
                </a:p>
              </p:txBody>
            </p:sp>
          </p:grpSp>
          <p:sp>
            <p:nvSpPr>
              <p:cNvPr id="9" name="Google Shape;656;p51">
                <a:extLst>
                  <a:ext uri="{FF2B5EF4-FFF2-40B4-BE49-F238E27FC236}">
                    <a16:creationId xmlns:a16="http://schemas.microsoft.com/office/drawing/2014/main" id="{27A1AD64-31EF-4D86-A788-77FFD3599049}"/>
                  </a:ext>
                </a:extLst>
              </p:cNvPr>
              <p:cNvSpPr txBox="1"/>
              <p:nvPr/>
            </p:nvSpPr>
            <p:spPr>
              <a:xfrm rot="-5400000">
                <a:off x="-581453" y="2799829"/>
                <a:ext cx="214206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noAutofit/>
              </a:bodyPr>
              <a:lstStyle/>
              <a:p>
                <a:pPr algn="ctr"/>
                <a:r>
                  <a:rPr lang="en-GB" sz="900"/>
                  <a:t>Traditional</a:t>
                </a:r>
                <a:endParaRPr sz="900"/>
              </a:p>
            </p:txBody>
          </p:sp>
          <p:sp>
            <p:nvSpPr>
              <p:cNvPr id="10" name="Google Shape;657;p51">
                <a:extLst>
                  <a:ext uri="{FF2B5EF4-FFF2-40B4-BE49-F238E27FC236}">
                    <a16:creationId xmlns:a16="http://schemas.microsoft.com/office/drawing/2014/main" id="{6A632FF0-7236-4FDA-86B9-73839E2ED97C}"/>
                  </a:ext>
                </a:extLst>
              </p:cNvPr>
              <p:cNvSpPr/>
              <p:nvPr/>
            </p:nvSpPr>
            <p:spPr>
              <a:xfrm>
                <a:off x="873159" y="4043862"/>
                <a:ext cx="1871101" cy="1921800"/>
              </a:xfrm>
              <a:prstGeom prst="rect">
                <a:avLst/>
              </a:pr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51427" tIns="60750" rIns="51427" bIns="25706" anchor="ctr" anchorCtr="0">
                <a:noAutofit/>
              </a:bodyPr>
              <a:lstStyle/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Pharmaceuticals and cosmetics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Mineral beneficiation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Advanced manufacturing 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Renewable industry technology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Industrial waste recycling</a:t>
                </a:r>
                <a:endParaRPr sz="900" dirty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658;p51">
                <a:extLst>
                  <a:ext uri="{FF2B5EF4-FFF2-40B4-BE49-F238E27FC236}">
                    <a16:creationId xmlns:a16="http://schemas.microsoft.com/office/drawing/2014/main" id="{8BA343AC-8C88-4774-B3D8-6ECBF9654CDA}"/>
                  </a:ext>
                </a:extLst>
              </p:cNvPr>
              <p:cNvSpPr/>
              <p:nvPr/>
            </p:nvSpPr>
            <p:spPr>
              <a:xfrm>
                <a:off x="2844800" y="4055526"/>
                <a:ext cx="1609692" cy="1921800"/>
              </a:xfrm>
              <a:prstGeom prst="rect">
                <a:avLst/>
              </a:prstGeom>
              <a:solidFill>
                <a:srgbClr val="7BDCEE"/>
              </a:solidFill>
              <a:ln>
                <a:noFill/>
              </a:ln>
            </p:spPr>
            <p:txBody>
              <a:bodyPr spcFirstLastPara="1" wrap="square" lIns="51427" tIns="60750" rIns="51427" bIns="25706" anchor="t" anchorCtr="0">
                <a:noAutofit/>
              </a:bodyPr>
              <a:lstStyle/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Medical tourism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Adventure tourism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Film tourism </a:t>
                </a:r>
                <a:endParaRPr sz="900" dirty="0"/>
              </a:p>
            </p:txBody>
          </p:sp>
          <p:sp>
            <p:nvSpPr>
              <p:cNvPr id="12" name="Google Shape;659;p51">
                <a:extLst>
                  <a:ext uri="{FF2B5EF4-FFF2-40B4-BE49-F238E27FC236}">
                    <a16:creationId xmlns:a16="http://schemas.microsoft.com/office/drawing/2014/main" id="{EF3B2AD2-37FD-4A9A-BCCB-E49D5D8F9519}"/>
                  </a:ext>
                </a:extLst>
              </p:cNvPr>
              <p:cNvSpPr/>
              <p:nvPr/>
            </p:nvSpPr>
            <p:spPr>
              <a:xfrm>
                <a:off x="4540742" y="4055526"/>
                <a:ext cx="1871101" cy="1921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51427" tIns="60750" rIns="51427" bIns="25706" anchor="t" anchorCtr="0">
                <a:noAutofit/>
              </a:bodyPr>
              <a:lstStyle/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Energy (biofuels), cellulose and other biomass processing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Agricultural technology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Cut flowers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Medicinal and herbal plants</a:t>
                </a:r>
                <a:endParaRPr sz="900" dirty="0"/>
              </a:p>
              <a:p>
                <a:pPr marL="160735" indent="-110729">
                  <a:buClr>
                    <a:srgbClr val="000000"/>
                  </a:buClr>
                  <a:buSzPts val="1400"/>
                </a:pPr>
                <a:endParaRPr sz="9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660;p51">
                <a:extLst>
                  <a:ext uri="{FF2B5EF4-FFF2-40B4-BE49-F238E27FC236}">
                    <a16:creationId xmlns:a16="http://schemas.microsoft.com/office/drawing/2014/main" id="{B636463A-1E04-4DD2-95A9-214AE3E19AC8}"/>
                  </a:ext>
                </a:extLst>
              </p:cNvPr>
              <p:cNvSpPr/>
              <p:nvPr/>
            </p:nvSpPr>
            <p:spPr>
              <a:xfrm>
                <a:off x="6513103" y="4067378"/>
                <a:ext cx="1686863" cy="1921800"/>
              </a:xfrm>
              <a:prstGeom prst="rect">
                <a:avLst/>
              </a:prstGeom>
              <a:solidFill>
                <a:srgbClr val="CAEDA7"/>
              </a:solidFill>
              <a:ln>
                <a:noFill/>
              </a:ln>
            </p:spPr>
            <p:txBody>
              <a:bodyPr spcFirstLastPara="1" wrap="square" lIns="51427" tIns="60750" rIns="51427" bIns="25706" anchor="t" anchorCtr="0">
                <a:noAutofit/>
              </a:bodyPr>
              <a:lstStyle/>
              <a:p>
                <a:pPr marL="96441" lvl="1" indent="-96441">
                  <a:buSzPts val="1200"/>
                  <a:buFont typeface="Arial"/>
                  <a:buChar char="•"/>
                </a:pPr>
                <a:r>
                  <a:rPr lang="en-GB" sz="900" dirty="0"/>
                  <a:t>Healthcare and facility development</a:t>
                </a:r>
              </a:p>
              <a:p>
                <a:pPr marL="96441" lvl="1" indent="-96441">
                  <a:buSzPts val="1200"/>
                  <a:buFont typeface="Arial"/>
                  <a:buChar char="•"/>
                </a:pPr>
                <a:r>
                  <a:rPr lang="en-GB" sz="900" dirty="0"/>
                  <a:t>Private education institutions</a:t>
                </a:r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/>
                  <a:t>Green buildings</a:t>
                </a:r>
                <a:endParaRPr sz="900" dirty="0"/>
              </a:p>
              <a:p>
                <a:pPr marL="96441" lvl="1" indent="-96441">
                  <a:buSzPts val="1200"/>
                  <a:buChar char="•"/>
                </a:pPr>
                <a:r>
                  <a:rPr lang="en-GB" sz="900" dirty="0"/>
                  <a:t>Smart buildings</a:t>
                </a:r>
                <a:endParaRPr sz="900" dirty="0"/>
              </a:p>
              <a:p>
                <a:pPr algn="ctr"/>
                <a:endParaRPr sz="9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661;p51">
                <a:extLst>
                  <a:ext uri="{FF2B5EF4-FFF2-40B4-BE49-F238E27FC236}">
                    <a16:creationId xmlns:a16="http://schemas.microsoft.com/office/drawing/2014/main" id="{5A5FDB09-F6FD-43CD-BE3B-78A4E833560A}"/>
                  </a:ext>
                </a:extLst>
              </p:cNvPr>
              <p:cNvSpPr/>
              <p:nvPr/>
            </p:nvSpPr>
            <p:spPr>
              <a:xfrm>
                <a:off x="8299358" y="4055526"/>
                <a:ext cx="1668320" cy="1921800"/>
              </a:xfrm>
              <a:prstGeom prst="rect">
                <a:avLst/>
              </a:prstGeom>
              <a:solidFill>
                <a:srgbClr val="FF9266"/>
              </a:solidFill>
              <a:ln>
                <a:noFill/>
              </a:ln>
            </p:spPr>
            <p:txBody>
              <a:bodyPr spcFirstLastPara="1" wrap="square" lIns="51427" tIns="60750" rIns="51427" bIns="25706" anchor="t" anchorCtr="0">
                <a:noAutofit/>
              </a:bodyPr>
              <a:lstStyle/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ICT and software development</a:t>
                </a:r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/>
                  <a:t>Aviation and related services</a:t>
                </a:r>
                <a:endParaRPr sz="900" dirty="0"/>
              </a:p>
              <a:p>
                <a:pPr marL="96441" lvl="1" indent="-96441">
                  <a:buClr>
                    <a:srgbClr val="000000"/>
                  </a:buClr>
                  <a:buSzPts val="1200"/>
                  <a:buFont typeface="Arial"/>
                  <a:buChar char="•"/>
                </a:pPr>
                <a:r>
                  <a:rPr lang="en-GB" sz="900" dirty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rPr>
                  <a:t>Film and media</a:t>
                </a:r>
                <a:endParaRPr sz="900" dirty="0"/>
              </a:p>
              <a:p>
                <a:pPr algn="ctr"/>
                <a:endParaRPr sz="9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662;p51">
                <a:extLst>
                  <a:ext uri="{FF2B5EF4-FFF2-40B4-BE49-F238E27FC236}">
                    <a16:creationId xmlns:a16="http://schemas.microsoft.com/office/drawing/2014/main" id="{A2AC3112-30DB-4B17-82D4-A497FC5328BE}"/>
                  </a:ext>
                </a:extLst>
              </p:cNvPr>
              <p:cNvSpPr/>
              <p:nvPr/>
            </p:nvSpPr>
            <p:spPr>
              <a:xfrm>
                <a:off x="564176" y="1913450"/>
                <a:ext cx="315300" cy="2142000"/>
              </a:xfrm>
              <a:prstGeom prst="leftBrace">
                <a:avLst>
                  <a:gd name="adj1" fmla="val 8333"/>
                  <a:gd name="adj2" fmla="val 50395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pPr algn="ctr"/>
                <a:endParaRPr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663;p51">
                <a:extLst>
                  <a:ext uri="{FF2B5EF4-FFF2-40B4-BE49-F238E27FC236}">
                    <a16:creationId xmlns:a16="http://schemas.microsoft.com/office/drawing/2014/main" id="{BBB5C594-A34B-4485-B7DF-C7B4B935737C}"/>
                  </a:ext>
                </a:extLst>
              </p:cNvPr>
              <p:cNvSpPr/>
              <p:nvPr/>
            </p:nvSpPr>
            <p:spPr>
              <a:xfrm>
                <a:off x="555702" y="4055525"/>
                <a:ext cx="369300" cy="1921800"/>
              </a:xfrm>
              <a:prstGeom prst="leftBrace">
                <a:avLst>
                  <a:gd name="adj1" fmla="val 8333"/>
                  <a:gd name="adj2" fmla="val 50395"/>
                </a:avLst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pPr algn="ctr"/>
                <a:endParaRPr sz="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664;p51">
                <a:extLst>
                  <a:ext uri="{FF2B5EF4-FFF2-40B4-BE49-F238E27FC236}">
                    <a16:creationId xmlns:a16="http://schemas.microsoft.com/office/drawing/2014/main" id="{62B03541-C503-48FD-81A3-31C1876A8453}"/>
                  </a:ext>
                </a:extLst>
              </p:cNvPr>
              <p:cNvSpPr txBox="1"/>
              <p:nvPr/>
            </p:nvSpPr>
            <p:spPr>
              <a:xfrm rot="-5400000">
                <a:off x="-471389" y="4831827"/>
                <a:ext cx="192193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1427" tIns="25706" rIns="51427" bIns="25706" anchor="t" anchorCtr="0">
                <a:noAutofit/>
              </a:bodyPr>
              <a:lstStyle/>
              <a:p>
                <a:pPr algn="ctr"/>
                <a:r>
                  <a:rPr lang="en-GB" sz="900"/>
                  <a:t>Growth</a:t>
                </a:r>
                <a:endParaRPr sz="900"/>
              </a:p>
            </p:txBody>
          </p:sp>
        </p:grpSp>
        <p:sp>
          <p:nvSpPr>
            <p:cNvPr id="5" name="Google Shape;665;p51">
              <a:extLst>
                <a:ext uri="{FF2B5EF4-FFF2-40B4-BE49-F238E27FC236}">
                  <a16:creationId xmlns:a16="http://schemas.microsoft.com/office/drawing/2014/main" id="{1DB3FC2D-1C2E-4BF4-BE8F-B9B6836CA6F0}"/>
                </a:ext>
              </a:extLst>
            </p:cNvPr>
            <p:cNvSpPr txBox="1"/>
            <p:nvPr/>
          </p:nvSpPr>
          <p:spPr>
            <a:xfrm>
              <a:off x="9740855" y="1950195"/>
              <a:ext cx="1652271" cy="21138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spcFirstLastPara="1" wrap="square" lIns="36000" tIns="36000" rIns="47996" bIns="54000" anchor="t" anchorCtr="0">
              <a:noAutofit/>
            </a:bodyPr>
            <a:lstStyle/>
            <a:p>
              <a:pPr marL="64294" lvl="1" indent="-64294">
                <a:lnSpc>
                  <a:spcPct val="90000"/>
                </a:lnSpc>
                <a:buSzPts val="1200"/>
                <a:buChar char="•"/>
              </a:pPr>
              <a:r>
                <a:rPr lang="en-GB" sz="900" dirty="0"/>
                <a:t>Ocean based tourism</a:t>
              </a:r>
              <a:endParaRPr sz="900" dirty="0"/>
            </a:p>
            <a:p>
              <a:pPr marL="64294" lvl="1" indent="-64294">
                <a:lnSpc>
                  <a:spcPct val="90000"/>
                </a:lnSpc>
                <a:buSzPts val="1200"/>
                <a:buChar char="•"/>
              </a:pPr>
              <a:r>
                <a:rPr lang="en-GB" sz="900" dirty="0"/>
                <a:t>Cruise tourism</a:t>
              </a:r>
              <a:endParaRPr sz="900" dirty="0"/>
            </a:p>
            <a:p>
              <a:pPr marL="64294" lvl="1" indent="-64294">
                <a:lnSpc>
                  <a:spcPct val="90000"/>
                </a:lnSpc>
                <a:buSzPts val="1200"/>
                <a:buChar char="•"/>
              </a:pPr>
              <a:r>
                <a:rPr lang="en-GB" sz="900" dirty="0"/>
                <a:t>Ports</a:t>
              </a:r>
              <a:endParaRPr sz="900" dirty="0"/>
            </a:p>
          </p:txBody>
        </p:sp>
        <p:sp>
          <p:nvSpPr>
            <p:cNvPr id="6" name="Google Shape;666;p51">
              <a:extLst>
                <a:ext uri="{FF2B5EF4-FFF2-40B4-BE49-F238E27FC236}">
                  <a16:creationId xmlns:a16="http://schemas.microsoft.com/office/drawing/2014/main" id="{7FAFA2D0-1EDE-48EB-B78C-B7676B9025A4}"/>
                </a:ext>
              </a:extLst>
            </p:cNvPr>
            <p:cNvSpPr txBox="1"/>
            <p:nvPr/>
          </p:nvSpPr>
          <p:spPr>
            <a:xfrm>
              <a:off x="9740855" y="1208895"/>
              <a:ext cx="1652271" cy="7413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spcFirstLastPara="1" wrap="square" lIns="47996" tIns="27422" rIns="47996" bIns="27422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000000"/>
                </a:buClr>
                <a:buSzPts val="1200"/>
              </a:pPr>
              <a:r>
                <a:rPr lang="en-GB" sz="900" b="1" dirty="0">
                  <a:solidFill>
                    <a:schemeClr val="lt1"/>
                  </a:solidFill>
                </a:rPr>
                <a:t>Oceans economy (</a:t>
              </a:r>
              <a:r>
                <a:rPr lang="en-GB" sz="900" b="1" dirty="0" err="1">
                  <a:solidFill>
                    <a:schemeClr val="lt1"/>
                  </a:solidFill>
                </a:rPr>
                <a:t>incl</a:t>
              </a:r>
              <a:r>
                <a:rPr lang="en-GB" sz="900" b="1" dirty="0">
                  <a:solidFill>
                    <a:schemeClr val="lt1"/>
                  </a:solidFill>
                </a:rPr>
                <a:t> maritime industry)</a:t>
              </a:r>
              <a:endParaRPr sz="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667;p51">
              <a:extLst>
                <a:ext uri="{FF2B5EF4-FFF2-40B4-BE49-F238E27FC236}">
                  <a16:creationId xmlns:a16="http://schemas.microsoft.com/office/drawing/2014/main" id="{8ED05B1D-4612-4A51-845A-B3B8BE13B419}"/>
                </a:ext>
              </a:extLst>
            </p:cNvPr>
            <p:cNvSpPr/>
            <p:nvPr/>
          </p:nvSpPr>
          <p:spPr>
            <a:xfrm>
              <a:off x="9750005" y="4063995"/>
              <a:ext cx="1652271" cy="1921800"/>
            </a:xfrm>
            <a:prstGeom prst="rect">
              <a:avLst/>
            </a:prstGeom>
            <a:solidFill>
              <a:srgbClr val="4A86E8"/>
            </a:solidFill>
            <a:ln>
              <a:noFill/>
            </a:ln>
          </p:spPr>
          <p:txBody>
            <a:bodyPr spcFirstLastPara="1" wrap="square" lIns="51427" tIns="60750" rIns="51427" bIns="25706" anchor="t" anchorCtr="0">
              <a:noAutofit/>
            </a:bodyPr>
            <a:lstStyle/>
            <a:p>
              <a:pPr marL="96441" lvl="1" indent="-96441">
                <a:buClr>
                  <a:schemeClr val="dk1"/>
                </a:buClr>
                <a:buSzPts val="1200"/>
                <a:buChar char="•"/>
              </a:pPr>
              <a:r>
                <a:rPr lang="en-GB" sz="900" dirty="0">
                  <a:solidFill>
                    <a:schemeClr val="dk1"/>
                  </a:solidFill>
                </a:rPr>
                <a:t>Oil and gas</a:t>
              </a:r>
            </a:p>
            <a:p>
              <a:pPr marL="96441" lvl="1" indent="-96441">
                <a:buClr>
                  <a:schemeClr val="dk1"/>
                </a:buClr>
                <a:buSzPts val="1200"/>
                <a:buChar char="•"/>
              </a:pPr>
              <a:r>
                <a:rPr lang="en-GB" sz="900" dirty="0">
                  <a:solidFill>
                    <a:schemeClr val="dk1"/>
                  </a:solidFill>
                </a:rPr>
                <a:t>Small craft harbour and waterfront development</a:t>
              </a:r>
              <a:endParaRPr sz="900" dirty="0">
                <a:solidFill>
                  <a:schemeClr val="dk1"/>
                </a:solidFill>
              </a:endParaRPr>
            </a:p>
            <a:p>
              <a:pPr marL="96441" lvl="1" indent="-96441">
                <a:buClr>
                  <a:schemeClr val="dk1"/>
                </a:buClr>
                <a:buSzPts val="1200"/>
                <a:buChar char="•"/>
              </a:pPr>
              <a:r>
                <a:rPr lang="en-GB" sz="900" dirty="0">
                  <a:solidFill>
                    <a:schemeClr val="dk1"/>
                  </a:solidFill>
                </a:rPr>
                <a:t>Boat and ship building and repair (floating docks)</a:t>
              </a:r>
              <a:endParaRPr sz="900" dirty="0">
                <a:solidFill>
                  <a:schemeClr val="dk1"/>
                </a:solidFill>
              </a:endParaRPr>
            </a:p>
            <a:p>
              <a:pPr marL="96441" lvl="1" indent="-96441">
                <a:buClr>
                  <a:schemeClr val="dk1"/>
                </a:buClr>
                <a:buSzPts val="1200"/>
                <a:buChar char="•"/>
              </a:pPr>
              <a:r>
                <a:rPr lang="en-GB" sz="900" dirty="0">
                  <a:solidFill>
                    <a:schemeClr val="dk1"/>
                  </a:solidFill>
                </a:rPr>
                <a:t>Aquaculture</a:t>
              </a:r>
              <a:endParaRPr sz="900" dirty="0">
                <a:solidFill>
                  <a:schemeClr val="dk1"/>
                </a:solidFill>
              </a:endParaRPr>
            </a:p>
            <a:p>
              <a:endParaRPr sz="900" dirty="0"/>
            </a:p>
          </p:txBody>
        </p:sp>
      </p:grpSp>
      <p:pic>
        <p:nvPicPr>
          <p:cNvPr id="36" name="Picture 35" descr="Presentation - tikzn gate.jpg">
            <a:extLst>
              <a:ext uri="{FF2B5EF4-FFF2-40B4-BE49-F238E27FC236}">
                <a16:creationId xmlns:a16="http://schemas.microsoft.com/office/drawing/2014/main" id="{9B235786-137F-47C6-AAD5-C1062AECB6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731" t="2072" r="8741" b="10348"/>
          <a:stretch/>
        </p:blipFill>
        <p:spPr bwMode="auto">
          <a:xfrm>
            <a:off x="8248067" y="1032972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4907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965013" y="801050"/>
            <a:ext cx="5502085" cy="44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Export Registration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The Export Radical Economic Transformation Programme (ERET)</a:t>
            </a:r>
          </a:p>
          <a:p>
            <a:pPr marL="742950" lvl="1" indent="-285750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TPT &amp; TIKZN Enterprise Development Programme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The Export Graduation Programme</a:t>
            </a:r>
          </a:p>
          <a:p>
            <a:pPr marL="613172" lvl="1" indent="-270272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Development of Small and Medium Companies </a:t>
            </a:r>
          </a:p>
          <a:p>
            <a:pPr marL="613172" lvl="1" indent="-270272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The Intermediary Export Development Programme</a:t>
            </a:r>
          </a:p>
          <a:p>
            <a:pPr marL="613172" lvl="1" indent="-270272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ZA" sz="1600" dirty="0">
                <a:solidFill>
                  <a:prstClr val="black"/>
                </a:solidFill>
                <a:latin typeface="Calibri"/>
              </a:rPr>
              <a:t>Enhance Export Development for previously Export Graduates</a:t>
            </a:r>
            <a:endParaRPr lang="en-GB" sz="1600" dirty="0">
              <a:solidFill>
                <a:prstClr val="black"/>
              </a:solidFill>
              <a:latin typeface="Calibri"/>
            </a:endParaRP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Emerging Exporter Exposure Programme</a:t>
            </a:r>
          </a:p>
          <a:p>
            <a:pPr marL="557213" lvl="1" indent="-214313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Exposing Emerging Exporters to local, national and international Exhibitions and Outward Selling Missions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1041913" y="161861"/>
            <a:ext cx="7206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EXPORT DEVELOPMENT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731189" y="2102856"/>
            <a:ext cx="2216819" cy="2652288"/>
            <a:chOff x="5602977" y="1384208"/>
            <a:chExt cx="2955759" cy="3536384"/>
          </a:xfrm>
        </p:grpSpPr>
        <p:pic>
          <p:nvPicPr>
            <p:cNvPr id="9" name="Picture 1" descr="C:\Users\TIKZN Resources Folder\Investment Promotion -TIKZN\International Missions\Asian Block\Singapore\Africa -Singapore  Business Forum\Singapore PowerPoint\Clothing and Textile power point\Image 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79560" y="2608344"/>
              <a:ext cx="1295764" cy="1000192"/>
            </a:xfrm>
            <a:prstGeom prst="roundRect">
              <a:avLst/>
            </a:prstGeom>
            <a:noFill/>
          </p:spPr>
        </p:pic>
        <p:pic>
          <p:nvPicPr>
            <p:cNvPr id="10" name="Picture 2" descr="C:\Users\TIKZN Resources Folder\Investment Promotion -TIKZN\International Missions\Asian Block\Singapore\Africa -Singapore  Business Forum\Singapore PowerPoint\Clothing and Textile power point\Image 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74985" y="3984488"/>
              <a:ext cx="1300720" cy="899471"/>
            </a:xfrm>
            <a:prstGeom prst="roundRect">
              <a:avLst/>
            </a:prstGeom>
            <a:noFill/>
          </p:spPr>
        </p:pic>
        <p:pic>
          <p:nvPicPr>
            <p:cNvPr id="11" name="Picture 3" descr="C:\Users\TIKZN Resources Folder\Investment Promotion -TIKZN\International Missions\Asian Block\Singapore\Africa -Singapore  Business Forum\Singapore PowerPoint\Clothing and Textile power point\Image 6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02977" y="1384208"/>
              <a:ext cx="1349648" cy="901565"/>
            </a:xfrm>
            <a:prstGeom prst="roundRect">
              <a:avLst/>
            </a:prstGeom>
            <a:noFill/>
          </p:spPr>
        </p:pic>
        <p:pic>
          <p:nvPicPr>
            <p:cNvPr id="12" name="Picture 2" descr="C:\Users\TIKZN Resources Folder\Investment Promotion -TIKZN\International Missions\Asian Block\Singapore\Africa -Singapore  Business Forum\Singapore PowerPoint\Tourism Power point\Image 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191728" y="1384208"/>
              <a:ext cx="1296144" cy="892871"/>
            </a:xfrm>
            <a:prstGeom prst="roundRect">
              <a:avLst/>
            </a:prstGeom>
            <a:noFill/>
          </p:spPr>
        </p:pic>
        <p:pic>
          <p:nvPicPr>
            <p:cNvPr id="13" name="Picture 3" descr="C:\Users\TIKZN Resources Folder\Investment Promotion -TIKZN\International Missions\Asian Block\Singapore\Africa -Singapore  Business Forum\Singapore PowerPoint\Tourism Power point\Image 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91728" y="2639200"/>
              <a:ext cx="1296144" cy="963428"/>
            </a:xfrm>
            <a:prstGeom prst="roundRect">
              <a:avLst/>
            </a:prstGeom>
            <a:noFill/>
          </p:spPr>
        </p:pic>
        <p:pic>
          <p:nvPicPr>
            <p:cNvPr id="14" name="Picture 4" descr="C:\Users\TIKZN Resources Folder\Investment Promotion -TIKZN\International Missions\Asian Block\Singapore\Africa -Singapore  Business Forum\Singapore PowerPoint\Tourism Power point\Image 6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62592" y="3984488"/>
              <a:ext cx="1296144" cy="936104"/>
            </a:xfrm>
            <a:prstGeom prst="roundRect">
              <a:avLst/>
            </a:prstGeom>
            <a:noFill/>
          </p:spPr>
        </p:pic>
      </p:grpSp>
      <p:pic>
        <p:nvPicPr>
          <p:cNvPr id="15" name="Picture 14" descr="Presentation - tikzn gate.jpg">
            <a:extLst>
              <a:ext uri="{FF2B5EF4-FFF2-40B4-BE49-F238E27FC236}">
                <a16:creationId xmlns:a16="http://schemas.microsoft.com/office/drawing/2014/main" id="{B691CCF0-57B3-40A0-A075-64643CE64E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731" t="2072" r="8741" b="10348"/>
          <a:stretch/>
        </p:blipFill>
        <p:spPr bwMode="auto">
          <a:xfrm>
            <a:off x="8248067" y="1032972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47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476217" y="891071"/>
            <a:ext cx="6135908" cy="52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Advanced Export Training </a:t>
            </a:r>
          </a:p>
          <a:p>
            <a:pPr marL="342900" lvl="1" defTabSz="685800">
              <a:lnSpc>
                <a:spcPct val="150000"/>
              </a:lnSpc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	Small, Medium and Large Exporter trained by Accredited Export Training Companies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Advanced Export Capacity Building Workshops and Master Classes</a:t>
            </a:r>
          </a:p>
          <a:p>
            <a:pPr marL="342900" lvl="1" defTabSz="685800">
              <a:lnSpc>
                <a:spcPct val="150000"/>
              </a:lnSpc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	Focused Workshops and Master Class Sessions on appropriate and relevant topics (INCOTERMS 2020, </a:t>
            </a:r>
            <a:r>
              <a:rPr lang="en-GB" sz="1600" dirty="0" err="1">
                <a:solidFill>
                  <a:prstClr val="black"/>
                </a:solidFill>
                <a:latin typeface="Calibri"/>
              </a:rPr>
              <a:t>AfCFTA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, ALGOA, BREXIT, Trade Wars etc)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Local and International Export Mentorship Programmes</a:t>
            </a:r>
          </a:p>
          <a:p>
            <a:pPr marL="342900" lvl="1" defTabSz="685800">
              <a:lnSpc>
                <a:spcPct val="150000"/>
              </a:lnSpc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	KZN Competitiveness Programme implemented by Productivity SA</a:t>
            </a:r>
          </a:p>
          <a:p>
            <a:pPr marL="342900" lvl="1" defTabSz="685800">
              <a:lnSpc>
                <a:spcPct val="150000"/>
              </a:lnSpc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o	Mentorship Offered through the Dutch PUM Program, German SES Program and the Swiss SIPPO Program.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Advanced Export Consultations </a:t>
            </a:r>
          </a:p>
          <a:p>
            <a:pPr marL="557213" lvl="1" indent="-214313" defTabSz="685800">
              <a:lnSpc>
                <a:spcPct val="150000"/>
              </a:lnSpc>
              <a:buFont typeface="Courier New" panose="02070309020205020404" pitchFamily="49" charset="0"/>
              <a:buChar char="o"/>
              <a:tabLst>
                <a:tab pos="0" algn="l"/>
              </a:tabLst>
            </a:pPr>
            <a:r>
              <a:rPr lang="en-GB" sz="1600" dirty="0">
                <a:solidFill>
                  <a:prstClr val="black"/>
                </a:solidFill>
                <a:latin typeface="Calibri"/>
              </a:rPr>
              <a:t>DSM Report Consultations , Site Visits, Incentives Facilitation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422211" y="219511"/>
            <a:ext cx="78258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EXPORT DEVELOPMENT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558119" y="2024304"/>
            <a:ext cx="2216819" cy="2652288"/>
            <a:chOff x="5602977" y="1384208"/>
            <a:chExt cx="2955759" cy="3536384"/>
          </a:xfrm>
        </p:grpSpPr>
        <p:pic>
          <p:nvPicPr>
            <p:cNvPr id="9" name="Picture 1" descr="C:\Users\TIKZN Resources Folder\Investment Promotion -TIKZN\International Missions\Asian Block\Singapore\Africa -Singapore  Business Forum\Singapore PowerPoint\Clothing and Textile power point\Image 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79560" y="2608344"/>
              <a:ext cx="1295764" cy="1000192"/>
            </a:xfrm>
            <a:prstGeom prst="roundRect">
              <a:avLst/>
            </a:prstGeom>
            <a:noFill/>
          </p:spPr>
        </p:pic>
        <p:pic>
          <p:nvPicPr>
            <p:cNvPr id="10" name="Picture 2" descr="C:\Users\TIKZN Resources Folder\Investment Promotion -TIKZN\International Missions\Asian Block\Singapore\Africa -Singapore  Business Forum\Singapore PowerPoint\Clothing and Textile power point\Image 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74985" y="3984488"/>
              <a:ext cx="1300720" cy="899471"/>
            </a:xfrm>
            <a:prstGeom prst="roundRect">
              <a:avLst/>
            </a:prstGeom>
            <a:noFill/>
          </p:spPr>
        </p:pic>
        <p:pic>
          <p:nvPicPr>
            <p:cNvPr id="11" name="Picture 3" descr="C:\Users\TIKZN Resources Folder\Investment Promotion -TIKZN\International Missions\Asian Block\Singapore\Africa -Singapore  Business Forum\Singapore PowerPoint\Clothing and Textile power point\Image 6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02977" y="1384208"/>
              <a:ext cx="1349648" cy="901565"/>
            </a:xfrm>
            <a:prstGeom prst="roundRect">
              <a:avLst/>
            </a:prstGeom>
            <a:noFill/>
          </p:spPr>
        </p:pic>
        <p:pic>
          <p:nvPicPr>
            <p:cNvPr id="12" name="Picture 2" descr="C:\Users\TIKZN Resources Folder\Investment Promotion -TIKZN\International Missions\Asian Block\Singapore\Africa -Singapore  Business Forum\Singapore PowerPoint\Tourism Power point\Image 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191728" y="1384208"/>
              <a:ext cx="1296144" cy="892871"/>
            </a:xfrm>
            <a:prstGeom prst="roundRect">
              <a:avLst/>
            </a:prstGeom>
            <a:noFill/>
          </p:spPr>
        </p:pic>
        <p:pic>
          <p:nvPicPr>
            <p:cNvPr id="13" name="Picture 3" descr="C:\Users\TIKZN Resources Folder\Investment Promotion -TIKZN\International Missions\Asian Block\Singapore\Africa -Singapore  Business Forum\Singapore PowerPoint\Tourism Power point\Image 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91728" y="2639200"/>
              <a:ext cx="1296144" cy="963428"/>
            </a:xfrm>
            <a:prstGeom prst="roundRect">
              <a:avLst/>
            </a:prstGeom>
            <a:noFill/>
          </p:spPr>
        </p:pic>
        <p:pic>
          <p:nvPicPr>
            <p:cNvPr id="14" name="Picture 4" descr="C:\Users\TIKZN Resources Folder\Investment Promotion -TIKZN\International Missions\Asian Block\Singapore\Africa -Singapore  Business Forum\Singapore PowerPoint\Tourism Power point\Image 6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62592" y="3984488"/>
              <a:ext cx="1296144" cy="936104"/>
            </a:xfrm>
            <a:prstGeom prst="roundRect">
              <a:avLst/>
            </a:prstGeom>
            <a:noFill/>
          </p:spPr>
        </p:pic>
      </p:grpSp>
      <p:pic>
        <p:nvPicPr>
          <p:cNvPr id="15" name="Picture 14" descr="Presentation - tikzn gate.jpg">
            <a:extLst>
              <a:ext uri="{FF2B5EF4-FFF2-40B4-BE49-F238E27FC236}">
                <a16:creationId xmlns:a16="http://schemas.microsoft.com/office/drawing/2014/main" id="{B691CCF0-57B3-40A0-A075-64643CE64E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731" t="2072" r="8741" b="10348"/>
          <a:stretch/>
        </p:blipFill>
        <p:spPr bwMode="auto">
          <a:xfrm>
            <a:off x="8248067" y="1032972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299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611560" y="965581"/>
            <a:ext cx="6173635" cy="4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Market Development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Workshops and Briefing Sessions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Trade Lead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Distribution 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Export Promotion Consultations 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and use of DSM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Participation and coordination of KZN Delegates on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OSM’s, ITI’s, Local Exhibitions and National Pavilions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Support to clients on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Individual event participation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Hosting of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Inward Buying Missions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Coordination of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Export Week</a:t>
            </a: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Facilitation of access to Export </a:t>
            </a:r>
            <a:r>
              <a:rPr lang="en-GB" dirty="0">
                <a:solidFill>
                  <a:prstClr val="black"/>
                </a:solidFill>
              </a:rPr>
              <a:t>Incentives (</a:t>
            </a:r>
            <a:r>
              <a:rPr lang="en-GB" b="1" dirty="0">
                <a:solidFill>
                  <a:prstClr val="black"/>
                </a:solidFill>
              </a:rPr>
              <a:t>TAF, FAS,DTI EMIA</a:t>
            </a:r>
            <a:r>
              <a:rPr lang="en-GB" dirty="0">
                <a:solidFill>
                  <a:prstClr val="black"/>
                </a:solidFill>
              </a:rPr>
              <a:t>)</a:t>
            </a: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270272" indent="-270272" defTabSz="685800">
              <a:lnSpc>
                <a:spcPct val="150000"/>
              </a:lnSpc>
              <a:buFontTx/>
              <a:buChar char="•"/>
              <a:tabLst>
                <a:tab pos="0" algn="l"/>
              </a:tabLst>
            </a:pPr>
            <a:r>
              <a:rPr lang="en-GB" dirty="0">
                <a:solidFill>
                  <a:prstClr val="black"/>
                </a:solidFill>
                <a:latin typeface="Calibri"/>
              </a:rPr>
              <a:t>Registration on the 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KZN Export Information Portal </a:t>
            </a:r>
          </a:p>
        </p:txBody>
      </p:sp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789386" y="293937"/>
            <a:ext cx="74586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Bef>
                <a:spcPct val="50000"/>
              </a:spcBef>
            </a:pPr>
            <a:r>
              <a:rPr lang="en-US" sz="2400" b="1" dirty="0">
                <a:solidFill>
                  <a:prstClr val="black"/>
                </a:solidFill>
                <a:latin typeface="Calibri"/>
                <a:cs typeface="Tahoma" pitchFamily="34" charset="0"/>
              </a:rPr>
              <a:t>EXPORT PROMOTION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6731189" y="2102856"/>
            <a:ext cx="2216819" cy="2652288"/>
            <a:chOff x="5602977" y="1384208"/>
            <a:chExt cx="2955759" cy="3536384"/>
          </a:xfrm>
        </p:grpSpPr>
        <p:pic>
          <p:nvPicPr>
            <p:cNvPr id="9" name="Picture 1" descr="C:\Users\TIKZN Resources Folder\Investment Promotion -TIKZN\International Missions\Asian Block\Singapore\Africa -Singapore  Business Forum\Singapore PowerPoint\Clothing and Textile power point\Image 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79560" y="2608344"/>
              <a:ext cx="1295764" cy="1000192"/>
            </a:xfrm>
            <a:prstGeom prst="roundRect">
              <a:avLst/>
            </a:prstGeom>
            <a:noFill/>
          </p:spPr>
        </p:pic>
        <p:pic>
          <p:nvPicPr>
            <p:cNvPr id="10" name="Picture 2" descr="C:\Users\TIKZN Resources Folder\Investment Promotion -TIKZN\International Missions\Asian Block\Singapore\Africa -Singapore  Business Forum\Singapore PowerPoint\Clothing and Textile power point\Image 4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674985" y="3984488"/>
              <a:ext cx="1300720" cy="899471"/>
            </a:xfrm>
            <a:prstGeom prst="roundRect">
              <a:avLst/>
            </a:prstGeom>
            <a:noFill/>
          </p:spPr>
        </p:pic>
        <p:pic>
          <p:nvPicPr>
            <p:cNvPr id="11" name="Picture 3" descr="C:\Users\TIKZN Resources Folder\Investment Promotion -TIKZN\International Missions\Asian Block\Singapore\Africa -Singapore  Business Forum\Singapore PowerPoint\Clothing and Textile power point\Image 6.jpg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602977" y="1384208"/>
              <a:ext cx="1349648" cy="901565"/>
            </a:xfrm>
            <a:prstGeom prst="roundRect">
              <a:avLst/>
            </a:prstGeom>
            <a:noFill/>
          </p:spPr>
        </p:pic>
        <p:pic>
          <p:nvPicPr>
            <p:cNvPr id="12" name="Picture 2" descr="C:\Users\TIKZN Resources Folder\Investment Promotion -TIKZN\International Missions\Asian Block\Singapore\Africa -Singapore  Business Forum\Singapore PowerPoint\Tourism Power point\Image 2.jp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7191728" y="1384208"/>
              <a:ext cx="1296144" cy="892871"/>
            </a:xfrm>
            <a:prstGeom prst="roundRect">
              <a:avLst/>
            </a:prstGeom>
            <a:noFill/>
          </p:spPr>
        </p:pic>
        <p:pic>
          <p:nvPicPr>
            <p:cNvPr id="13" name="Picture 3" descr="C:\Users\TIKZN Resources Folder\Investment Promotion -TIKZN\International Missions\Asian Block\Singapore\Africa -Singapore  Business Forum\Singapore PowerPoint\Tourism Power point\Image 3.jpg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191728" y="2639200"/>
              <a:ext cx="1296144" cy="963428"/>
            </a:xfrm>
            <a:prstGeom prst="roundRect">
              <a:avLst/>
            </a:prstGeom>
            <a:noFill/>
          </p:spPr>
        </p:pic>
        <p:pic>
          <p:nvPicPr>
            <p:cNvPr id="14" name="Picture 4" descr="C:\Users\TIKZN Resources Folder\Investment Promotion -TIKZN\International Missions\Asian Block\Singapore\Africa -Singapore  Business Forum\Singapore PowerPoint\Tourism Power point\Image 6.jpg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62592" y="3984488"/>
              <a:ext cx="1296144" cy="936104"/>
            </a:xfrm>
            <a:prstGeom prst="roundRect">
              <a:avLst/>
            </a:prstGeom>
            <a:noFill/>
          </p:spPr>
        </p:pic>
      </p:grpSp>
      <p:pic>
        <p:nvPicPr>
          <p:cNvPr id="15" name="Picture 14" descr="Presentation - tikzn gate.jpg">
            <a:extLst>
              <a:ext uri="{FF2B5EF4-FFF2-40B4-BE49-F238E27FC236}">
                <a16:creationId xmlns:a16="http://schemas.microsoft.com/office/drawing/2014/main" id="{B691CCF0-57B3-40A0-A075-64643CE64E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731" t="2072" r="8741" b="10348"/>
          <a:stretch/>
        </p:blipFill>
        <p:spPr bwMode="auto">
          <a:xfrm>
            <a:off x="8248067" y="1032972"/>
            <a:ext cx="699941" cy="685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88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4913</TotalTime>
  <Words>1784</Words>
  <Application>Microsoft Office PowerPoint</Application>
  <PresentationFormat>On-screen Show (4:3)</PresentationFormat>
  <Paragraphs>316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Symbol</vt:lpstr>
      <vt:lpstr>Tahoma</vt:lpstr>
      <vt:lpstr>Wingdings</vt:lpstr>
      <vt:lpstr>Office Theme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KZN Economic Development Entities </vt:lpstr>
      <vt:lpstr>OUR CORE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Lester Bouah</dc:creator>
  <cp:lastModifiedBy>Claude Moodley</cp:lastModifiedBy>
  <cp:revision>272</cp:revision>
  <cp:lastPrinted>2018-04-09T12:16:44Z</cp:lastPrinted>
  <dcterms:created xsi:type="dcterms:W3CDTF">2012-07-27T09:00:43Z</dcterms:created>
  <dcterms:modified xsi:type="dcterms:W3CDTF">2020-12-01T07:21:47Z</dcterms:modified>
</cp:coreProperties>
</file>